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  <p:sldMasterId id="2147483678" r:id="rId5"/>
    <p:sldMasterId id="2147483680" r:id="rId6"/>
  </p:sldMasterIdLst>
  <p:notesMasterIdLst>
    <p:notesMasterId r:id="rId26"/>
  </p:notesMasterIdLst>
  <p:sldIdLst>
    <p:sldId id="3621" r:id="rId7"/>
    <p:sldId id="3641" r:id="rId8"/>
    <p:sldId id="3614" r:id="rId9"/>
    <p:sldId id="259" r:id="rId10"/>
    <p:sldId id="3637" r:id="rId11"/>
    <p:sldId id="261" r:id="rId12"/>
    <p:sldId id="3615" r:id="rId13"/>
    <p:sldId id="263" r:id="rId14"/>
    <p:sldId id="3616" r:id="rId15"/>
    <p:sldId id="265" r:id="rId16"/>
    <p:sldId id="3617" r:id="rId17"/>
    <p:sldId id="3642" r:id="rId18"/>
    <p:sldId id="3651" r:id="rId19"/>
    <p:sldId id="270" r:id="rId20"/>
    <p:sldId id="271" r:id="rId21"/>
    <p:sldId id="3643" r:id="rId22"/>
    <p:sldId id="3619" r:id="rId23"/>
    <p:sldId id="3650" r:id="rId24"/>
    <p:sldId id="3644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938885-9213-41D8-B900-E5F1B5002440}">
  <a:tblStyle styleId="{48938885-9213-41D8-B900-E5F1B50024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586F0B-3EA6-46DE-82E0-E0363A98BAB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8E6"/>
          </a:solidFill>
        </a:fill>
      </a:tcStyle>
    </a:wholeTbl>
    <a:band1H>
      <a:tcTxStyle/>
      <a:tcStyle>
        <a:tcBdr/>
        <a:fill>
          <a:solidFill>
            <a:srgbClr val="F5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3f11f562c_2_7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1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83f11f562c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699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3691c735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93691c73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74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3691c735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g93691c73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3691c7359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4" name="Google Shape;424;g93691c735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3691c7359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g93691c7359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450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3f11f562c_2_7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1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83f11f562c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73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3691c7359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g93691c7359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2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3691c7359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g93691c7359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3f11f562c_2_7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1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83f11f562c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43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3691c7359_0_185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g93691c735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3f11f562c_2_7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1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83f11f562c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95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3691c7359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3691c7359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3f11f562c_2_7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1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83f11f562c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80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9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B910B444-E1DC-45E7-83B3-2AD6963B495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272989" y="200211"/>
            <a:ext cx="8502588" cy="53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72989" y="4061534"/>
            <a:ext cx="8502588" cy="62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3E1F8B6B-7738-48B9-89D7-8243A3CEA7F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989" y="4061534"/>
            <a:ext cx="8502588" cy="625911"/>
          </a:xfrm>
        </p:spPr>
        <p:txBody>
          <a:bodyPr anchor="b"/>
          <a:lstStyle>
            <a:lvl1pPr marL="194072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750"/>
            </a:lvl1pPr>
            <a:lvl2pPr marL="5143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2pPr>
            <a:lvl3pPr marL="8572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3pPr>
            <a:lvl4pPr marL="12001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4pPr>
            <a:lvl5pPr indent="0">
              <a:buNone/>
              <a:tabLst>
                <a:tab pos="486000" algn="r"/>
                <a:tab pos="648000" algn="r"/>
              </a:tabLst>
              <a:defRPr sz="675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AC965-8060-4EE4-AFDF-18D7DF67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9EF5B7-3C25-4B16-A731-556BEF2E0D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425" y="1095375"/>
            <a:ext cx="3829050" cy="3581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2466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EF90A1-D457-4EE1-ABCA-D4C3BEF7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0" y="581211"/>
            <a:ext cx="8299327" cy="535876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F2B22C-99B4-4D14-ABBD-85E9A2D14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720" y="1571625"/>
            <a:ext cx="3804047" cy="322878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3A808A8-C128-493E-9965-15ACC8BD4D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53000" y="1571625"/>
            <a:ext cx="3804047" cy="322878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225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9500" y="2060973"/>
            <a:ext cx="7206300" cy="1475184"/>
          </a:xfrm>
        </p:spPr>
        <p:txBody>
          <a:bodyPr anchor="t">
            <a:noAutofit/>
          </a:bodyPr>
          <a:lstStyle>
            <a:lvl1pPr algn="ctr">
              <a:defRPr sz="405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39" y="4658266"/>
            <a:ext cx="744678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Endast rubri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272989" y="200211"/>
            <a:ext cx="8502588" cy="53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272989" y="4061534"/>
            <a:ext cx="8502588" cy="62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t">
  <p:cSld name="Vi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27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27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272989" y="4061534"/>
            <a:ext cx="8502588" cy="62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it">
  <p:cSld name="1_Vi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sida">
  <p:cSld name="1_Agendasid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0" y="1"/>
            <a:ext cx="923657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0811" y="-10448"/>
            <a:ext cx="2369199" cy="275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300734" y="847937"/>
            <a:ext cx="8545215" cy="15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4380669" y="4937157"/>
            <a:ext cx="406959" cy="13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r>
              <a:rPr lang="sv"/>
              <a:t>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1" name="Google Shape;141;p29"/>
          <p:cNvSpPr txBox="1">
            <a:spLocks noGrp="1"/>
          </p:cNvSpPr>
          <p:nvPr>
            <p:ph type="ftr" idx="11"/>
          </p:nvPr>
        </p:nvSpPr>
        <p:spPr>
          <a:xfrm>
            <a:off x="299515" y="4937159"/>
            <a:ext cx="4040530" cy="15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300735" y="372984"/>
            <a:ext cx="7312639" cy="29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rundsida">
  <p:cSld name="1_Grundsida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0811" y="-10448"/>
            <a:ext cx="2369199" cy="275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300735" y="372984"/>
            <a:ext cx="7312639" cy="29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4380669" y="4938420"/>
            <a:ext cx="406959" cy="13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r>
              <a:rPr lang="sv"/>
              <a:t>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ftr" idx="11"/>
          </p:nvPr>
        </p:nvSpPr>
        <p:spPr>
          <a:xfrm>
            <a:off x="299515" y="4938420"/>
            <a:ext cx="4040530" cy="15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299338" y="706669"/>
            <a:ext cx="7313834" cy="23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i="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2"/>
          </p:nvPr>
        </p:nvSpPr>
        <p:spPr>
          <a:xfrm>
            <a:off x="299671" y="4415830"/>
            <a:ext cx="8546279" cy="38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•"/>
              <a:defRPr sz="900">
                <a:solidFill>
                  <a:srgbClr val="595959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272989" y="200211"/>
            <a:ext cx="8502588" cy="53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72989" y="936298"/>
            <a:ext cx="8502588" cy="30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272989" y="4061534"/>
            <a:ext cx="8502588" cy="62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 avsnitt">
  <p:cSld name="Orange avsnitt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5868" y="0"/>
            <a:ext cx="9329868" cy="5243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1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31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98175" y="1857374"/>
            <a:ext cx="7207369" cy="41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98174" y="2357438"/>
            <a:ext cx="72073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2"/>
          </p:nvPr>
        </p:nvSpPr>
        <p:spPr>
          <a:xfrm>
            <a:off x="498174" y="2691845"/>
            <a:ext cx="72073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59" name="Google Shape;159;p31" descr="En bild som visar ritning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128" y="291402"/>
            <a:ext cx="881974" cy="36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AC965-8060-4EE4-AFDF-18D7DF67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9EF5B7-3C25-4B16-A731-556BEF2E0D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425" y="1095375"/>
            <a:ext cx="3829050" cy="3581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572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2989" y="936298"/>
            <a:ext cx="8502588" cy="304541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36638BA-5DE7-46CF-B526-4E426ED1BE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750"/>
            </a:lvl1pPr>
          </a:lstStyle>
          <a:p>
            <a:fld id="{AAEF5DB0-9048-40CF-92BF-8B62DF392E91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EE064DC-8ED3-4A3E-8D5B-317659F3B7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750"/>
            </a:lvl1pPr>
          </a:lstStyle>
          <a:p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0C6F6D8-C643-4820-99DE-170A71E0B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750"/>
            </a:lvl1pPr>
          </a:lstStyle>
          <a:p>
            <a:fld id="{2DBAD975-63FF-4468-AC34-025F73E043F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989" y="4061534"/>
            <a:ext cx="8502588" cy="625911"/>
          </a:xfrm>
        </p:spPr>
        <p:txBody>
          <a:bodyPr anchor="b"/>
          <a:lstStyle>
            <a:lvl1pPr marL="194072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750"/>
            </a:lvl1pPr>
            <a:lvl2pPr marL="5143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2pPr>
            <a:lvl3pPr marL="8572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3pPr>
            <a:lvl4pPr marL="12001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4pPr>
            <a:lvl5pPr indent="0">
              <a:buNone/>
              <a:tabLst>
                <a:tab pos="486000" algn="r"/>
                <a:tab pos="648000" algn="r"/>
              </a:tabLst>
              <a:defRPr sz="675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417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D71C7C4A-11E8-43F3-8782-E64E337625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525" cy="9525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C9C-2B61-4720-ABAC-DB688819744C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989" y="4061534"/>
            <a:ext cx="8502588" cy="625911"/>
          </a:xfrm>
        </p:spPr>
        <p:txBody>
          <a:bodyPr anchor="b"/>
          <a:lstStyle>
            <a:lvl1pPr marL="194072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750"/>
            </a:lvl1pPr>
            <a:lvl2pPr marL="5143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2pPr>
            <a:lvl3pPr marL="8572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3pPr>
            <a:lvl4pPr marL="12001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4pPr>
            <a:lvl5pPr indent="0">
              <a:buNone/>
              <a:tabLst>
                <a:tab pos="486000" algn="r"/>
                <a:tab pos="648000" algn="r"/>
              </a:tabLst>
              <a:defRPr sz="675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569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C3E-ECB4-423D-B2FC-89C8A8118E3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989" y="4061534"/>
            <a:ext cx="8502588" cy="625911"/>
          </a:xfrm>
        </p:spPr>
        <p:txBody>
          <a:bodyPr anchor="b"/>
          <a:lstStyle>
            <a:lvl1pPr marL="194072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750"/>
            </a:lvl1pPr>
            <a:lvl2pPr marL="5143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2pPr>
            <a:lvl3pPr marL="8572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3pPr>
            <a:lvl4pPr marL="12001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4pPr>
            <a:lvl5pPr indent="0">
              <a:buNone/>
              <a:tabLst>
                <a:tab pos="486000" algn="r"/>
                <a:tab pos="648000" algn="r"/>
              </a:tabLst>
              <a:defRPr sz="675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438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A8C4-AD3E-42E2-823A-E15FFE240929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989" y="4061534"/>
            <a:ext cx="8502588" cy="625911"/>
          </a:xfrm>
        </p:spPr>
        <p:txBody>
          <a:bodyPr anchor="b"/>
          <a:lstStyle>
            <a:lvl1pPr marL="194072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750"/>
            </a:lvl1pPr>
            <a:lvl2pPr marL="5143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2pPr>
            <a:lvl3pPr marL="8572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3pPr>
            <a:lvl4pPr marL="1200150" indent="0">
              <a:buFont typeface="Arial" panose="020B0604020202020204" pitchFamily="34" charset="0"/>
              <a:buNone/>
              <a:tabLst>
                <a:tab pos="486000" algn="r"/>
                <a:tab pos="648000" algn="r"/>
              </a:tabLst>
              <a:defRPr sz="675"/>
            </a:lvl4pPr>
            <a:lvl5pPr indent="0">
              <a:buNone/>
              <a:tabLst>
                <a:tab pos="486000" algn="r"/>
                <a:tab pos="648000" algn="r"/>
              </a:tabLst>
              <a:defRPr sz="675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6486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60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1DF1CC-E1DB-4226-9A32-DDCCAF979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16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1DF1CC-E1DB-4226-9A32-DDCCAF979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6" y="1216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D2B3208-4F7C-4F91-87CC-132C1B89BB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483" cy="12148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2449"/>
              </a:lnSpc>
              <a:spcBef>
                <a:spcPct val="0"/>
              </a:spcBef>
              <a:spcAft>
                <a:spcPct val="0"/>
              </a:spcAft>
            </a:pPr>
            <a:endParaRPr lang="sv-SE" sz="1837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1"/>
            <a:ext cx="923657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378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11" y="-10449"/>
            <a:ext cx="2369199" cy="275412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00734" y="847938"/>
            <a:ext cx="8545215" cy="1608454"/>
          </a:xfrm>
        </p:spPr>
        <p:txBody>
          <a:bodyPr>
            <a:spAutoFit/>
          </a:bodyPr>
          <a:lstStyle>
            <a:lvl1pPr>
              <a:spcBef>
                <a:spcPts val="1837"/>
              </a:spcBef>
              <a:spcAft>
                <a:spcPts val="0"/>
              </a:spcAft>
              <a:defRPr sz="1837"/>
            </a:lvl1pPr>
            <a:lvl2pPr>
              <a:spcBef>
                <a:spcPts val="612"/>
              </a:spcBef>
              <a:spcAft>
                <a:spcPts val="0"/>
              </a:spcAft>
              <a:defRPr sz="1837"/>
            </a:lvl2pPr>
            <a:lvl3pPr>
              <a:defRPr sz="1837"/>
            </a:lvl3pPr>
            <a:lvl4pPr>
              <a:spcAft>
                <a:spcPts val="0"/>
              </a:spcAft>
              <a:defRPr sz="1837"/>
            </a:lvl4pPr>
            <a:lvl5pPr>
              <a:spcAft>
                <a:spcPts val="0"/>
              </a:spcAft>
              <a:defRPr sz="1837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380669" y="4937157"/>
            <a:ext cx="406959" cy="13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18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9515" y="4937159"/>
            <a:ext cx="4040530" cy="15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918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35" y="362799"/>
            <a:ext cx="7312639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2449"/>
              </a:lnSpc>
            </a:pPr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3926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CDAFA1-A72F-41CE-9646-2DA866492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216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7" imgW="524" imgH="526" progId="TCLayout.ActiveDocument.1">
                  <p:embed/>
                </p:oleObj>
              </mc:Choice>
              <mc:Fallback>
                <p:oleObj name="think-cell Slide" r:id="rId7" imgW="524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CDAFA1-A72F-41CE-9646-2DA86649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6" y="1216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43EC533-70CB-4A87-BC9B-BFF74D0497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483" cy="12148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2449"/>
              </a:lnSpc>
              <a:spcBef>
                <a:spcPct val="0"/>
              </a:spcBef>
              <a:spcAft>
                <a:spcPct val="0"/>
              </a:spcAft>
            </a:pPr>
            <a:endParaRPr lang="sv-SE" sz="1837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378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11" y="-10449"/>
            <a:ext cx="2369199" cy="275412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00735" y="362799"/>
            <a:ext cx="7312639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2449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380669" y="4938420"/>
            <a:ext cx="406959" cy="13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18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9515" y="4938420"/>
            <a:ext cx="4040530" cy="15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918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299338" y="706670"/>
            <a:ext cx="7313834" cy="2355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53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299671" y="4415830"/>
            <a:ext cx="8546279" cy="382664"/>
          </a:xfrm>
        </p:spPr>
        <p:txBody>
          <a:bodyPr anchor="b" anchorCtr="0"/>
          <a:lstStyle>
            <a:lvl1pPr marL="628486" indent="-628486" defTabSz="639824">
              <a:lnSpc>
                <a:spcPts val="918"/>
              </a:lnSpc>
              <a:spcAft>
                <a:spcPts val="0"/>
              </a:spcAft>
              <a:tabLst>
                <a:tab pos="479463" algn="r"/>
                <a:tab pos="639824" algn="l"/>
              </a:tabLst>
              <a:defRPr sz="9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86" lvl="0" indent="-628486" defTabSz="639824">
              <a:lnSpc>
                <a:spcPts val="1020"/>
              </a:lnSpc>
              <a:spcAft>
                <a:spcPts val="0"/>
              </a:spcAft>
              <a:tabLst>
                <a:tab pos="479463" algn="r"/>
                <a:tab pos="639824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err="1">
                <a:ea typeface="Verdana" pitchFamily="34" charset="0"/>
                <a:cs typeface="Verdana" pitchFamily="34" charset="0"/>
              </a:rPr>
              <a:t>xxxxxx</a:t>
            </a:r>
            <a:endParaRPr lang="sv-SE" sz="1020">
              <a:ea typeface="Verdana" pitchFamily="34" charset="0"/>
              <a:cs typeface="Verdana" pitchFamily="34" charset="0"/>
            </a:endParaRPr>
          </a:p>
          <a:p>
            <a:pPr marL="628486" lvl="0" indent="-628486" defTabSz="639824">
              <a:lnSpc>
                <a:spcPts val="1020"/>
              </a:lnSpc>
              <a:spcAft>
                <a:spcPts val="0"/>
              </a:spcAft>
              <a:tabLst>
                <a:tab pos="479463" algn="r"/>
                <a:tab pos="639824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86" lvl="0" indent="-628486" defTabSz="639824">
              <a:lnSpc>
                <a:spcPts val="1020"/>
              </a:lnSpc>
              <a:spcAft>
                <a:spcPts val="0"/>
              </a:spcAft>
              <a:tabLst>
                <a:tab pos="479463" algn="r"/>
                <a:tab pos="639824" algn="l"/>
              </a:tabLst>
            </a:pPr>
            <a:r>
              <a:rPr lang="sv-SE" sz="102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err="1">
                <a:ea typeface="Verdana" pitchFamily="34" charset="0"/>
                <a:cs typeface="Verdana" pitchFamily="34" charset="0"/>
              </a:rPr>
              <a:t>xxxx</a:t>
            </a:r>
            <a:endParaRPr lang="sv-SE" sz="102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52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272989" y="200211"/>
            <a:ext cx="8502588" cy="53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98175" y="4767264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843088" y="4767264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756775" y="4767264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72989" y="4061534"/>
            <a:ext cx="8502588" cy="62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378" lvl="1" indent="-22859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2pPr>
            <a:lvl3pPr marL="1371566" lvl="2" indent="-22859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3pPr>
            <a:lvl4pPr marL="1828754" lvl="3" indent="-22859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5943" lvl="4" indent="-22859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3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72989" y="4061534"/>
            <a:ext cx="8502588" cy="62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9500" y="2060973"/>
            <a:ext cx="7206300" cy="1475184"/>
          </a:xfrm>
        </p:spPr>
        <p:txBody>
          <a:bodyPr anchor="t">
            <a:noAutofit/>
          </a:bodyPr>
          <a:lstStyle>
            <a:lvl1pPr algn="ctr">
              <a:defRPr sz="405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39" y="4658266"/>
            <a:ext cx="744678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t">
  <p:cSld name="Vi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72989" y="4061534"/>
            <a:ext cx="8502588" cy="62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it">
  <p:cSld name="1_Vi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sida">
  <p:cSld name="1_Agendasid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1"/>
            <a:ext cx="923657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0811" y="-10448"/>
            <a:ext cx="2369199" cy="275412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00734" y="847937"/>
            <a:ext cx="8545215" cy="15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4380669" y="4937157"/>
            <a:ext cx="406959" cy="13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r>
              <a:rPr lang="sv"/>
              <a:t>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299515" y="4937159"/>
            <a:ext cx="4040530" cy="15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300735" y="372984"/>
            <a:ext cx="7312639" cy="29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rundsida">
  <p:cSld name="1_Grundsida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0811" y="-10448"/>
            <a:ext cx="2369199" cy="27541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00735" y="372984"/>
            <a:ext cx="7312639" cy="29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4380669" y="4938420"/>
            <a:ext cx="406959" cy="13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r>
              <a:rPr lang="sv"/>
              <a:t>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299515" y="4938420"/>
            <a:ext cx="4040530" cy="15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299338" y="706669"/>
            <a:ext cx="7313834" cy="23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i="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299671" y="4415830"/>
            <a:ext cx="8546279" cy="38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•"/>
              <a:defRPr sz="900">
                <a:solidFill>
                  <a:srgbClr val="595959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371600" lvl="2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2286000" lvl="4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2pPr>
            <a:lvl3pPr marL="1371600" lvl="2" indent="-317500" rtl="0"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−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272989" y="200211"/>
            <a:ext cx="85026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272989" y="4061534"/>
            <a:ext cx="8502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75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sz="675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sz="675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  <a:defRPr sz="675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675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emf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72989" y="200211"/>
            <a:ext cx="8502588" cy="53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72989" y="936298"/>
            <a:ext cx="8502588" cy="23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90" r:id="rId11"/>
    <p:sldLayoutId id="2147483691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272989" y="200211"/>
            <a:ext cx="8502588" cy="53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272989" y="936298"/>
            <a:ext cx="8502588" cy="23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498174" y="4767263"/>
            <a:ext cx="95200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5A02BEA-74FB-45BF-A9A5-0FB3A51880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5A02BEA-74FB-45BF-A9A5-0FB3A5188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1551139-6AC8-4771-BFEA-2ED2A55245E7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2989" y="200211"/>
            <a:ext cx="8502588" cy="535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72989" y="936298"/>
            <a:ext cx="8502588" cy="237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8175" y="4767263"/>
            <a:ext cx="9520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FA9C194-28C8-4402-9FFE-73E11B002EE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43087" y="4767263"/>
            <a:ext cx="4521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756775" y="4767263"/>
            <a:ext cx="953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42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072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raftsamlingpsykiskhalsa@skr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r.se/kraftsaml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raftsamlingpsykiskhalsa@skr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55" y="2336184"/>
            <a:ext cx="7206300" cy="1475184"/>
          </a:xfrm>
        </p:spPr>
        <p:txBody>
          <a:bodyPr/>
          <a:lstStyle/>
          <a:p>
            <a:pPr algn="l" defTabSz="913475">
              <a:lnSpc>
                <a:spcPts val="2066"/>
              </a:lnSpc>
              <a:buClrTx/>
              <a:defRPr/>
            </a:pPr>
            <a:r>
              <a:rPr lang="sv-SE" sz="2800" dirty="0" err="1">
                <a:solidFill>
                  <a:prstClr val="black"/>
                </a:solidFill>
              </a:rPr>
              <a:t>Delarena</a:t>
            </a:r>
            <a:r>
              <a:rPr lang="sv-SE" sz="2800" dirty="0">
                <a:solidFill>
                  <a:prstClr val="black"/>
                </a:solidFill>
              </a:rPr>
              <a:t>: </a:t>
            </a:r>
            <a:r>
              <a:rPr lang="sv-SE" sz="2800" dirty="0">
                <a:solidFill>
                  <a:prstClr val="black"/>
                </a:solidFill>
                <a:highlight>
                  <a:srgbClr val="FFFF00"/>
                </a:highlight>
              </a:rPr>
              <a:t>[Infoga namn]</a:t>
            </a:r>
            <a:br>
              <a:rPr lang="sv-SE" sz="2800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br>
              <a:rPr lang="sv-SE" sz="2800" dirty="0">
                <a:solidFill>
                  <a:prstClr val="black"/>
                </a:solidFill>
              </a:rPr>
            </a:br>
            <a:r>
              <a:rPr lang="sv-SE" sz="2400" b="0" dirty="0">
                <a:solidFill>
                  <a:prstClr val="black"/>
                </a:solidFill>
              </a:rPr>
              <a:t>Uppstart av genomförandefas</a:t>
            </a:r>
            <a:br>
              <a:rPr lang="sv-SE" sz="2400" b="0" dirty="0">
                <a:solidFill>
                  <a:prstClr val="black"/>
                </a:solidFill>
              </a:rPr>
            </a:br>
            <a:br>
              <a:rPr lang="sv-SE" sz="2400" b="0" dirty="0">
                <a:solidFill>
                  <a:prstClr val="black"/>
                </a:solidFill>
              </a:rPr>
            </a:br>
            <a:r>
              <a:rPr lang="sv-SE" sz="2400" b="0" dirty="0">
                <a:solidFill>
                  <a:prstClr val="black"/>
                </a:solidFill>
                <a:highlight>
                  <a:srgbClr val="FFFF00"/>
                </a:highlight>
              </a:rPr>
              <a:t>[Infoga datum]</a:t>
            </a:r>
            <a:endParaRPr lang="sv-SE" sz="2400" b="0" dirty="0">
              <a:solidFill>
                <a:prstClr val="black"/>
              </a:solidFill>
            </a:endParaRPr>
          </a:p>
        </p:txBody>
      </p:sp>
      <p:pic>
        <p:nvPicPr>
          <p:cNvPr id="3" name="Picture 1" descr="Logotyp Kraftsamling för psykisk hälsa">
            <a:extLst>
              <a:ext uri="{FF2B5EF4-FFF2-40B4-BE49-F238E27FC236}">
                <a16:creationId xmlns:a16="http://schemas.microsoft.com/office/drawing/2014/main" id="{83C78F7B-41BB-47EC-85E6-0CCE235A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55" y="401683"/>
            <a:ext cx="5715012" cy="167564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C268020-B630-47E7-B9DA-B4133D92D1C6}"/>
              </a:ext>
            </a:extLst>
          </p:cNvPr>
          <p:cNvSpPr txBox="1">
            <a:spLocks/>
          </p:cNvSpPr>
          <p:nvPr/>
        </p:nvSpPr>
        <p:spPr>
          <a:xfrm>
            <a:off x="3688588" y="132379"/>
            <a:ext cx="2241035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217966" fontAlgn="base">
              <a:lnSpc>
                <a:spcPts val="2755"/>
              </a:lnSpc>
              <a:spcBef>
                <a:spcPct val="0"/>
              </a:spcBef>
              <a:spcAft>
                <a:spcPct val="0"/>
              </a:spcAft>
              <a:defRPr sz="2449" b="1" kern="0">
                <a:latin typeface="+mj-lt"/>
                <a:ea typeface="+mj-ea"/>
                <a:cs typeface="Georgia" pitchFamily="18" charset="0"/>
              </a:defRPr>
            </a:lvl1pPr>
            <a:lvl2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2pPr>
            <a:lvl3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3pPr>
            <a:lvl4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4pPr>
            <a:lvl5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5pPr>
            <a:lvl6pPr marL="621939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6pPr>
            <a:lvl7pPr marL="124388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7pPr>
            <a:lvl8pPr marL="186582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8pPr>
            <a:lvl9pPr marL="2487762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3475">
              <a:lnSpc>
                <a:spcPts val="2066"/>
              </a:lnSpc>
              <a:buClrTx/>
              <a:defRPr/>
            </a:pPr>
            <a:r>
              <a:rPr lang="sv-SE" sz="1800" b="0" dirty="0">
                <a:solidFill>
                  <a:prstClr val="black"/>
                </a:solidFill>
                <a:latin typeface="Arial" panose="020B0604020202020204"/>
              </a:rPr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47955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Insamling av återkoppling samt gemensam diskussion kring </a:t>
            </a:r>
            <a:br>
              <a:rPr lang="sv" dirty="0"/>
            </a:br>
            <a:r>
              <a:rPr lang="sv" dirty="0"/>
              <a:t>version 2 av Handslagsdokumentet</a:t>
            </a:r>
            <a:endParaRPr dirty="0"/>
          </a:p>
        </p:txBody>
      </p:sp>
      <p:sp>
        <p:nvSpPr>
          <p:cNvPr id="313" name="Google Shape;313;p41"/>
          <p:cNvSpPr txBox="1"/>
          <p:nvPr/>
        </p:nvSpPr>
        <p:spPr>
          <a:xfrm>
            <a:off x="3098450" y="1024300"/>
            <a:ext cx="5511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 sz="1500" dirty="0"/>
              <a:t>Har alla fått Version 2 skickat till sig? 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sv" sz="1500" dirty="0"/>
              <a:t>Har ni haft möjlighet att läsa utkastet? 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sv" sz="1500" dirty="0"/>
              <a:t>Vad är era tankar kring den uppdaterade versionen av handslagsdokumentet? 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sv" sz="1500" dirty="0"/>
              <a:t>Hur ska vi gå tillväga för att “signera” dokumentet? </a:t>
            </a:r>
            <a:endParaRPr sz="1500" dirty="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sv" sz="1500" dirty="0"/>
              <a:t>Hur ser ni på att dokumentet sprids utanför gruppen? </a:t>
            </a:r>
            <a:endParaRPr sz="1500" dirty="0"/>
          </a:p>
        </p:txBody>
      </p:sp>
      <p:pic>
        <p:nvPicPr>
          <p:cNvPr id="314" name="Google Shape;314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98" y="1024300"/>
            <a:ext cx="2344127" cy="31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/>
          <p:nvPr/>
        </p:nvSpPr>
        <p:spPr>
          <a:xfrm>
            <a:off x="5470875" y="3475875"/>
            <a:ext cx="2755200" cy="802800"/>
          </a:xfrm>
          <a:prstGeom prst="wedgeRectCallout">
            <a:avLst>
              <a:gd name="adj1" fmla="val -34222"/>
              <a:gd name="adj2" fmla="val 77659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300" dirty="0"/>
              <a:t>Skriv gärna i chatten om ni vill få det uppdaterade handslaget skickat till er igen</a:t>
            </a:r>
            <a:endParaRPr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21">
            <a:extLst>
              <a:ext uri="{FF2B5EF4-FFF2-40B4-BE49-F238E27FC236}">
                <a16:creationId xmlns:a16="http://schemas.microsoft.com/office/drawing/2014/main" id="{C3D1734A-4A71-4F03-A5FD-B72ACBB8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14" y="2932401"/>
            <a:ext cx="8088815" cy="30946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b" anchorCtr="0">
            <a:noAutofit/>
          </a:bodyPr>
          <a:lstStyle/>
          <a:p>
            <a:pPr>
              <a:buSzPts val="1800"/>
            </a:pPr>
            <a:r>
              <a:rPr lang="en" sz="2400" dirty="0"/>
              <a:t>Agenda </a:t>
            </a:r>
            <a:r>
              <a:rPr lang="en" sz="2400" dirty="0">
                <a:solidFill>
                  <a:schemeClr val="bg1"/>
                </a:solidFill>
              </a:rPr>
              <a:t>planering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99338" y="1428510"/>
            <a:ext cx="7260228" cy="24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0" bIns="0" anchor="t" anchorCtr="0">
            <a:noAutofit/>
          </a:bodyPr>
          <a:lstStyle/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Kort återblick - Delarenans arbete 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Syfte och mål med dagens möte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Final återkoppling på det uppdaterade handslagsdokumentet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Planering inför delarenans genomförandefas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Nästa steg </a:t>
            </a:r>
          </a:p>
          <a:p>
            <a:pPr>
              <a:spcBef>
                <a:spcPts val="200"/>
              </a:spcBef>
              <a:buClr>
                <a:schemeClr val="dk1"/>
              </a:buClr>
            </a:pPr>
            <a:r>
              <a:rPr lang="en" sz="1500" dirty="0">
                <a:solidFill>
                  <a:schemeClr val="dk1"/>
                </a:solidFill>
              </a:rPr>
              <a:t>	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79090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F684DFE9-59BE-40CA-B092-E243B0442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3256" y="2956340"/>
            <a:ext cx="859713" cy="443084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sv-SE" sz="9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5690A4-E075-4569-A4B7-F037569B32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966" y="119680"/>
            <a:ext cx="8503444" cy="535781"/>
          </a:xfrm>
        </p:spPr>
        <p:txBody>
          <a:bodyPr/>
          <a:lstStyle/>
          <a:p>
            <a:r>
              <a:rPr lang="sv" sz="1800" dirty="0"/>
              <a:t>Delarenan lämnar nu planeringsfasen och övergår i genomförande</a:t>
            </a:r>
            <a:endParaRPr lang="sv-SE" dirty="0"/>
          </a:p>
        </p:txBody>
      </p:sp>
      <p:grpSp>
        <p:nvGrpSpPr>
          <p:cNvPr id="2" name="Grupp 1" descr="Processen delas in i två delar, planeringsfasen samt genomförandefasen.  Processen ser ut som följande:">
            <a:extLst>
              <a:ext uri="{FF2B5EF4-FFF2-40B4-BE49-F238E27FC236}">
                <a16:creationId xmlns:a16="http://schemas.microsoft.com/office/drawing/2014/main" id="{82176889-8631-43D4-97BF-91E0AE669CE3}"/>
              </a:ext>
            </a:extLst>
          </p:cNvPr>
          <p:cNvGrpSpPr/>
          <p:nvPr/>
        </p:nvGrpSpPr>
        <p:grpSpPr>
          <a:xfrm>
            <a:off x="330138" y="865596"/>
            <a:ext cx="8372428" cy="383825"/>
            <a:chOff x="440184" y="1154128"/>
            <a:chExt cx="11163237" cy="511766"/>
          </a:xfrm>
        </p:grpSpPr>
        <p:sp>
          <p:nvSpPr>
            <p:cNvPr id="48" name="Google Shape;371;p46">
              <a:extLst>
                <a:ext uri="{FF2B5EF4-FFF2-40B4-BE49-F238E27FC236}">
                  <a16:creationId xmlns:a16="http://schemas.microsoft.com/office/drawing/2014/main" id="{375C91EE-C9B6-43CB-800A-D886D1F141CA}"/>
                </a:ext>
              </a:extLst>
            </p:cNvPr>
            <p:cNvSpPr/>
            <p:nvPr/>
          </p:nvSpPr>
          <p:spPr>
            <a:xfrm>
              <a:off x="440184" y="1179245"/>
              <a:ext cx="6913557" cy="4866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27000" tIns="0" rIns="135000" bIns="0" anchor="ctr" anchorCtr="0">
              <a:noAutofit/>
            </a:bodyPr>
            <a:lstStyle/>
            <a:p>
              <a:pPr defTabSz="914378">
                <a:defRPr/>
              </a:pPr>
              <a:r>
                <a:rPr lang="sv" sz="1100" b="1" dirty="0">
                  <a:solidFill>
                    <a:schemeClr val="bg1"/>
                  </a:solidFill>
                  <a:ea typeface="+mn-ea"/>
                </a:rPr>
                <a:t>Planeringsfas</a:t>
              </a:r>
              <a:endParaRPr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372;p46">
              <a:extLst>
                <a:ext uri="{FF2B5EF4-FFF2-40B4-BE49-F238E27FC236}">
                  <a16:creationId xmlns:a16="http://schemas.microsoft.com/office/drawing/2014/main" id="{D86E58E2-A750-4FD7-B9BE-9370D833A0AB}"/>
                </a:ext>
              </a:extLst>
            </p:cNvPr>
            <p:cNvSpPr/>
            <p:nvPr/>
          </p:nvSpPr>
          <p:spPr>
            <a:xfrm>
              <a:off x="8159075" y="1172749"/>
              <a:ext cx="3444346" cy="486800"/>
            </a:xfrm>
            <a:prstGeom prst="rect">
              <a:avLst/>
            </a:prstGeom>
            <a:solidFill>
              <a:srgbClr val="0070C0">
                <a:alpha val="58823"/>
              </a:srgbClr>
            </a:solidFill>
            <a:ln>
              <a:noFill/>
            </a:ln>
          </p:spPr>
          <p:txBody>
            <a:bodyPr spcFirstLastPara="1" wrap="square" lIns="27000" tIns="0" rIns="135000" bIns="0" anchor="ctr" anchorCtr="0">
              <a:noAutofit/>
            </a:bodyPr>
            <a:lstStyle/>
            <a:p>
              <a:pPr lvl="1" defTabSz="914378">
                <a:buSzPts val="1100"/>
                <a:defRPr/>
              </a:pPr>
              <a:r>
                <a:rPr lang="sv" sz="1100" b="1" dirty="0">
                  <a:ea typeface="+mn-ea"/>
                </a:rPr>
                <a:t>Genomförandefas</a:t>
              </a:r>
              <a:endParaRPr sz="1100" dirty="0">
                <a:ea typeface="+mn-ea"/>
              </a:endParaRPr>
            </a:p>
          </p:txBody>
        </p:sp>
        <p:grpSp>
          <p:nvGrpSpPr>
            <p:cNvPr id="52" name="Google Shape;373;p46">
              <a:extLst>
                <a:ext uri="{FF2B5EF4-FFF2-40B4-BE49-F238E27FC236}">
                  <a16:creationId xmlns:a16="http://schemas.microsoft.com/office/drawing/2014/main" id="{3BCC5116-9F62-4216-9F83-6903226A78F5}"/>
                </a:ext>
              </a:extLst>
            </p:cNvPr>
            <p:cNvGrpSpPr/>
            <p:nvPr/>
          </p:nvGrpSpPr>
          <p:grpSpPr>
            <a:xfrm>
              <a:off x="7535622" y="1154128"/>
              <a:ext cx="486000" cy="486651"/>
              <a:chOff x="4763351" y="2165295"/>
              <a:chExt cx="648692" cy="626516"/>
            </a:xfrm>
          </p:grpSpPr>
          <p:pic>
            <p:nvPicPr>
              <p:cNvPr id="53" name="Google Shape;374;p46" descr="Handshake">
                <a:extLst>
                  <a:ext uri="{FF2B5EF4-FFF2-40B4-BE49-F238E27FC236}">
                    <a16:creationId xmlns:a16="http://schemas.microsoft.com/office/drawing/2014/main" id="{0A1484B5-45E5-4532-B11A-65D8777F74E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71833" y="2280126"/>
                <a:ext cx="431728" cy="396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" name="Google Shape;375;p46">
                <a:extLst>
                  <a:ext uri="{FF2B5EF4-FFF2-40B4-BE49-F238E27FC236}">
                    <a16:creationId xmlns:a16="http://schemas.microsoft.com/office/drawing/2014/main" id="{7EAD7F2E-40FE-427D-9DE2-83C4CD0A67D6}"/>
                  </a:ext>
                </a:extLst>
              </p:cNvPr>
              <p:cNvSpPr/>
              <p:nvPr/>
            </p:nvSpPr>
            <p:spPr>
              <a:xfrm>
                <a:off x="4763351" y="2165295"/>
                <a:ext cx="648692" cy="626516"/>
              </a:xfrm>
              <a:prstGeom prst="ellipse">
                <a:avLst/>
              </a:prstGeom>
              <a:noFill/>
              <a:ln w="508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ED1BE8A-D9C1-4465-8ED3-0ECEE9D12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77635" y="2895620"/>
            <a:ext cx="2625386" cy="0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CF9FB68-5A67-4877-B832-21B3300CE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8941" y="3427538"/>
            <a:ext cx="2524080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655A52-A660-409B-B781-43B7C50E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6614" y="3161579"/>
            <a:ext cx="7906407" cy="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126CB23-A5BA-43F4-8F5C-DC1527BC2B5B}"/>
              </a:ext>
            </a:extLst>
          </p:cNvPr>
          <p:cNvSpPr txBox="1"/>
          <p:nvPr/>
        </p:nvSpPr>
        <p:spPr>
          <a:xfrm>
            <a:off x="418269" y="2369415"/>
            <a:ext cx="9156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>
                <a:latin typeface="+mn-lt"/>
              </a:rPr>
              <a:t>Planera </a:t>
            </a:r>
            <a:br>
              <a:rPr lang="sv-SE" sz="900" dirty="0">
                <a:latin typeface="+mn-lt"/>
              </a:rPr>
            </a:br>
            <a:r>
              <a:rPr lang="sv-SE" sz="900" dirty="0">
                <a:latin typeface="+mn-lt"/>
              </a:rPr>
              <a:t>inriktning och </a:t>
            </a:r>
            <a:br>
              <a:rPr lang="sv-SE" sz="900" dirty="0">
                <a:latin typeface="+mn-lt"/>
              </a:rPr>
            </a:br>
            <a:r>
              <a:rPr lang="sv-SE" sz="900" dirty="0">
                <a:latin typeface="+mn-lt"/>
              </a:rPr>
              <a:t>avgränsningar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DC68C3-56A1-4439-8ADD-2BE1A41F76BB}"/>
              </a:ext>
            </a:extLst>
          </p:cNvPr>
          <p:cNvSpPr txBox="1"/>
          <p:nvPr/>
        </p:nvSpPr>
        <p:spPr>
          <a:xfrm>
            <a:off x="881968" y="210937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900" dirty="0">
                <a:latin typeface="+mn-lt"/>
              </a:rPr>
              <a:t>Sprida information</a:t>
            </a:r>
            <a:br>
              <a:rPr lang="sv-SE" sz="900" dirty="0">
                <a:latin typeface="+mn-lt"/>
              </a:rPr>
            </a:br>
            <a:r>
              <a:rPr lang="sv-SE" sz="900" dirty="0">
                <a:latin typeface="+mn-lt"/>
              </a:rPr>
              <a:t>om delarenan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81797-2F03-4AEE-90C7-E8F1118A90C7}"/>
              </a:ext>
            </a:extLst>
          </p:cNvPr>
          <p:cNvSpPr txBox="1"/>
          <p:nvPr/>
        </p:nvSpPr>
        <p:spPr>
          <a:xfrm>
            <a:off x="1581525" y="2520284"/>
            <a:ext cx="75213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  <a:defRPr/>
            </a:pPr>
            <a:r>
              <a:rPr lang="sv-SE" sz="825" kern="1200" dirty="0">
                <a:solidFill>
                  <a:prstClr val="black"/>
                </a:solidFill>
                <a:ea typeface="+mn-ea"/>
                <a:cs typeface="+mn-cs"/>
              </a:rPr>
              <a:t>Formera </a:t>
            </a:r>
            <a:br>
              <a:rPr lang="sv-SE" sz="825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v-SE" sz="825" kern="1200" dirty="0">
                <a:solidFill>
                  <a:prstClr val="black"/>
                </a:solidFill>
                <a:ea typeface="+mn-ea"/>
                <a:cs typeface="+mn-cs"/>
              </a:rPr>
              <a:t>arbetsgrupp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EB2E58-D876-4128-8D90-3143F8EA9874}"/>
              </a:ext>
            </a:extLst>
          </p:cNvPr>
          <p:cNvSpPr txBox="1"/>
          <p:nvPr/>
        </p:nvSpPr>
        <p:spPr>
          <a:xfrm>
            <a:off x="2117675" y="2219730"/>
            <a:ext cx="70404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  <a:defRPr/>
            </a:pPr>
            <a:r>
              <a:rPr lang="sv-SE" sz="825" kern="1200" dirty="0">
                <a:solidFill>
                  <a:prstClr val="black"/>
                </a:solidFill>
                <a:ea typeface="+mn-ea"/>
                <a:cs typeface="+mn-cs"/>
              </a:rPr>
              <a:t>Förbereda</a:t>
            </a:r>
            <a:br>
              <a:rPr lang="sv-SE" sz="825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v-SE" sz="825" kern="1200" dirty="0">
                <a:solidFill>
                  <a:prstClr val="black"/>
                </a:solidFill>
                <a:ea typeface="+mn-ea"/>
                <a:cs typeface="+mn-cs"/>
              </a:rPr>
              <a:t>mötesserie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738DB5-8F6F-47B0-BEE1-21795C19A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22846" y="213928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>
                <a:latin typeface="+mn-lt"/>
              </a:rPr>
              <a:t>Handslag –</a:t>
            </a:r>
          </a:p>
          <a:p>
            <a:r>
              <a:rPr lang="sv-SE" sz="900" dirty="0">
                <a:latin typeface="+mn-lt"/>
              </a:rPr>
              <a:t>gemensam arbetsplan</a:t>
            </a:r>
          </a:p>
        </p:txBody>
      </p:sp>
      <p:grpSp>
        <p:nvGrpSpPr>
          <p:cNvPr id="3" name="Grupp 2" descr="Handslaget påbörjar genomförandefasen.">
            <a:extLst>
              <a:ext uri="{FF2B5EF4-FFF2-40B4-BE49-F238E27FC236}">
                <a16:creationId xmlns:a16="http://schemas.microsoft.com/office/drawing/2014/main" id="{9EE3ADCB-B244-4397-8772-DEDA4FA621B4}"/>
              </a:ext>
            </a:extLst>
          </p:cNvPr>
          <p:cNvGrpSpPr/>
          <p:nvPr/>
        </p:nvGrpSpPr>
        <p:grpSpPr>
          <a:xfrm>
            <a:off x="5538114" y="2860664"/>
            <a:ext cx="581192" cy="614169"/>
            <a:chOff x="7384151" y="2911818"/>
            <a:chExt cx="774923" cy="81889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8A7C2B-0F14-4474-B970-995C701D9B0F}"/>
                </a:ext>
              </a:extLst>
            </p:cNvPr>
            <p:cNvSpPr/>
            <p:nvPr/>
          </p:nvSpPr>
          <p:spPr>
            <a:xfrm>
              <a:off x="7384151" y="2911818"/>
              <a:ext cx="774923" cy="8188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sv-SE" sz="1350" kern="120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56" name="Google Shape;373;p46" descr="Handslaget påbörjarr själva genomföfrandefasen">
              <a:extLst>
                <a:ext uri="{FF2B5EF4-FFF2-40B4-BE49-F238E27FC236}">
                  <a16:creationId xmlns:a16="http://schemas.microsoft.com/office/drawing/2014/main" id="{6E368608-4251-4B41-A0F0-3B8CE83DAB5F}"/>
                </a:ext>
              </a:extLst>
            </p:cNvPr>
            <p:cNvGrpSpPr/>
            <p:nvPr/>
          </p:nvGrpSpPr>
          <p:grpSpPr>
            <a:xfrm>
              <a:off x="7528612" y="3069509"/>
              <a:ext cx="486000" cy="486651"/>
              <a:chOff x="4763351" y="2165295"/>
              <a:chExt cx="648692" cy="626516"/>
            </a:xfrm>
          </p:grpSpPr>
          <p:pic>
            <p:nvPicPr>
              <p:cNvPr id="57" name="Google Shape;374;p46" descr="Handshake">
                <a:extLst>
                  <a:ext uri="{FF2B5EF4-FFF2-40B4-BE49-F238E27FC236}">
                    <a16:creationId xmlns:a16="http://schemas.microsoft.com/office/drawing/2014/main" id="{C9C043C4-99D9-48FD-8E08-E35CFBFE17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71833" y="2280126"/>
                <a:ext cx="431728" cy="396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Google Shape;375;p46">
                <a:extLst>
                  <a:ext uri="{FF2B5EF4-FFF2-40B4-BE49-F238E27FC236}">
                    <a16:creationId xmlns:a16="http://schemas.microsoft.com/office/drawing/2014/main" id="{C51E4D1F-BE57-49E1-B6A2-9C11245E69EB}"/>
                  </a:ext>
                </a:extLst>
              </p:cNvPr>
              <p:cNvSpPr/>
              <p:nvPr/>
            </p:nvSpPr>
            <p:spPr>
              <a:xfrm>
                <a:off x="4763351" y="2165295"/>
                <a:ext cx="648692" cy="626516"/>
              </a:xfrm>
              <a:prstGeom prst="ellipse">
                <a:avLst/>
              </a:prstGeom>
              <a:noFill/>
              <a:ln w="508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 defTabSz="914378">
                  <a:defRPr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3BDA4E0-2264-4C03-BA5C-B880B39ED5F2}"/>
              </a:ext>
            </a:extLst>
          </p:cNvPr>
          <p:cNvSpPr/>
          <p:nvPr/>
        </p:nvSpPr>
        <p:spPr>
          <a:xfrm>
            <a:off x="6212724" y="1569532"/>
            <a:ext cx="1577818" cy="569533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sv-SE" sz="825" kern="1200" dirty="0">
              <a:solidFill>
                <a:prstClr val="black"/>
              </a:solidFill>
              <a:latin typeface="Arial"/>
            </a:endParaRPr>
          </a:p>
          <a:p>
            <a:pPr algn="ctr" defTabSz="685800">
              <a:buClrTx/>
              <a:defRPr/>
            </a:pPr>
            <a:r>
              <a:rPr lang="sv-SE" sz="825" kern="1200" dirty="0">
                <a:solidFill>
                  <a:prstClr val="black"/>
                </a:solidFill>
                <a:latin typeface="Arial"/>
              </a:rPr>
              <a:t>Arbetet fokuseras </a:t>
            </a:r>
            <a:br>
              <a:rPr lang="sv-SE" sz="825" kern="1200" dirty="0">
                <a:solidFill>
                  <a:prstClr val="black"/>
                </a:solidFill>
                <a:latin typeface="Arial"/>
              </a:rPr>
            </a:br>
            <a:r>
              <a:rPr lang="sv-SE" sz="825" kern="1200" dirty="0">
                <a:solidFill>
                  <a:prstClr val="black"/>
                </a:solidFill>
                <a:latin typeface="Arial"/>
              </a:rPr>
              <a:t>kring de initiativ som planerats för i handslagsdokumentet</a:t>
            </a:r>
          </a:p>
          <a:p>
            <a:pPr algn="ctr" defTabSz="685800">
              <a:buClrTx/>
              <a:defRPr/>
            </a:pPr>
            <a:endParaRPr lang="sv-SE" sz="825" kern="12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C3946C-C7BB-476B-8F27-287F0FA5F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0C3946C-C7BB-476B-8F27-287F0FA5FBD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70E502F-802A-48CD-B9C6-06471C330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8807" y="2956341"/>
            <a:ext cx="859713" cy="44308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685800">
              <a:buClrTx/>
              <a:defRPr/>
            </a:pPr>
            <a:endParaRPr lang="sv-SE" sz="9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604C133-047B-4AC9-A86D-A65E035AC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4057" y="2956340"/>
            <a:ext cx="859713" cy="44308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sv-SE" sz="9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Google Shape;322;p46">
            <a:extLst>
              <a:ext uri="{FF2B5EF4-FFF2-40B4-BE49-F238E27FC236}">
                <a16:creationId xmlns:a16="http://schemas.microsoft.com/office/drawing/2014/main" id="{84E53F0E-4B27-4E85-9BC0-863D3C6DC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989" y="834805"/>
            <a:ext cx="8502588" cy="454615"/>
          </a:xfrm>
          <a:prstGeom prst="rect">
            <a:avLst/>
          </a:prstGeom>
          <a:noFill/>
          <a:ln w="12700" cap="flat" cmpd="sng">
            <a:solidFill>
              <a:srgbClr val="59595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E7EECFE-8B5A-47CF-81F3-BD0E2FE59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635" y="2518679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>
              <a:solidFill>
                <a:srgbClr val="606262"/>
              </a:solidFill>
              <a:latin typeface="Arial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2B372DA-74FF-403B-9A7F-A240076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0" idx="4"/>
          </p:cNvCxnSpPr>
          <p:nvPr/>
        </p:nvCxnSpPr>
        <p:spPr>
          <a:xfrm flipH="1" flipV="1">
            <a:off x="5828289" y="2619985"/>
            <a:ext cx="2110" cy="2397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94077291-001E-481B-842A-E09B8D9B2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8744" y="2895619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>
              <a:solidFill>
                <a:srgbClr val="606262"/>
              </a:solidFill>
              <a:latin typeface="Arial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196DAE3-0B23-4F88-B042-36157B177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957589" y="2956341"/>
            <a:ext cx="0" cy="20508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16CD637D-199E-438C-89FB-A9580410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1944" y="2580057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 dirty="0">
              <a:solidFill>
                <a:srgbClr val="606262"/>
              </a:solidFill>
              <a:latin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38E942-485A-4638-9237-1174F902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2" idx="4"/>
          </p:cNvCxnSpPr>
          <p:nvPr/>
        </p:nvCxnSpPr>
        <p:spPr>
          <a:xfrm flipV="1">
            <a:off x="2460488" y="2681363"/>
            <a:ext cx="2110" cy="48638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921DE1C-604C-4010-B66D-667169B27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430" y="2826101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>
              <a:solidFill>
                <a:srgbClr val="606262"/>
              </a:solidFill>
              <a:latin typeface="Arial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6FA11DA-1A12-4964-BF5B-4779B9787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76083" y="2928001"/>
            <a:ext cx="2110" cy="2397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978D61B5-F069-4306-B51D-B6B18D080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341" y="2424079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>
              <a:solidFill>
                <a:srgbClr val="606262"/>
              </a:solidFill>
              <a:latin typeface="Arial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0CBBC36-0D04-4699-8272-9D29C8A14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8" idx="4"/>
          </p:cNvCxnSpPr>
          <p:nvPr/>
        </p:nvCxnSpPr>
        <p:spPr>
          <a:xfrm flipH="1" flipV="1">
            <a:off x="1435993" y="2525384"/>
            <a:ext cx="2111" cy="64236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9D54B3B-D6A3-4786-BDA8-26D42828D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774666" y="2542896"/>
            <a:ext cx="0" cy="38166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73D8848-5AFF-4FFA-B3CF-0B10BC755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003996" y="2542895"/>
            <a:ext cx="0" cy="61853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0265221-2967-4B86-8C47-3F456D98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233325" y="2542896"/>
            <a:ext cx="14473" cy="88464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9CF8F028-A790-42BC-A572-ED585A706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2978" y="2478751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 dirty="0">
              <a:solidFill>
                <a:srgbClr val="606262"/>
              </a:solidFill>
              <a:latin typeface="Arial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15C6F60-40BF-48D6-8D33-E01EC5EA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0980" y="2478751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 dirty="0">
              <a:solidFill>
                <a:srgbClr val="606262"/>
              </a:solidFill>
              <a:latin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15A2482-BCBB-43E1-8726-7A63724FC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0309" y="2478751"/>
            <a:ext cx="101306" cy="1013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00">
              <a:buClrTx/>
              <a:defRPr/>
            </a:pPr>
            <a:endParaRPr lang="en-US" sz="1800" kern="1200" dirty="0">
              <a:solidFill>
                <a:srgbClr val="606262"/>
              </a:solidFill>
              <a:latin typeface="Arial"/>
            </a:endParaRPr>
          </a:p>
        </p:txBody>
      </p:sp>
      <p:sp>
        <p:nvSpPr>
          <p:cNvPr id="86" name="Google Shape;315;p41">
            <a:extLst>
              <a:ext uri="{FF2B5EF4-FFF2-40B4-BE49-F238E27FC236}">
                <a16:creationId xmlns:a16="http://schemas.microsoft.com/office/drawing/2014/main" id="{E973A5AE-7620-41B3-82E5-63B9E84B7D5F}"/>
              </a:ext>
            </a:extLst>
          </p:cNvPr>
          <p:cNvSpPr/>
          <p:nvPr/>
        </p:nvSpPr>
        <p:spPr>
          <a:xfrm>
            <a:off x="4682359" y="3809606"/>
            <a:ext cx="3720662" cy="802800"/>
          </a:xfrm>
          <a:prstGeom prst="wedgeRectCallout">
            <a:avLst>
              <a:gd name="adj1" fmla="val 8450"/>
              <a:gd name="adj2" fmla="val -79446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100" dirty="0">
                <a:solidFill>
                  <a:srgbClr val="000000"/>
                </a:solidFill>
              </a:rPr>
              <a:t>Då abetet nu kommer fokuseras kring de</a:t>
            </a:r>
            <a:r>
              <a:rPr lang="sv" sz="1100" dirty="0"/>
              <a:t> initiativ vi under mötesserien planerat för, kommer delarenan delas in i mindre operativa arbetsgrupper för respektive initiativ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21F983D-A4E3-4F57-B47B-56974D926793}"/>
              </a:ext>
            </a:extLst>
          </p:cNvPr>
          <p:cNvSpPr/>
          <p:nvPr/>
        </p:nvSpPr>
        <p:spPr>
          <a:xfrm>
            <a:off x="2908806" y="3049510"/>
            <a:ext cx="2464963" cy="260126"/>
          </a:xfrm>
          <a:prstGeom prst="homePlate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sv-SE" sz="900" b="1" dirty="0">
                <a:solidFill>
                  <a:schemeClr val="tx1"/>
                </a:solidFill>
              </a:rPr>
              <a:t>Verkstadsserie</a:t>
            </a:r>
            <a:endParaRPr lang="sv-SE" sz="825" b="1"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30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>
            <a:spLocks noGrp="1"/>
          </p:cNvSpPr>
          <p:nvPr>
            <p:ph type="title"/>
          </p:nvPr>
        </p:nvSpPr>
        <p:spPr>
          <a:xfrm>
            <a:off x="272989" y="-179498"/>
            <a:ext cx="8502588" cy="53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sv" sz="1600" dirty="0"/>
              <a:t>Samtliga uppstartade delarenor har minst två initiativ i sin arbetsplan</a:t>
            </a:r>
            <a:endParaRPr sz="1600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E6149BC-1A62-4C0E-9335-A14B8A6BE5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9645" y="356378"/>
            <a:ext cx="8423152" cy="3581400"/>
          </a:xfrm>
        </p:spPr>
        <p:txBody>
          <a:bodyPr/>
          <a:lstStyle/>
          <a:p>
            <a:r>
              <a:rPr lang="sv-SE" sz="850" b="1" u="none" strike="noStrike" cap="none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1.4 Meningsskapande i en sekulär tid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		1. Utveckla och sprida metoder i hur arbete med existentiell hälsa kan ske i t.ex. civilsamhälle och offentlig sektor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2. Våga tala om mening - enkla tips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3. Debattartikel om existentiella frågor/meningsskapande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4. Bevaka frågor inom meningsskapande och existentiell hälsa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1.7 Samhällsmobilisering för narkotikaprevention</a:t>
            </a:r>
            <a:br>
              <a:rPr lang="sv-SE" sz="850" b="1" u="none" strike="noStrike" cap="none" dirty="0"/>
            </a:br>
            <a:r>
              <a:rPr lang="sv-SE" sz="850" u="none" strike="noStrike" cap="none" dirty="0"/>
              <a:t>Initiativ 		5. Verka för nationell utveckling, förvaltning och spridning av metoder inom området narkotikaprevention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6. Öka beslutsfattares tillgång till relevanta och forskningsbaserade kunskapsunderlag om narkotika 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7. Samla branscher för motstånd mot narkotika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8. Grundad fakta och sakliga argument för att inte använda/legalisera cannabis - ”20-fakta/</a:t>
            </a:r>
            <a:r>
              <a:rPr lang="sv-SE" sz="850" u="none" strike="noStrike" cap="none" dirty="0" err="1"/>
              <a:t>oneliners</a:t>
            </a:r>
            <a:r>
              <a:rPr lang="sv-SE" sz="850" u="none" strike="noStrike" cap="none" dirty="0"/>
              <a:t>” 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2.1 Fungerande skolgång för barn och unga med NPF</a:t>
            </a:r>
            <a:br>
              <a:rPr lang="sv-SE" sz="850" b="1" u="none" strike="noStrike" cap="none" dirty="0"/>
            </a:br>
            <a:r>
              <a:rPr lang="sv-SE" sz="850" u="none" strike="noStrike" cap="none" dirty="0"/>
              <a:t>Initiativ 		</a:t>
            </a:r>
            <a:r>
              <a:rPr lang="sv-SE" sz="850" dirty="0"/>
              <a:t>9. Stärka relationen mellan skolan och hemmet</a:t>
            </a:r>
            <a:br>
              <a:rPr lang="sv-SE" sz="850" dirty="0"/>
            </a:br>
            <a:r>
              <a:rPr lang="sv-SE" sz="850" dirty="0"/>
              <a:t>		10. Stärka elevers delaktighet</a:t>
            </a:r>
            <a:br>
              <a:rPr lang="sv-SE" sz="850" dirty="0"/>
            </a:br>
            <a:r>
              <a:rPr lang="sv-SE" sz="850" dirty="0"/>
              <a:t>		11. Budskap om skolgång för barn och unga med NPF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 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2.3 Huskurer för psykisk hälsa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 		12. Fem huskurer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13. Anpassning av huskurer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14. Fördjupningsmaterial av huskurer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 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2.7 Hälsofrämjande digitalt liv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 		15. Sammanställa argument varför prioriterat område att arbeta med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16. Löpande samordning kring digitala lösningar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17. Övergripande strategi och kunskapsunderlag för digitala lösningar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 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3.1 Hela samhällets suicidprevention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 		18. Stöd till regioner och kommuner i det suicidpreventiva arbetet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19. Kartläggning av stöd till regioner/kommuner från civilsamhället i fråga om suicidpreventivt arbete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20. Ökade möjligheter till spridning/utbyggd infrastruktur för genomförande av utbildningar kopplat till s-prevention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21. Öppen samordning med inriktning på suicidprevention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 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3.2 Smart tillgänglighet till hjälp (0-6 år)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 		22. Gemensam strategi för kontakt med familjer vars barn inte dyker upp i ordinarie verksamheter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23. Underlag om elevhälsa i förskolan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 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3.2 Smart tillgänglighet till hjälp (7-15 år)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 		24. Inventering av innehåll för alla barn mellan 7–15 år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 		25. Stödtrappan för barn mellan 7–15 år</a:t>
            </a:r>
          </a:p>
          <a:p>
            <a:r>
              <a:rPr lang="sv-SE" sz="850" b="1" dirty="0" err="1">
                <a:highlight>
                  <a:srgbClr val="FFFF00"/>
                </a:highlight>
              </a:rPr>
              <a:t>Delarena</a:t>
            </a:r>
            <a:r>
              <a:rPr lang="sv-SE" sz="850" b="1" dirty="0">
                <a:highlight>
                  <a:srgbClr val="FFFF00"/>
                </a:highlight>
              </a:rPr>
              <a:t> 	</a:t>
            </a:r>
            <a:r>
              <a:rPr lang="sv-SE" sz="850" b="1" u="none" strike="noStrike" cap="none" dirty="0">
                <a:highlight>
                  <a:srgbClr val="FFFF00"/>
                </a:highlight>
              </a:rPr>
              <a:t>3.2 Smart tillgänglighet till hjälp (Unga vuxna)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Initiativ 		26. Målgruppsanalys: vilket innehåll vill och behöver unga vuxna ha i första linjen</a:t>
            </a:r>
            <a:br>
              <a:rPr lang="sv-SE" sz="850" u="none" strike="noStrike" cap="none" dirty="0"/>
            </a:br>
            <a:r>
              <a:rPr lang="sv-SE" sz="850" u="none" strike="noStrike" cap="none" dirty="0"/>
              <a:t>		27. </a:t>
            </a:r>
            <a:r>
              <a:rPr lang="sv" sz="850" u="none" strike="noStrike" cap="none" dirty="0"/>
              <a:t>Stödtrappan för unga vuxna</a:t>
            </a:r>
            <a:endParaRPr lang="sv-SE" sz="8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u="none" strike="noStrike" cap="none" dirty="0"/>
          </a:p>
          <a:p>
            <a:endParaRPr lang="sv-SE" sz="900" u="none" strike="noStrike" cap="none" dirty="0"/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dirty="0"/>
          </a:p>
          <a:p>
            <a:endParaRPr lang="sv-SE" sz="900" dirty="0"/>
          </a:p>
          <a:p>
            <a:endParaRPr lang="sv-SE" sz="1000" dirty="0"/>
          </a:p>
          <a:p>
            <a:endParaRPr lang="sv-SE"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105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84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3703" y="873084"/>
            <a:ext cx="3994800" cy="3736500"/>
          </a:xfrm>
          <a:prstGeom prst="rect">
            <a:avLst/>
          </a:prstGeom>
          <a:solidFill>
            <a:srgbClr val="FFF1CE"/>
          </a:solidFill>
          <a:ln w="12700" cap="flat" cmpd="sng">
            <a:solidFill>
              <a:srgbClr val="FFF1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v" sz="2000" dirty="0"/>
              <a:t>Stödteamet för Kraftsamling för psykisk hälsa bjuder in till några avstämningar per år</a:t>
            </a:r>
            <a:endParaRPr sz="2000" dirty="0"/>
          </a:p>
        </p:txBody>
      </p:sp>
      <p:sp>
        <p:nvSpPr>
          <p:cNvPr id="406" name="Google Shape;406;p46"/>
          <p:cNvSpPr txBox="1"/>
          <p:nvPr/>
        </p:nvSpPr>
        <p:spPr>
          <a:xfrm>
            <a:off x="830628" y="911953"/>
            <a:ext cx="3129127" cy="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dirty="0">
                <a:solidFill>
                  <a:schemeClr val="dk1"/>
                </a:solidFill>
              </a:rPr>
              <a:t>Möte i delarenan som helhet</a:t>
            </a:r>
          </a:p>
          <a:p>
            <a:r>
              <a:rPr lang="sv-SE" sz="1100" dirty="0">
                <a:solidFill>
                  <a:schemeClr val="dk1"/>
                </a:solidFill>
              </a:rPr>
              <a:t>- Inbjudan från sammankallande för delarenan</a:t>
            </a:r>
            <a:br>
              <a:rPr lang="sv" sz="1100" b="1" dirty="0">
                <a:solidFill>
                  <a:schemeClr val="dk1"/>
                </a:solidFill>
              </a:rPr>
            </a:br>
            <a:endParaRPr sz="1100" dirty="0"/>
          </a:p>
        </p:txBody>
      </p:sp>
      <p:sp>
        <p:nvSpPr>
          <p:cNvPr id="418" name="Google Shape;418;p46"/>
          <p:cNvSpPr txBox="1"/>
          <p:nvPr/>
        </p:nvSpPr>
        <p:spPr>
          <a:xfrm>
            <a:off x="1411490" y="1405364"/>
            <a:ext cx="2933700" cy="42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”Interna” möten i initiativgruppen</a:t>
            </a:r>
          </a:p>
          <a:p>
            <a:r>
              <a:rPr lang="sv-SE" sz="1100" dirty="0">
                <a:solidFill>
                  <a:schemeClr val="dk1"/>
                </a:solidFill>
              </a:rPr>
              <a:t>- Inbjudan från sammankallande för initiativet</a:t>
            </a:r>
            <a:endParaRPr lang="sv-SE" sz="1100" dirty="0"/>
          </a:p>
        </p:txBody>
      </p:sp>
      <p:sp>
        <p:nvSpPr>
          <p:cNvPr id="407" name="Google Shape;407;p46"/>
          <p:cNvSpPr txBox="1"/>
          <p:nvPr/>
        </p:nvSpPr>
        <p:spPr>
          <a:xfrm>
            <a:off x="1789861" y="1911252"/>
            <a:ext cx="3310283" cy="42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sv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Ringa-in möten för alla initiativrepresentanter</a:t>
            </a:r>
            <a:br>
              <a:rPr lang="sv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100" dirty="0">
                <a:solidFill>
                  <a:schemeClr val="dk1"/>
                </a:solidFill>
              </a:rPr>
              <a:t>- </a:t>
            </a:r>
            <a:r>
              <a:rPr lang="sv" sz="1100" dirty="0">
                <a:solidFill>
                  <a:schemeClr val="dk1"/>
                </a:solidFill>
              </a:rPr>
              <a:t>Inbjudan från </a:t>
            </a: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UPH/Stödteamet</a:t>
            </a:r>
            <a:endParaRPr sz="1100" dirty="0"/>
          </a:p>
        </p:txBody>
      </p:sp>
      <p:sp>
        <p:nvSpPr>
          <p:cNvPr id="419" name="Google Shape;419;p46"/>
          <p:cNvSpPr txBox="1"/>
          <p:nvPr/>
        </p:nvSpPr>
        <p:spPr>
          <a:xfrm>
            <a:off x="1734682" y="2524251"/>
            <a:ext cx="29337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”Interna” möten i initiativgruppen</a:t>
            </a:r>
          </a:p>
          <a:p>
            <a:pPr lvl="0"/>
            <a:r>
              <a:rPr lang="sv-SE" sz="1100" dirty="0">
                <a:solidFill>
                  <a:schemeClr val="dk1"/>
                </a:solidFill>
              </a:rPr>
              <a:t>- </a:t>
            </a:r>
            <a:r>
              <a:rPr lang="sv" sz="1100" dirty="0">
                <a:solidFill>
                  <a:schemeClr val="dk1"/>
                </a:solidFill>
              </a:rPr>
              <a:t>Inbjudan från sammankallande för initiativet</a:t>
            </a:r>
            <a:endParaRPr sz="1100" dirty="0"/>
          </a:p>
        </p:txBody>
      </p:sp>
      <p:sp>
        <p:nvSpPr>
          <p:cNvPr id="417" name="Google Shape;417;p46"/>
          <p:cNvSpPr txBox="1"/>
          <p:nvPr/>
        </p:nvSpPr>
        <p:spPr>
          <a:xfrm>
            <a:off x="1789861" y="3094315"/>
            <a:ext cx="3310283" cy="4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Ringa-in möten för alla initiativrepresentanter</a:t>
            </a:r>
          </a:p>
          <a:p>
            <a:pPr lvl="0"/>
            <a:r>
              <a:rPr lang="sv-SE" sz="1100" dirty="0">
                <a:solidFill>
                  <a:schemeClr val="dk1"/>
                </a:solidFill>
              </a:rPr>
              <a:t>- </a:t>
            </a:r>
            <a:r>
              <a:rPr lang="sv" sz="1100" dirty="0">
                <a:solidFill>
                  <a:schemeClr val="dk1"/>
                </a:solidFill>
              </a:rPr>
              <a:t>Inbjudan från UPH/Stödteamet</a:t>
            </a:r>
            <a:endParaRPr sz="1100" dirty="0"/>
          </a:p>
        </p:txBody>
      </p:sp>
      <p:sp>
        <p:nvSpPr>
          <p:cNvPr id="420" name="Google Shape;420;p46"/>
          <p:cNvSpPr txBox="1"/>
          <p:nvPr/>
        </p:nvSpPr>
        <p:spPr>
          <a:xfrm>
            <a:off x="1316900" y="3739746"/>
            <a:ext cx="2933700" cy="4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”Interna” möten i initiativgruppen</a:t>
            </a:r>
          </a:p>
          <a:p>
            <a:r>
              <a:rPr lang="sv-SE" sz="1100" dirty="0">
                <a:solidFill>
                  <a:schemeClr val="dk1"/>
                </a:solidFill>
              </a:rPr>
              <a:t>- Inbjudan från sammankallande för initiativet</a:t>
            </a:r>
            <a:endParaRPr lang="sv-SE" sz="1100" dirty="0"/>
          </a:p>
        </p:txBody>
      </p:sp>
      <p:sp>
        <p:nvSpPr>
          <p:cNvPr id="408" name="Google Shape;408;p46"/>
          <p:cNvSpPr txBox="1"/>
          <p:nvPr/>
        </p:nvSpPr>
        <p:spPr>
          <a:xfrm>
            <a:off x="901571" y="4233159"/>
            <a:ext cx="3058183" cy="3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sv-SE" sz="1100" b="1" dirty="0">
                <a:solidFill>
                  <a:schemeClr val="dk1"/>
                </a:solidFill>
              </a:rPr>
              <a:t>Möte i delarenan som helhet</a:t>
            </a:r>
          </a:p>
          <a:p>
            <a:pPr lvl="0"/>
            <a:r>
              <a:rPr lang="sv-SE" sz="1100" dirty="0">
                <a:solidFill>
                  <a:schemeClr val="dk1"/>
                </a:solidFill>
              </a:rPr>
              <a:t>- Inbjudan från sammankallande för delarenan</a:t>
            </a:r>
            <a:endParaRPr lang="sv-SE" sz="1100" dirty="0"/>
          </a:p>
        </p:txBody>
      </p:sp>
      <p:sp>
        <p:nvSpPr>
          <p:cNvPr id="412" name="Google Shape;412;p46"/>
          <p:cNvSpPr txBox="1"/>
          <p:nvPr/>
        </p:nvSpPr>
        <p:spPr>
          <a:xfrm>
            <a:off x="5081779" y="941468"/>
            <a:ext cx="3798648" cy="35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Förslag på ”stöd” som UPH/stödteamet kan bidra med:</a:t>
            </a:r>
            <a:endParaRPr sz="1100" dirty="0"/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 på förfrågan eftersöka spridningskanaler för särskilda initiativ och produkter</a:t>
            </a:r>
            <a:endParaRPr sz="1100" dirty="0"/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 på förfrågan vidarebefordra förfrågningar till specifika personer/organisationer/nätverk</a:t>
            </a:r>
            <a:endParaRPr sz="1100" dirty="0"/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 bistå med att boka digitala mötesrum exempelvis för större möten/workshops </a:t>
            </a:r>
            <a:endParaRPr sz="1100" dirty="0"/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 arrangera öppna ”ringa-in möten” för alla initiativrepresentanter, ca två tillfällen per termin </a:t>
            </a:r>
            <a:endParaRPr sz="1100" dirty="0"/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 arrangera uppföljande möte för alla delarenor, ca ett tillfälle per år</a:t>
            </a:r>
          </a:p>
          <a:p>
            <a: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sv" sz="1100" b="1" dirty="0">
                <a:solidFill>
                  <a:schemeClr val="dk1"/>
                </a:solidFill>
              </a:rPr>
              <a:t>Förslag på ”stöd” som andra delarenor kan bidra med:</a:t>
            </a:r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</a:rPr>
              <a:t>Förfrågan om samarbete tvärs delarenor</a:t>
            </a:r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</a:rPr>
              <a:t>Information om delarenornas inriktning (för att undvika dubbelarbete och möjliggöra synnergieffekter)</a:t>
            </a:r>
          </a:p>
          <a:p>
            <a:pPr marL="215900" marR="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" sz="1100" dirty="0">
                <a:solidFill>
                  <a:schemeClr val="dk1"/>
                </a:solidFill>
              </a:rPr>
              <a:t>Erfarenhetsutbyte rörande delarenearbetet och möjliga initiativ</a:t>
            </a:r>
            <a:endParaRPr sz="1100" dirty="0"/>
          </a:p>
        </p:txBody>
      </p:sp>
      <p:sp>
        <p:nvSpPr>
          <p:cNvPr id="405" name="Google Shape;405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57424" y="846376"/>
            <a:ext cx="3676800" cy="36768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914" y="786370"/>
            <a:ext cx="627000" cy="627000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FFD7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410" name="Google Shape;41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8943" y="1867030"/>
            <a:ext cx="540000" cy="540000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FFE4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411" name="Google Shape;411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914" y="3973037"/>
            <a:ext cx="627000" cy="627000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FFD7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413" name="Google Shape;413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178" y="3057978"/>
            <a:ext cx="540000" cy="540000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FFE49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414" name="Google Shape;414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629" y="1362703"/>
            <a:ext cx="405000" cy="4050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415" name="Google Shape;415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8049" y="2537887"/>
            <a:ext cx="405000" cy="4050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416" name="Google Shape;41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533" y="3713069"/>
            <a:ext cx="405000" cy="4050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v" dirty="0"/>
              <a:t>Vad är en realistisk arbetsplan för delarenan under genomförandefasen? </a:t>
            </a:r>
            <a:endParaRPr dirty="0"/>
          </a:p>
        </p:txBody>
      </p:sp>
      <p:sp>
        <p:nvSpPr>
          <p:cNvPr id="428" name="Google Shape;428;p47"/>
          <p:cNvSpPr/>
          <p:nvPr/>
        </p:nvSpPr>
        <p:spPr>
          <a:xfrm>
            <a:off x="296431" y="1490811"/>
            <a:ext cx="4090090" cy="375047"/>
          </a:xfrm>
          <a:prstGeom prst="flowChartProcess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av arbetsgrupper kring initiativ </a:t>
            </a:r>
            <a:endParaRPr sz="1100" dirty="0"/>
          </a:p>
        </p:txBody>
      </p:sp>
      <p:sp>
        <p:nvSpPr>
          <p:cNvPr id="432" name="Google Shape;432;p47"/>
          <p:cNvSpPr/>
          <p:nvPr/>
        </p:nvSpPr>
        <p:spPr>
          <a:xfrm>
            <a:off x="293374" y="2151927"/>
            <a:ext cx="1946100" cy="124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Deltagare?</a:t>
            </a:r>
            <a:endParaRPr sz="1100" dirty="0"/>
          </a:p>
        </p:txBody>
      </p:sp>
      <p:sp>
        <p:nvSpPr>
          <p:cNvPr id="433" name="Google Shape;433;p47"/>
          <p:cNvSpPr/>
          <p:nvPr/>
        </p:nvSpPr>
        <p:spPr>
          <a:xfrm>
            <a:off x="2437401" y="2134915"/>
            <a:ext cx="1946100" cy="124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Sammankallande?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7"/>
          <p:cNvSpPr/>
          <p:nvPr/>
        </p:nvSpPr>
        <p:spPr>
          <a:xfrm>
            <a:off x="296757" y="3684892"/>
            <a:ext cx="4089900" cy="588000"/>
          </a:xfrm>
          <a:prstGeom prst="wedgeRectCallout">
            <a:avLst>
              <a:gd name="adj1" fmla="val -28958"/>
              <a:gd name="adj2" fmla="val -70132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Vilka deltagare ska arbeta med vilka initiativ? </a:t>
            </a:r>
            <a:endParaRPr sz="1100" dirty="0"/>
          </a:p>
        </p:txBody>
      </p:sp>
      <p:sp>
        <p:nvSpPr>
          <p:cNvPr id="429" name="Google Shape;429;p47"/>
          <p:cNvSpPr/>
          <p:nvPr/>
        </p:nvSpPr>
        <p:spPr>
          <a:xfrm>
            <a:off x="4581427" y="1490811"/>
            <a:ext cx="4090090" cy="375047"/>
          </a:xfrm>
          <a:prstGeom prst="flowChartProcess">
            <a:avLst/>
          </a:prstGeom>
          <a:solidFill>
            <a:srgbClr val="FFF1C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och tidsramar</a:t>
            </a:r>
            <a:endParaRPr sz="1100" dirty="0"/>
          </a:p>
        </p:txBody>
      </p:sp>
      <p:sp>
        <p:nvSpPr>
          <p:cNvPr id="430" name="Google Shape;430;p47"/>
          <p:cNvSpPr/>
          <p:nvPr/>
        </p:nvSpPr>
        <p:spPr>
          <a:xfrm>
            <a:off x="4581427" y="2151927"/>
            <a:ext cx="1946100" cy="124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Planering?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7"/>
          <p:cNvSpPr/>
          <p:nvPr/>
        </p:nvSpPr>
        <p:spPr>
          <a:xfrm>
            <a:off x="6725454" y="2134915"/>
            <a:ext cx="1946100" cy="124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Mötesrutiner?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7"/>
          <p:cNvSpPr/>
          <p:nvPr/>
        </p:nvSpPr>
        <p:spPr>
          <a:xfrm>
            <a:off x="4581754" y="3684892"/>
            <a:ext cx="4089900" cy="588000"/>
          </a:xfrm>
          <a:prstGeom prst="wedgeRectCallout">
            <a:avLst>
              <a:gd name="adj1" fmla="val -24290"/>
              <a:gd name="adj2" fmla="val -74943"/>
            </a:avLst>
          </a:prstGeom>
          <a:solidFill>
            <a:srgbClr val="FFF1CE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ska arbetet under hösten se ut?</a:t>
            </a:r>
            <a:endParaRPr sz="1100" dirty="0"/>
          </a:p>
        </p:txBody>
      </p:sp>
      <p:pic>
        <p:nvPicPr>
          <p:cNvPr id="436" name="Google Shape;436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822" y="2542600"/>
            <a:ext cx="781350" cy="7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850" y="2542608"/>
            <a:ext cx="640896" cy="63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000" y="2493100"/>
            <a:ext cx="830850" cy="8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7550" y="2542608"/>
            <a:ext cx="633853" cy="63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-SE" sz="1800" dirty="0"/>
              <a:t>Formation av arbetsgrupper kring delarenans initiativ </a:t>
            </a:r>
            <a:endParaRPr sz="1400" dirty="0"/>
          </a:p>
        </p:txBody>
      </p:sp>
      <p:sp>
        <p:nvSpPr>
          <p:cNvPr id="260" name="Google Shape;260;p37" descr="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2272" y="1382834"/>
            <a:ext cx="2068552" cy="180310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162272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162271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61" name="Google Shape;261;p3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2271" y="3269236"/>
            <a:ext cx="2068552" cy="13387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sv-SE" sz="1100" b="1" dirty="0">
                <a:solidFill>
                  <a:schemeClr val="dk1"/>
                </a:solidFill>
              </a:rPr>
              <a:t>Sammankallande: </a:t>
            </a:r>
          </a:p>
          <a:p>
            <a:pPr lvl="0"/>
            <a:r>
              <a:rPr lang="sv-SE" sz="1100" b="1" dirty="0">
                <a:solidFill>
                  <a:schemeClr val="dk1"/>
                </a:solidFill>
              </a:rPr>
              <a:t>Deltagare: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...</a:t>
            </a:r>
            <a:endParaRPr dirty="0"/>
          </a:p>
        </p:txBody>
      </p:sp>
      <p:sp>
        <p:nvSpPr>
          <p:cNvPr id="255" name="Google Shape;255;p37" descr="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12403" y="1382834"/>
            <a:ext cx="2068552" cy="180310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64;p37">
            <a:extLst>
              <a:ext uri="{FF2B5EF4-FFF2-40B4-BE49-F238E27FC236}">
                <a16:creationId xmlns:a16="http://schemas.microsoft.com/office/drawing/2014/main" id="{0CBFF28B-D3A5-4516-A99A-A8ED0E4745B7}"/>
              </a:ext>
            </a:extLst>
          </p:cNvPr>
          <p:cNvSpPr txBox="1"/>
          <p:nvPr/>
        </p:nvSpPr>
        <p:spPr>
          <a:xfrm>
            <a:off x="2412403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8" name="Google Shape;265;p37">
            <a:extLst>
              <a:ext uri="{FF2B5EF4-FFF2-40B4-BE49-F238E27FC236}">
                <a16:creationId xmlns:a16="http://schemas.microsoft.com/office/drawing/2014/main" id="{C8AA5990-739C-476A-99E3-50492C7F898C}"/>
              </a:ext>
            </a:extLst>
          </p:cNvPr>
          <p:cNvSpPr txBox="1"/>
          <p:nvPr/>
        </p:nvSpPr>
        <p:spPr>
          <a:xfrm>
            <a:off x="2412402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2412402" y="3269236"/>
            <a:ext cx="2068552" cy="13387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sv-SE" sz="1100" b="1" dirty="0">
                <a:solidFill>
                  <a:schemeClr val="dk1"/>
                </a:solidFill>
              </a:rPr>
              <a:t>Sammankallande: </a:t>
            </a:r>
          </a:p>
          <a:p>
            <a:pPr lvl="0"/>
            <a:r>
              <a:rPr lang="sv-SE" sz="1100" b="1" dirty="0">
                <a:solidFill>
                  <a:schemeClr val="dk1"/>
                </a:solidFill>
              </a:rPr>
              <a:t>Deltagare: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...</a:t>
            </a:r>
            <a:endParaRPr dirty="0"/>
          </a:p>
        </p:txBody>
      </p:sp>
      <p:sp>
        <p:nvSpPr>
          <p:cNvPr id="266" name="Google Shape;266;p37" descr="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662534" y="1382834"/>
            <a:ext cx="2068552" cy="180310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64;p37">
            <a:extLst>
              <a:ext uri="{FF2B5EF4-FFF2-40B4-BE49-F238E27FC236}">
                <a16:creationId xmlns:a16="http://schemas.microsoft.com/office/drawing/2014/main" id="{3119BED2-CE2E-49FE-BE99-877073A4AE5E}"/>
              </a:ext>
            </a:extLst>
          </p:cNvPr>
          <p:cNvSpPr txBox="1"/>
          <p:nvPr/>
        </p:nvSpPr>
        <p:spPr>
          <a:xfrm>
            <a:off x="4662534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0" name="Google Shape;265;p37">
            <a:extLst>
              <a:ext uri="{FF2B5EF4-FFF2-40B4-BE49-F238E27FC236}">
                <a16:creationId xmlns:a16="http://schemas.microsoft.com/office/drawing/2014/main" id="{2A437ECC-F402-48E3-827D-EBDF9F7F285C}"/>
              </a:ext>
            </a:extLst>
          </p:cNvPr>
          <p:cNvSpPr txBox="1"/>
          <p:nvPr/>
        </p:nvSpPr>
        <p:spPr>
          <a:xfrm>
            <a:off x="4662533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62" name="Google Shape;262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573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68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4668420" y="3269236"/>
            <a:ext cx="2068552" cy="13387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sv-SE" sz="1100" b="1" dirty="0">
                <a:solidFill>
                  <a:schemeClr val="dk1"/>
                </a:solidFill>
              </a:rPr>
              <a:t>Sammankallande: </a:t>
            </a:r>
          </a:p>
          <a:p>
            <a:pPr lvl="0"/>
            <a:r>
              <a:rPr lang="sv-SE" sz="1100" b="1" dirty="0">
                <a:solidFill>
                  <a:schemeClr val="dk1"/>
                </a:solidFill>
              </a:rPr>
              <a:t>Deltagare: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...</a:t>
            </a:r>
            <a:endParaRPr dirty="0"/>
          </a:p>
        </p:txBody>
      </p:sp>
      <p:sp>
        <p:nvSpPr>
          <p:cNvPr id="267" name="Google Shape;267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0785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 descr="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912666" y="1382834"/>
            <a:ext cx="2068552" cy="180310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64;p37">
            <a:extLst>
              <a:ext uri="{FF2B5EF4-FFF2-40B4-BE49-F238E27FC236}">
                <a16:creationId xmlns:a16="http://schemas.microsoft.com/office/drawing/2014/main" id="{A875EAFA-806B-47FC-87F7-1CA5CC7DA7E2}"/>
              </a:ext>
            </a:extLst>
          </p:cNvPr>
          <p:cNvSpPr txBox="1"/>
          <p:nvPr/>
        </p:nvSpPr>
        <p:spPr>
          <a:xfrm>
            <a:off x="6912665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2" name="Google Shape;265;p37">
            <a:extLst>
              <a:ext uri="{FF2B5EF4-FFF2-40B4-BE49-F238E27FC236}">
                <a16:creationId xmlns:a16="http://schemas.microsoft.com/office/drawing/2014/main" id="{9FA893BA-B5D0-4309-BD17-7C47C85AE333}"/>
              </a:ext>
            </a:extLst>
          </p:cNvPr>
          <p:cNvSpPr txBox="1"/>
          <p:nvPr/>
        </p:nvSpPr>
        <p:spPr>
          <a:xfrm>
            <a:off x="6912664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6912666" y="3269236"/>
            <a:ext cx="2068552" cy="13387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sv-SE" sz="1100" b="1" dirty="0">
                <a:solidFill>
                  <a:schemeClr val="dk1"/>
                </a:solidFill>
              </a:rPr>
              <a:t>Sammankallande: </a:t>
            </a:r>
          </a:p>
          <a:p>
            <a:pPr lvl="0"/>
            <a:r>
              <a:rPr lang="sv-SE" sz="1100" b="1" dirty="0">
                <a:solidFill>
                  <a:schemeClr val="dk1"/>
                </a:solidFill>
              </a:rPr>
              <a:t>Deltagare: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…</a:t>
            </a:r>
          </a:p>
          <a:p>
            <a:pPr marL="457200" lvl="0" indent="-298450">
              <a:buClr>
                <a:schemeClr val="dk1"/>
              </a:buClr>
              <a:buSzPts val="1100"/>
              <a:buChar char="●"/>
            </a:pPr>
            <a:r>
              <a:rPr lang="sv-SE" sz="1100" b="1" dirty="0">
                <a:solidFill>
                  <a:schemeClr val="dk1"/>
                </a:solidFill>
              </a:rPr>
              <a:t>...</a:t>
            </a:r>
            <a:endParaRPr dirty="0"/>
          </a:p>
        </p:txBody>
      </p:sp>
      <p:sp>
        <p:nvSpPr>
          <p:cNvPr id="25" name="Google Shape;315;p41">
            <a:extLst>
              <a:ext uri="{FF2B5EF4-FFF2-40B4-BE49-F238E27FC236}">
                <a16:creationId xmlns:a16="http://schemas.microsoft.com/office/drawing/2014/main" id="{48B234BE-EFA4-4FE1-8D4E-A49BE0C0A66A}"/>
              </a:ext>
            </a:extLst>
          </p:cNvPr>
          <p:cNvSpPr/>
          <p:nvPr/>
        </p:nvSpPr>
        <p:spPr>
          <a:xfrm>
            <a:off x="0" y="4642432"/>
            <a:ext cx="9144000" cy="638491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100" b="1" dirty="0"/>
              <a:t>Skicka namn och kontaktuppgifter till sammankallande för respektive initiativ till </a:t>
            </a:r>
            <a:r>
              <a:rPr lang="sv-SE" sz="1100" b="1" dirty="0">
                <a:hlinkClick r:id="rId3"/>
              </a:rPr>
              <a:t>kraftsamlingpsykiskhalsa@skr.se</a:t>
            </a:r>
            <a:r>
              <a:rPr lang="sv-SE" sz="1100" b="1" dirty="0"/>
              <a:t> för att få inbjudningar till de möten UPH/Stödteamet arrangerar!</a:t>
            </a: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56" name="Google Shape;256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6679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8866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3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21">
            <a:extLst>
              <a:ext uri="{FF2B5EF4-FFF2-40B4-BE49-F238E27FC236}">
                <a16:creationId xmlns:a16="http://schemas.microsoft.com/office/drawing/2014/main" id="{C3D1734A-4A71-4F03-A5FD-B72ACBB8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14" y="3373833"/>
            <a:ext cx="8088815" cy="30946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b" anchorCtr="0">
            <a:noAutofit/>
          </a:bodyPr>
          <a:lstStyle/>
          <a:p>
            <a:r>
              <a:rPr lang="en" sz="2400" dirty="0"/>
              <a:t>Agenda - </a:t>
            </a:r>
            <a:r>
              <a:rPr lang="sv-SE" sz="2400" b="1" dirty="0"/>
              <a:t>Nästa steg </a:t>
            </a:r>
            <a:endParaRPr sz="2400" dirty="0"/>
          </a:p>
        </p:txBody>
      </p:sp>
      <p:sp>
        <p:nvSpPr>
          <p:cNvPr id="129" name="Google Shape;129;p21"/>
          <p:cNvSpPr txBox="1"/>
          <p:nvPr/>
        </p:nvSpPr>
        <p:spPr>
          <a:xfrm>
            <a:off x="299338" y="1428510"/>
            <a:ext cx="6732083" cy="24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0" bIns="0" anchor="t" anchorCtr="0">
            <a:noAutofit/>
          </a:bodyPr>
          <a:lstStyle/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Kort återblick - Delarenans arbete 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Syfte och mål med dagens möte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Final återkoppling på det uppdaterade handslagsdokumentet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Planering inför delarenans genomförandefas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Nästa steg </a:t>
            </a:r>
          </a:p>
          <a:p>
            <a:pPr>
              <a:spcBef>
                <a:spcPts val="200"/>
              </a:spcBef>
              <a:buClr>
                <a:schemeClr val="dk1"/>
              </a:buClr>
            </a:pPr>
            <a:r>
              <a:rPr lang="en" sz="1500" dirty="0">
                <a:solidFill>
                  <a:schemeClr val="dk1"/>
                </a:solidFill>
              </a:rPr>
              <a:t>	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658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sz="2400" dirty="0"/>
              <a:t>Nästa steg: Genomförandefasen inleds</a:t>
            </a:r>
            <a:endParaRPr lang="sv-SE" dirty="0"/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C7EA8E3-9101-41F6-8130-F689B19876ED}"/>
              </a:ext>
            </a:extLst>
          </p:cNvPr>
          <p:cNvSpPr/>
          <p:nvPr/>
        </p:nvSpPr>
        <p:spPr>
          <a:xfrm>
            <a:off x="457720" y="1421928"/>
            <a:ext cx="2178844" cy="904359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b="1" dirty="0">
                <a:solidFill>
                  <a:schemeClr val="tx1"/>
                </a:solidFill>
              </a:rPr>
              <a:t>Handslagsdokument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2EE5213-1947-4AA3-B378-EC1C0CEF8038}"/>
              </a:ext>
            </a:extLst>
          </p:cNvPr>
          <p:cNvSpPr/>
          <p:nvPr/>
        </p:nvSpPr>
        <p:spPr>
          <a:xfrm>
            <a:off x="2478161" y="1421927"/>
            <a:ext cx="6523486" cy="903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Försla</a:t>
            </a:r>
            <a:r>
              <a:rPr lang="sv-SE" sz="1050" b="1" dirty="0">
                <a:solidFill>
                  <a:schemeClr val="dk1"/>
                </a:solidFill>
              </a:rPr>
              <a:t>g</a:t>
            </a:r>
            <a:r>
              <a:rPr lang="sv-SE" sz="105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sv-SE" sz="1050" b="1" dirty="0"/>
          </a:p>
          <a:p>
            <a:pPr marL="21590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sv-SE" sz="1050" dirty="0">
                <a:solidFill>
                  <a:schemeClr val="dk1"/>
                </a:solidFill>
              </a:rPr>
              <a:t>Handslaget uppdateras utifrån dagens diskussion och inskickad återkoppling (Återkoppling på version 2 ska ha inkommit till </a:t>
            </a:r>
            <a:r>
              <a:rPr lang="sv-SE" sz="1050" dirty="0">
                <a:solidFill>
                  <a:schemeClr val="dk1"/>
                </a:solidFill>
                <a:highlight>
                  <a:srgbClr val="FFFF00"/>
                </a:highlight>
              </a:rPr>
              <a:t>[INFOGA NAMN]</a:t>
            </a:r>
            <a:r>
              <a:rPr lang="sv-SE" sz="1050" dirty="0">
                <a:solidFill>
                  <a:schemeClr val="dk1"/>
                </a:solidFill>
              </a:rPr>
              <a:t> senast den </a:t>
            </a:r>
            <a:r>
              <a:rPr lang="sv-SE" sz="1050" dirty="0">
                <a:solidFill>
                  <a:schemeClr val="dk1"/>
                </a:solidFill>
                <a:highlight>
                  <a:srgbClr val="FFFF00"/>
                </a:highlight>
              </a:rPr>
              <a:t>[INFOGA DATUM]</a:t>
            </a:r>
            <a:r>
              <a:rPr lang="sv-SE" sz="1050" dirty="0">
                <a:solidFill>
                  <a:schemeClr val="dk1"/>
                </a:solidFill>
              </a:rPr>
              <a:t>) </a:t>
            </a:r>
          </a:p>
          <a:p>
            <a:pPr marL="21590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sv-SE" sz="1050" dirty="0">
                <a:solidFill>
                  <a:schemeClr val="dk1"/>
                </a:solidFill>
              </a:rPr>
              <a:t>Final version skickas ut </a:t>
            </a:r>
            <a:r>
              <a:rPr lang="sv-SE" sz="1050" dirty="0" err="1">
                <a:solidFill>
                  <a:schemeClr val="dk1"/>
                </a:solidFill>
              </a:rPr>
              <a:t>mailledes</a:t>
            </a:r>
            <a:r>
              <a:rPr lang="sv-SE" sz="1050" dirty="0">
                <a:solidFill>
                  <a:schemeClr val="dk1"/>
                </a:solidFill>
              </a:rPr>
              <a:t> till samtliga deltagare. Signering av dokument sker i enlighet med det som beslutades under dagens möte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ECE5B1E9-8008-415F-8627-5E050C500F2B}"/>
              </a:ext>
            </a:extLst>
          </p:cNvPr>
          <p:cNvSpPr/>
          <p:nvPr/>
        </p:nvSpPr>
        <p:spPr>
          <a:xfrm>
            <a:off x="469134" y="2531078"/>
            <a:ext cx="2178844" cy="904359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0" b="1" dirty="0">
                <a:solidFill>
                  <a:schemeClr val="tx1"/>
                </a:solidFill>
              </a:rPr>
              <a:t>Hur håller vi kontakten?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385F2C1-CB15-4BBF-9A40-CCC52D95DB20}"/>
              </a:ext>
            </a:extLst>
          </p:cNvPr>
          <p:cNvSpPr/>
          <p:nvPr/>
        </p:nvSpPr>
        <p:spPr>
          <a:xfrm>
            <a:off x="2478161" y="2523934"/>
            <a:ext cx="6523486" cy="903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Förslag</a:t>
            </a:r>
            <a:r>
              <a:rPr lang="sv-SE" sz="105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sv-SE" sz="1050" dirty="0"/>
          </a:p>
          <a:p>
            <a:pPr marL="21590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sv-SE" sz="1050" dirty="0">
                <a:solidFill>
                  <a:schemeClr val="dk1"/>
                </a:solidFill>
              </a:rPr>
              <a:t>Kontaktuppgifter till gruppens samtliga deltagare bifogas i anteckningarna från dagens möte</a:t>
            </a:r>
          </a:p>
          <a:p>
            <a:pPr marL="21590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sv-SE" sz="1050" dirty="0">
                <a:solidFill>
                  <a:schemeClr val="dk1"/>
                </a:solidFill>
              </a:rPr>
              <a:t>De olika initiativens arbetsgrupper ansvarar för intern kontakt, och kan vid behov kontakta delarenan i sin helhet vid exempelvis önskemål om “referensgrupp” eller problemlösning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621D5BF-55A3-477D-A4D0-086D96F48999}"/>
              </a:ext>
            </a:extLst>
          </p:cNvPr>
          <p:cNvSpPr/>
          <p:nvPr/>
        </p:nvSpPr>
        <p:spPr>
          <a:xfrm>
            <a:off x="469134" y="3582506"/>
            <a:ext cx="2178844" cy="904359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b="1" dirty="0">
                <a:solidFill>
                  <a:schemeClr val="tx1"/>
                </a:solidFill>
              </a:rPr>
              <a:t>När “ses” vi nästa gång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331352C-36E8-4E0A-A581-FE0963D67EA3}"/>
              </a:ext>
            </a:extLst>
          </p:cNvPr>
          <p:cNvSpPr/>
          <p:nvPr/>
        </p:nvSpPr>
        <p:spPr>
          <a:xfrm>
            <a:off x="2478161" y="3575363"/>
            <a:ext cx="6523486" cy="903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Förslag</a:t>
            </a:r>
            <a:r>
              <a:rPr lang="sv-SE" sz="105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sv-SE" sz="1050" dirty="0"/>
          </a:p>
          <a:p>
            <a:pPr marL="21590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sv-SE" sz="1050" dirty="0">
                <a:solidFill>
                  <a:schemeClr val="dk1"/>
                </a:solidFill>
              </a:rPr>
              <a:t>“Ringa-in möten” för initiativrepresentanter (UPH/Stödteamet återkommer med inbjudan)</a:t>
            </a:r>
          </a:p>
          <a:p>
            <a:pPr marL="215900" indent="-222250">
              <a:buClr>
                <a:schemeClr val="dk1"/>
              </a:buClr>
              <a:buSzPts val="1100"/>
              <a:buFont typeface="Arial"/>
              <a:buChar char="•"/>
            </a:pPr>
            <a:r>
              <a:rPr lang="sv-SE" sz="1050" dirty="0">
                <a:solidFill>
                  <a:schemeClr val="dk1"/>
                </a:solidFill>
              </a:rPr>
              <a:t>Vid uppföljande möte för samtliga delarenor (UPH/Stödteamet återkommer med inbjudan)</a:t>
            </a:r>
          </a:p>
          <a:p>
            <a:pPr marL="21590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sv-SE" sz="1050" dirty="0">
                <a:solidFill>
                  <a:schemeClr val="dk1"/>
                </a:solidFill>
              </a:rPr>
              <a:t>Vid behov om något dyker upp eller situationen förändras</a:t>
            </a:r>
          </a:p>
        </p:txBody>
      </p:sp>
    </p:spTree>
    <p:extLst>
      <p:ext uri="{BB962C8B-B14F-4D97-AF65-F5344CB8AC3E}">
        <p14:creationId xmlns:p14="http://schemas.microsoft.com/office/powerpoint/2010/main" val="129121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69281"/>
            <a:ext cx="9143999" cy="1475184"/>
          </a:xfrm>
        </p:spPr>
        <p:txBody>
          <a:bodyPr/>
          <a:lstStyle/>
          <a:p>
            <a:pPr>
              <a:lnSpc>
                <a:spcPct val="112494"/>
              </a:lnSpc>
              <a:buClr>
                <a:srgbClr val="000000"/>
              </a:buClr>
              <a:defRPr/>
            </a:pPr>
            <a:r>
              <a:rPr lang="sv-SE" sz="2700" dirty="0">
                <a:solidFill>
                  <a:srgbClr val="000000"/>
                </a:solidFill>
              </a:rPr>
              <a:t>Stort tack för din medverkan!</a:t>
            </a:r>
            <a:br>
              <a:rPr lang="sv-SE" sz="1800" dirty="0">
                <a:solidFill>
                  <a:srgbClr val="000000"/>
                </a:solidFill>
              </a:rPr>
            </a:br>
            <a:br>
              <a:rPr lang="sv-SE" sz="1800" dirty="0">
                <a:solidFill>
                  <a:srgbClr val="000000"/>
                </a:solidFill>
              </a:rPr>
            </a:br>
            <a:br>
              <a:rPr lang="sv-SE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sv-SE" dirty="0"/>
          </a:p>
        </p:txBody>
      </p:sp>
      <p:pic>
        <p:nvPicPr>
          <p:cNvPr id="3" name="Picture 1" descr="Logotyp Kraftsamling för psykisk hälsa">
            <a:extLst>
              <a:ext uri="{FF2B5EF4-FFF2-40B4-BE49-F238E27FC236}">
                <a16:creationId xmlns:a16="http://schemas.microsoft.com/office/drawing/2014/main" id="{83C78F7B-41BB-47EC-85E6-0CCE235A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36" y="574983"/>
            <a:ext cx="5715012" cy="167564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288B089-07B9-4956-8B59-CC4D995F0E81}"/>
              </a:ext>
            </a:extLst>
          </p:cNvPr>
          <p:cNvSpPr txBox="1">
            <a:spLocks/>
          </p:cNvSpPr>
          <p:nvPr/>
        </p:nvSpPr>
        <p:spPr>
          <a:xfrm>
            <a:off x="0" y="4144401"/>
            <a:ext cx="9144000" cy="62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217966" fontAlgn="base">
              <a:lnSpc>
                <a:spcPts val="2755"/>
              </a:lnSpc>
              <a:spcBef>
                <a:spcPct val="0"/>
              </a:spcBef>
              <a:spcAft>
                <a:spcPct val="0"/>
              </a:spcAft>
              <a:defRPr sz="2449" b="1" kern="0">
                <a:latin typeface="+mj-lt"/>
                <a:ea typeface="+mj-ea"/>
                <a:cs typeface="Georgia" pitchFamily="18" charset="0"/>
              </a:defRPr>
            </a:lvl1pPr>
            <a:lvl2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2pPr>
            <a:lvl3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3pPr>
            <a:lvl4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4pPr>
            <a:lvl5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5pPr>
            <a:lvl6pPr marL="621939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6pPr>
            <a:lvl7pPr marL="124388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7pPr>
            <a:lvl8pPr marL="186582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8pPr>
            <a:lvl9pPr marL="2487762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3475">
              <a:lnSpc>
                <a:spcPts val="2066"/>
              </a:lnSpc>
              <a:spcAft>
                <a:spcPts val="900"/>
              </a:spcAft>
              <a:buClrTx/>
              <a:defRPr/>
            </a:pPr>
            <a:r>
              <a:rPr lang="sv-SE" sz="1200" dirty="0">
                <a:solidFill>
                  <a:prstClr val="black"/>
                </a:solidFill>
                <a:latin typeface="Arial"/>
              </a:rPr>
              <a:t>Läs mer om kraftsamlingen på </a:t>
            </a:r>
            <a:r>
              <a:rPr lang="sv-SE" sz="1200" dirty="0">
                <a:solidFill>
                  <a:prstClr val="black"/>
                </a:solidFill>
                <a:latin typeface="Arial"/>
                <a:hlinkClick r:id="rId3"/>
              </a:rPr>
              <a:t>SKR:s hemsida </a:t>
            </a:r>
            <a:endParaRPr lang="sv-SE" sz="1200" b="0" dirty="0">
              <a:solidFill>
                <a:prstClr val="black"/>
              </a:solidFill>
              <a:latin typeface="Arial" panose="020B0604020202020204"/>
            </a:endParaRPr>
          </a:p>
          <a:p>
            <a:pPr algn="ctr" defTabSz="913475">
              <a:lnSpc>
                <a:spcPts val="2066"/>
              </a:lnSpc>
              <a:spcAft>
                <a:spcPts val="900"/>
              </a:spcAft>
              <a:buClrTx/>
              <a:defRPr/>
            </a:pPr>
            <a:r>
              <a:rPr lang="sv-SE" sz="1200" dirty="0">
                <a:solidFill>
                  <a:prstClr val="black"/>
                </a:solidFill>
                <a:latin typeface="Arial" panose="020B0604020202020204"/>
              </a:rPr>
              <a:t>För frågor kontakta: </a:t>
            </a:r>
            <a:r>
              <a:rPr lang="sv-SE" sz="1200" b="0" dirty="0">
                <a:solidFill>
                  <a:prstClr val="black"/>
                </a:solidFill>
                <a:latin typeface="Arial" panose="020B0604020202020204"/>
                <a:hlinkClick r:id="rId4"/>
              </a:rPr>
              <a:t>kraftsamlingpsykiskhalsa@skr.se</a:t>
            </a:r>
            <a:endParaRPr lang="sv-SE" sz="1200" b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14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r>
              <a:rPr lang="sv-SE" sz="2400" dirty="0"/>
              <a:t> </a:t>
            </a:r>
            <a:r>
              <a:rPr lang="sv-SE" sz="2400" dirty="0">
                <a:solidFill>
                  <a:schemeClr val="bg1"/>
                </a:solidFill>
              </a:rPr>
              <a:t>-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BCF5C4-5C96-422A-AB93-A786955AC3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425" y="1095375"/>
            <a:ext cx="7977188" cy="3581400"/>
          </a:xfrm>
        </p:spPr>
        <p:txBody>
          <a:bodyPr/>
          <a:lstStyle/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400" b="1" dirty="0"/>
              <a:t>Kort återblick - Delarenans arbete 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400" b="1" dirty="0"/>
              <a:t>Syfte och mål med dagens möte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400" b="1" dirty="0"/>
              <a:t>Final återkoppling på det uppdaterade handslagsdokumentet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400" b="1" dirty="0"/>
              <a:t>Planering inför delarenans genomförandefas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400" b="1" dirty="0"/>
              <a:t>Nästa steg </a:t>
            </a:r>
          </a:p>
        </p:txBody>
      </p:sp>
    </p:spTree>
    <p:extLst>
      <p:ext uri="{BB962C8B-B14F-4D97-AF65-F5344CB8AC3E}">
        <p14:creationId xmlns:p14="http://schemas.microsoft.com/office/powerpoint/2010/main" val="114125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b" anchorCtr="0">
            <a:noAutofit/>
          </a:bodyPr>
          <a:lstStyle/>
          <a:p>
            <a:pPr>
              <a:buSzPts val="1800"/>
            </a:pPr>
            <a:r>
              <a:rPr lang="en" sz="2400" dirty="0"/>
              <a:t>Agenda</a:t>
            </a:r>
            <a:endParaRPr sz="2400" dirty="0"/>
          </a:p>
        </p:txBody>
      </p:sp>
      <p:sp>
        <p:nvSpPr>
          <p:cNvPr id="2" name="Google Shape;125;p21">
            <a:extLst>
              <a:ext uri="{FF2B5EF4-FFF2-40B4-BE49-F238E27FC236}">
                <a16:creationId xmlns:a16="http://schemas.microsoft.com/office/drawing/2014/main" id="{C3D1734A-4A71-4F03-A5FD-B72ACBB8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14" y="1545022"/>
            <a:ext cx="8088815" cy="30946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99338" y="1428510"/>
            <a:ext cx="8178762" cy="24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0" bIns="0" anchor="t" anchorCtr="0">
            <a:noAutofit/>
          </a:bodyPr>
          <a:lstStyle/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Kort återblick - Delarenans arbete 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Syfte och mål med dagens möte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Final återkoppling på det uppdaterade handslagsdokumentet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Planering inför delarenans genomförandefas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Nästa steg </a:t>
            </a:r>
          </a:p>
          <a:p>
            <a:pPr>
              <a:spcBef>
                <a:spcPts val="200"/>
              </a:spcBef>
              <a:buClr>
                <a:schemeClr val="dk1"/>
              </a:buClr>
            </a:pPr>
            <a:r>
              <a:rPr lang="en" sz="1500" dirty="0">
                <a:solidFill>
                  <a:schemeClr val="dk1"/>
                </a:solidFill>
              </a:rPr>
              <a:t>	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4530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989" y="825062"/>
            <a:ext cx="8502600" cy="3823200"/>
          </a:xfrm>
          <a:prstGeom prst="rect">
            <a:avLst/>
          </a:prstGeom>
          <a:solidFill>
            <a:srgbClr val="F2F2F2">
              <a:alpha val="44710"/>
            </a:srgbClr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 sz="2000" dirty="0">
                <a:highlight>
                  <a:srgbClr val="FFFF00"/>
                </a:highlight>
              </a:rPr>
              <a:t>[INFOGA DELARENANS NAMN]</a:t>
            </a:r>
            <a:r>
              <a:rPr lang="sv" sz="2000" dirty="0"/>
              <a:t> – V</a:t>
            </a:r>
            <a:r>
              <a:rPr lang="sv-SE" sz="2000" dirty="0"/>
              <a:t>a</a:t>
            </a:r>
            <a:r>
              <a:rPr lang="sv" sz="2000" dirty="0"/>
              <a:t>d har hänt hittills? Tidsline</a:t>
            </a:r>
            <a:r>
              <a:rPr lang="sv" sz="2200" b="0" dirty="0"/>
              <a:t> </a:t>
            </a:r>
            <a:endParaRPr sz="2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EB9C97-D4D0-404A-BC15-940BDA4EEFCF}"/>
              </a:ext>
            </a:extLst>
          </p:cNvPr>
          <p:cNvSpPr/>
          <p:nvPr/>
        </p:nvSpPr>
        <p:spPr>
          <a:xfrm>
            <a:off x="391275" y="1316650"/>
            <a:ext cx="2345198" cy="27729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Infoga Arbetsplan</a:t>
            </a:r>
          </a:p>
        </p:txBody>
      </p:sp>
      <p:sp>
        <p:nvSpPr>
          <p:cNvPr id="192" name="Google Shape;192;p35"/>
          <p:cNvSpPr txBox="1"/>
          <p:nvPr/>
        </p:nvSpPr>
        <p:spPr>
          <a:xfrm>
            <a:off x="3183349" y="1393600"/>
            <a:ext cx="4321027" cy="2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 b="1" i="0" u="none" strike="noStrike" cap="none" dirty="0">
                <a:solidFill>
                  <a:schemeClr val="accent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DATUM]</a:t>
            </a:r>
            <a:r>
              <a:rPr lang="sv" sz="12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v" sz="1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Verkstad </a:t>
            </a:r>
            <a:r>
              <a:rPr lang="sv" sz="1200" dirty="0">
                <a:solidFill>
                  <a:schemeClr val="accent6"/>
                </a:solidFill>
              </a:rPr>
              <a:t>1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sv" sz="1200" b="1" i="0" u="none" strike="noStrike" cap="none" dirty="0">
                <a:solidFill>
                  <a:schemeClr val="accent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DATUM]</a:t>
            </a:r>
            <a:r>
              <a:rPr lang="sv" sz="12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v" sz="1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Verkstad 2 </a:t>
            </a:r>
            <a:endParaRPr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sv" sz="1200" b="1" i="0" u="none" strike="noStrike" cap="none" dirty="0">
                <a:solidFill>
                  <a:schemeClr val="accent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DATUM]</a:t>
            </a:r>
            <a:r>
              <a:rPr lang="sv" sz="12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v" sz="1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Verkstad </a:t>
            </a:r>
            <a:r>
              <a:rPr lang="sv" sz="1200" dirty="0">
                <a:solidFill>
                  <a:schemeClr val="accent6"/>
                </a:solidFill>
              </a:rPr>
              <a:t>3</a:t>
            </a:r>
            <a:endParaRPr sz="1200"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sv" sz="1200" b="1" i="0" u="none" strike="noStrike" cap="none" dirty="0">
                <a:solidFill>
                  <a:schemeClr val="accent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DATUM]</a:t>
            </a:r>
            <a:r>
              <a:rPr lang="sv" sz="1200" b="1" dirty="0">
                <a:solidFill>
                  <a:schemeClr val="accent6"/>
                </a:solidFill>
              </a:rPr>
              <a:t>:</a:t>
            </a:r>
            <a:r>
              <a:rPr lang="sv" sz="1200" dirty="0">
                <a:solidFill>
                  <a:schemeClr val="accent6"/>
                </a:solidFill>
              </a:rPr>
              <a:t> Utskick: Version 1 av handslaget</a:t>
            </a:r>
            <a:endParaRPr sz="1200"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sv" sz="1200" b="1" i="0" u="none" strike="noStrike" cap="none" dirty="0">
                <a:solidFill>
                  <a:schemeClr val="accent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DATUM]</a:t>
            </a:r>
            <a:r>
              <a:rPr lang="sv" sz="1200" b="1" dirty="0">
                <a:solidFill>
                  <a:schemeClr val="accent6"/>
                </a:solidFill>
              </a:rPr>
              <a:t>: </a:t>
            </a:r>
            <a:r>
              <a:rPr lang="sv" sz="1200" dirty="0">
                <a:solidFill>
                  <a:schemeClr val="accent6"/>
                </a:solidFill>
              </a:rPr>
              <a:t>Handslagsverkstad </a:t>
            </a:r>
            <a:endParaRPr sz="1200" b="1"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sv" sz="1200" b="1" i="0" u="none" strike="noStrike" cap="none" dirty="0">
                <a:solidFill>
                  <a:schemeClr val="accent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DATUM]</a:t>
            </a:r>
            <a:r>
              <a:rPr lang="sv" sz="12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v" sz="1200" dirty="0">
                <a:solidFill>
                  <a:schemeClr val="accent6"/>
                </a:solidFill>
              </a:rPr>
              <a:t>Utskick: Version 2 av handslaget</a:t>
            </a:r>
            <a:endParaRPr sz="1200" dirty="0">
              <a:solidFill>
                <a:schemeClr val="accent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sv" sz="1200" b="1" i="0" u="none" strike="noStrike" cap="none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DATUM]</a:t>
            </a:r>
            <a:r>
              <a:rPr lang="sv" sz="1200" b="1" dirty="0"/>
              <a:t>:</a:t>
            </a:r>
            <a:r>
              <a:rPr lang="sv" sz="1200" dirty="0"/>
              <a:t> Uppstart av genomförandefas</a:t>
            </a:r>
            <a:endParaRPr sz="1200" dirty="0"/>
          </a:p>
        </p:txBody>
      </p:sp>
      <p:cxnSp>
        <p:nvCxnSpPr>
          <p:cNvPr id="193" name="Google Shape;193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908016" y="1165012"/>
            <a:ext cx="0" cy="30129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9144" y="2987262"/>
            <a:ext cx="137700" cy="1377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9144" y="3779390"/>
            <a:ext cx="137700" cy="13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9144" y="1403006"/>
            <a:ext cx="137700" cy="137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9144" y="1799070"/>
            <a:ext cx="137700" cy="137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9144" y="2195134"/>
            <a:ext cx="137700" cy="137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9144" y="2591198"/>
            <a:ext cx="137700" cy="1377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9144" y="3383326"/>
            <a:ext cx="137700" cy="1377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89" y="337011"/>
            <a:ext cx="8502588" cy="535876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sv-SE" sz="2000" dirty="0">
                <a:highlight>
                  <a:srgbClr val="FFFF00"/>
                </a:highlight>
              </a:rPr>
              <a:t>[INFOGA DELARENANS NAMN]</a:t>
            </a:r>
            <a:r>
              <a:rPr lang="sv-SE" sz="2000" dirty="0"/>
              <a:t> – Vad har hänt hittills?</a:t>
            </a:r>
            <a:br>
              <a:rPr lang="sv-SE" sz="2000" dirty="0"/>
            </a:br>
            <a:r>
              <a:rPr lang="sv-SE" sz="2000" b="0" dirty="0"/>
              <a:t>Innehåll i respektive möte</a:t>
            </a:r>
            <a:endParaRPr lang="sv-SE" sz="2000" dirty="0"/>
          </a:p>
        </p:txBody>
      </p:sp>
      <p:sp>
        <p:nvSpPr>
          <p:cNvPr id="82" name="Google Shape;664;p29">
            <a:extLst>
              <a:ext uri="{FF2B5EF4-FFF2-40B4-BE49-F238E27FC236}">
                <a16:creationId xmlns:a16="http://schemas.microsoft.com/office/drawing/2014/main" id="{17F4D3F4-2E80-4A60-BC7B-8F590090F196}"/>
              </a:ext>
            </a:extLst>
          </p:cNvPr>
          <p:cNvSpPr/>
          <p:nvPr/>
        </p:nvSpPr>
        <p:spPr>
          <a:xfrm>
            <a:off x="150980" y="1084979"/>
            <a:ext cx="998700" cy="8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defTabSz="914378">
              <a:defRPr/>
            </a:pPr>
            <a:r>
              <a:rPr lang="en" sz="1100" b="1" dirty="0">
                <a:solidFill>
                  <a:srgbClr val="844A07"/>
                </a:solidFill>
              </a:rPr>
              <a:t>Arbetsfas</a:t>
            </a:r>
            <a:endParaRPr sz="1100" dirty="0">
              <a:ea typeface="+mn-ea"/>
            </a:endParaRPr>
          </a:p>
        </p:txBody>
      </p:sp>
      <p:sp>
        <p:nvSpPr>
          <p:cNvPr id="84" name="Google Shape;664;p29">
            <a:extLst>
              <a:ext uri="{FF2B5EF4-FFF2-40B4-BE49-F238E27FC236}">
                <a16:creationId xmlns:a16="http://schemas.microsoft.com/office/drawing/2014/main" id="{D6256051-A3BE-4025-B2D0-A04F01B908A2}"/>
              </a:ext>
            </a:extLst>
          </p:cNvPr>
          <p:cNvSpPr/>
          <p:nvPr/>
        </p:nvSpPr>
        <p:spPr>
          <a:xfrm>
            <a:off x="139937" y="1986222"/>
            <a:ext cx="1188555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defTabSz="914378">
              <a:defRPr/>
            </a:pPr>
            <a:r>
              <a:rPr lang="en" sz="1100" b="1" dirty="0">
                <a:solidFill>
                  <a:srgbClr val="844A07"/>
                </a:solidFill>
              </a:rPr>
              <a:t>Övergripande frågeställningar</a:t>
            </a:r>
            <a:endParaRPr sz="1100" dirty="0">
              <a:ea typeface="+mn-ea"/>
            </a:endParaRPr>
          </a:p>
        </p:txBody>
      </p:sp>
      <p:sp>
        <p:nvSpPr>
          <p:cNvPr id="86" name="Google Shape;664;p29">
            <a:extLst>
              <a:ext uri="{FF2B5EF4-FFF2-40B4-BE49-F238E27FC236}">
                <a16:creationId xmlns:a16="http://schemas.microsoft.com/office/drawing/2014/main" id="{B2F40C9F-990B-4531-8B14-E31C31D60AEE}"/>
              </a:ext>
            </a:extLst>
          </p:cNvPr>
          <p:cNvSpPr/>
          <p:nvPr/>
        </p:nvSpPr>
        <p:spPr>
          <a:xfrm>
            <a:off x="150980" y="3374503"/>
            <a:ext cx="9987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defTabSz="914378">
              <a:defRPr/>
            </a:pPr>
            <a:r>
              <a:rPr lang="en" sz="1100" b="1" dirty="0">
                <a:solidFill>
                  <a:srgbClr val="844A07"/>
                </a:solidFill>
              </a:rPr>
              <a:t>Milstolpar</a:t>
            </a:r>
            <a:endParaRPr sz="1100" dirty="0">
              <a:ea typeface="+mn-ea"/>
            </a:endParaRPr>
          </a:p>
        </p:txBody>
      </p:sp>
      <p:sp>
        <p:nvSpPr>
          <p:cNvPr id="79" name="Google Shape;658;p29" descr="Arbetsfas">
            <a:extLst>
              <a:ext uri="{FF2B5EF4-FFF2-40B4-BE49-F238E27FC236}">
                <a16:creationId xmlns:a16="http://schemas.microsoft.com/office/drawing/2014/main" id="{CA84DDF9-7902-4FF1-9A46-130F040DDEE5}"/>
              </a:ext>
            </a:extLst>
          </p:cNvPr>
          <p:cNvSpPr/>
          <p:nvPr/>
        </p:nvSpPr>
        <p:spPr>
          <a:xfrm>
            <a:off x="1260000" y="1166927"/>
            <a:ext cx="1900800" cy="6354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50800" cap="flat" cmpd="sng">
            <a:solidFill>
              <a:srgbClr val="B6D7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34275" rIns="27000" bIns="34275" anchor="t" anchorCtr="0">
            <a:noAutofit/>
          </a:bodyPr>
          <a:lstStyle/>
          <a:p>
            <a:pPr algn="ctr" defTabSz="914378">
              <a:defRPr/>
            </a:pPr>
            <a:r>
              <a:rPr lang="en" sz="1050" b="1" dirty="0"/>
              <a:t>Verkstad 1. </a:t>
            </a:r>
            <a:r>
              <a:rPr lang="en" sz="1050" dirty="0"/>
              <a:t>Gemensam problemformulering</a:t>
            </a:r>
            <a:endParaRPr sz="1050" dirty="0">
              <a:ea typeface="+mn-ea"/>
            </a:endParaRPr>
          </a:p>
        </p:txBody>
      </p:sp>
      <p:sp>
        <p:nvSpPr>
          <p:cNvPr id="91" name="Google Shape;661;p29" descr="Övergripande frågeställningar">
            <a:extLst>
              <a:ext uri="{FF2B5EF4-FFF2-40B4-BE49-F238E27FC236}">
                <a16:creationId xmlns:a16="http://schemas.microsoft.com/office/drawing/2014/main" id="{497A271F-832E-4B17-A169-C6B97394AA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341032" y="2126329"/>
            <a:ext cx="1589368" cy="1023114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>
              <a:solidFill>
                <a:srgbClr val="F39325"/>
              </a:solidFill>
            </a:endParaRPr>
          </a:p>
        </p:txBody>
      </p:sp>
      <p:sp>
        <p:nvSpPr>
          <p:cNvPr id="92" name="Google Shape;681;p29">
            <a:extLst>
              <a:ext uri="{FF2B5EF4-FFF2-40B4-BE49-F238E27FC236}">
                <a16:creationId xmlns:a16="http://schemas.microsoft.com/office/drawing/2014/main" id="{1084A85E-C3B8-41C2-9CA2-65041E8D8111}"/>
              </a:ext>
            </a:extLst>
          </p:cNvPr>
          <p:cNvSpPr/>
          <p:nvPr/>
        </p:nvSpPr>
        <p:spPr>
          <a:xfrm>
            <a:off x="1312400" y="2142802"/>
            <a:ext cx="1567982" cy="10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697" indent="-146046" defTabSz="914378">
              <a:buSzPts val="1100"/>
              <a:buFont typeface="Arial"/>
              <a:buChar char="•"/>
              <a:defRPr/>
            </a:pPr>
            <a:r>
              <a:rPr lang="en" sz="900" dirty="0"/>
              <a:t>Vad är problembilden idag? Vilka delar består den av?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Varför ser det ut som det gör?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Vad hindrar oss?</a:t>
            </a:r>
            <a:endParaRPr sz="900" dirty="0">
              <a:ea typeface="+mn-ea"/>
            </a:endParaRPr>
          </a:p>
        </p:txBody>
      </p:sp>
      <p:sp>
        <p:nvSpPr>
          <p:cNvPr id="78" name="Google Shape;656;p29">
            <a:extLst>
              <a:ext uri="{FF2B5EF4-FFF2-40B4-BE49-F238E27FC236}">
                <a16:creationId xmlns:a16="http://schemas.microsoft.com/office/drawing/2014/main" id="{FDBA78EE-E554-4078-981C-633C44B4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255" y="1029099"/>
            <a:ext cx="8902200" cy="921327"/>
          </a:xfrm>
          <a:prstGeom prst="homePlate">
            <a:avLst>
              <a:gd name="adj" fmla="val 51698"/>
            </a:avLst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>
              <a:solidFill>
                <a:srgbClr val="844A07"/>
              </a:solidFill>
            </a:endParaRPr>
          </a:p>
        </p:txBody>
      </p:sp>
      <p:sp>
        <p:nvSpPr>
          <p:cNvPr id="93" name="Google Shape;661;p29" descr="Milstolpar">
            <a:extLst>
              <a:ext uri="{FF2B5EF4-FFF2-40B4-BE49-F238E27FC236}">
                <a16:creationId xmlns:a16="http://schemas.microsoft.com/office/drawing/2014/main" id="{B17543E3-69E7-461B-ABCC-A47AC071E5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341032" y="3427871"/>
            <a:ext cx="1539350" cy="950881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 dirty="0">
              <a:solidFill>
                <a:srgbClr val="F39325"/>
              </a:solidFill>
            </a:endParaRPr>
          </a:p>
        </p:txBody>
      </p:sp>
      <p:sp>
        <p:nvSpPr>
          <p:cNvPr id="94" name="Google Shape;684;p29">
            <a:extLst>
              <a:ext uri="{FF2B5EF4-FFF2-40B4-BE49-F238E27FC236}">
                <a16:creationId xmlns:a16="http://schemas.microsoft.com/office/drawing/2014/main" id="{8CD31C9F-0794-49DF-BAAE-4CF7ED802D15}"/>
              </a:ext>
            </a:extLst>
          </p:cNvPr>
          <p:cNvSpPr/>
          <p:nvPr/>
        </p:nvSpPr>
        <p:spPr>
          <a:xfrm>
            <a:off x="1383563" y="3427870"/>
            <a:ext cx="1496819" cy="93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697" indent="-146046" defTabSz="914378">
              <a:buSzPts val="1100"/>
              <a:buFont typeface="Arial"/>
              <a:buChar char="•"/>
              <a:defRPr/>
            </a:pPr>
            <a:r>
              <a:rPr lang="en" sz="900" dirty="0"/>
              <a:t>Utarbeta problemformulering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Identifiera möjliga ytterligare deltagare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Skapa förutsättningar för fortsatt arbete</a:t>
            </a:r>
            <a:endParaRPr sz="900" dirty="0">
              <a:ea typeface="+mn-ea"/>
            </a:endParaRPr>
          </a:p>
        </p:txBody>
      </p:sp>
      <p:sp>
        <p:nvSpPr>
          <p:cNvPr id="80" name="Google Shape;659;p29" descr="Arbetsfas">
            <a:extLst>
              <a:ext uri="{FF2B5EF4-FFF2-40B4-BE49-F238E27FC236}">
                <a16:creationId xmlns:a16="http://schemas.microsoft.com/office/drawing/2014/main" id="{98DD63C2-D610-4C69-B22B-623544591199}"/>
              </a:ext>
            </a:extLst>
          </p:cNvPr>
          <p:cNvSpPr/>
          <p:nvPr/>
        </p:nvSpPr>
        <p:spPr>
          <a:xfrm>
            <a:off x="3002695" y="1174559"/>
            <a:ext cx="1965935" cy="6354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50800" cap="flat" cmpd="sng">
            <a:solidFill>
              <a:srgbClr val="B6D7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34275" rIns="27000" bIns="34275" anchor="t" anchorCtr="0">
            <a:noAutofit/>
          </a:bodyPr>
          <a:lstStyle/>
          <a:p>
            <a:pPr algn="ctr" defTabSz="914378">
              <a:defRPr/>
            </a:pPr>
            <a:r>
              <a:rPr lang="en" sz="1050" b="1" dirty="0"/>
              <a:t>Verkstad 2. </a:t>
            </a:r>
            <a:r>
              <a:rPr lang="en" sz="1050" dirty="0"/>
              <a:t>Generera idéer om möjliga initiativ och formulera målbild</a:t>
            </a:r>
            <a:endParaRPr sz="1050" dirty="0">
              <a:ea typeface="+mn-ea"/>
            </a:endParaRPr>
          </a:p>
        </p:txBody>
      </p:sp>
      <p:sp>
        <p:nvSpPr>
          <p:cNvPr id="95" name="Google Shape;661;p29" descr="Övergripande frågeställningar">
            <a:extLst>
              <a:ext uri="{FF2B5EF4-FFF2-40B4-BE49-F238E27FC236}">
                <a16:creationId xmlns:a16="http://schemas.microsoft.com/office/drawing/2014/main" id="{C52776AF-BE71-4AAE-9E0E-458D985CB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012571" y="2148254"/>
            <a:ext cx="1717829" cy="9922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>
              <a:solidFill>
                <a:srgbClr val="F39325"/>
              </a:solidFill>
            </a:endParaRPr>
          </a:p>
        </p:txBody>
      </p:sp>
      <p:sp>
        <p:nvSpPr>
          <p:cNvPr id="96" name="Google Shape;682;p29">
            <a:extLst>
              <a:ext uri="{FF2B5EF4-FFF2-40B4-BE49-F238E27FC236}">
                <a16:creationId xmlns:a16="http://schemas.microsoft.com/office/drawing/2014/main" id="{B47CD6A3-70A7-442C-95D1-410D789CB8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909182" y="2142802"/>
            <a:ext cx="1821218" cy="1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7000" bIns="34275" anchor="t" anchorCtr="0">
            <a:noAutofit/>
          </a:bodyPr>
          <a:lstStyle/>
          <a:p>
            <a:pPr marL="139697" indent="-146046" defTabSz="914378">
              <a:buSzPts val="1100"/>
              <a:buFont typeface="Arial"/>
              <a:buChar char="•"/>
              <a:defRPr/>
            </a:pPr>
            <a:r>
              <a:rPr lang="en" sz="900" dirty="0"/>
              <a:t>Vad ska vi börja med, sluta med, förändra, förstärka och skapa?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Vad kan vi göra självständigt, och vad behöver vi hjälp med?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Vilken målbild har vi?</a:t>
            </a:r>
            <a:endParaRPr sz="900" dirty="0">
              <a:ea typeface="+mn-ea"/>
            </a:endParaRPr>
          </a:p>
        </p:txBody>
      </p:sp>
      <p:sp>
        <p:nvSpPr>
          <p:cNvPr id="100" name="Google Shape;661;p29" descr="Milstolpar">
            <a:extLst>
              <a:ext uri="{FF2B5EF4-FFF2-40B4-BE49-F238E27FC236}">
                <a16:creationId xmlns:a16="http://schemas.microsoft.com/office/drawing/2014/main" id="{F8650F9A-DB1B-42EA-8506-50462B21C7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012571" y="3427871"/>
            <a:ext cx="1700390" cy="950881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 dirty="0">
              <a:solidFill>
                <a:srgbClr val="F39325"/>
              </a:solidFill>
            </a:endParaRPr>
          </a:p>
        </p:txBody>
      </p:sp>
      <p:sp>
        <p:nvSpPr>
          <p:cNvPr id="104" name="Google Shape;685;p29">
            <a:extLst>
              <a:ext uri="{FF2B5EF4-FFF2-40B4-BE49-F238E27FC236}">
                <a16:creationId xmlns:a16="http://schemas.microsoft.com/office/drawing/2014/main" id="{2FF7C086-BC27-4826-85ED-C20ED279642C}"/>
              </a:ext>
            </a:extLst>
          </p:cNvPr>
          <p:cNvSpPr/>
          <p:nvPr/>
        </p:nvSpPr>
        <p:spPr>
          <a:xfrm>
            <a:off x="3012572" y="3428912"/>
            <a:ext cx="170039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34275" rIns="27000" bIns="34275" anchor="t" anchorCtr="0">
            <a:noAutofit/>
          </a:bodyPr>
          <a:lstStyle/>
          <a:p>
            <a:pPr marL="139697" indent="-146046" defTabSz="914378">
              <a:buSzPts val="1100"/>
              <a:buFont typeface="Arial"/>
              <a:buChar char="•"/>
              <a:defRPr/>
            </a:pPr>
            <a:r>
              <a:rPr lang="en" sz="900" dirty="0"/>
              <a:t>Generera och prioritera mellan möjliga initiativ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Identifiera potentiella samarbets-partners och ambassadörer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Målbild</a:t>
            </a:r>
            <a:endParaRPr sz="900" dirty="0">
              <a:ea typeface="+mn-ea"/>
            </a:endParaRPr>
          </a:p>
        </p:txBody>
      </p:sp>
      <p:sp>
        <p:nvSpPr>
          <p:cNvPr id="81" name="Google Shape;660;p29" descr="Arbetsfas">
            <a:extLst>
              <a:ext uri="{FF2B5EF4-FFF2-40B4-BE49-F238E27FC236}">
                <a16:creationId xmlns:a16="http://schemas.microsoft.com/office/drawing/2014/main" id="{BF88618C-F816-48D7-8AC6-0EED3DE2F2EC}"/>
              </a:ext>
            </a:extLst>
          </p:cNvPr>
          <p:cNvSpPr/>
          <p:nvPr/>
        </p:nvSpPr>
        <p:spPr>
          <a:xfrm>
            <a:off x="4826644" y="1176313"/>
            <a:ext cx="1838670" cy="6354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50800" cap="flat" cmpd="sng">
            <a:solidFill>
              <a:srgbClr val="B6D7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34275" rIns="27000" bIns="34275" anchor="t" anchorCtr="0">
            <a:noAutofit/>
          </a:bodyPr>
          <a:lstStyle/>
          <a:p>
            <a:pPr algn="ctr" defTabSz="914378">
              <a:defRPr/>
            </a:pPr>
            <a:r>
              <a:rPr lang="en" sz="1050" b="1" dirty="0"/>
              <a:t>Verkstad 3. </a:t>
            </a:r>
            <a:r>
              <a:rPr lang="en" sz="1050" dirty="0"/>
              <a:t>Utforma arbetsplan och handslag</a:t>
            </a:r>
            <a:endParaRPr sz="1050" dirty="0">
              <a:ea typeface="+mn-ea"/>
            </a:endParaRPr>
          </a:p>
        </p:txBody>
      </p:sp>
      <p:sp>
        <p:nvSpPr>
          <p:cNvPr id="97" name="Google Shape;661;p29" descr="Övergripande frågeställningar&#10;">
            <a:extLst>
              <a:ext uri="{FF2B5EF4-FFF2-40B4-BE49-F238E27FC236}">
                <a16:creationId xmlns:a16="http://schemas.microsoft.com/office/drawing/2014/main" id="{7DA6AE90-14AA-4FAE-8AA1-A76A38F7A3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12571" y="2157203"/>
            <a:ext cx="1679916" cy="9922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>
              <a:solidFill>
                <a:srgbClr val="F39325"/>
              </a:solidFill>
            </a:endParaRPr>
          </a:p>
        </p:txBody>
      </p:sp>
      <p:sp>
        <p:nvSpPr>
          <p:cNvPr id="98" name="Google Shape;683;p29">
            <a:extLst>
              <a:ext uri="{FF2B5EF4-FFF2-40B4-BE49-F238E27FC236}">
                <a16:creationId xmlns:a16="http://schemas.microsoft.com/office/drawing/2014/main" id="{3983F6B0-6161-4103-B02E-1D89DF84332B}"/>
              </a:ext>
            </a:extLst>
          </p:cNvPr>
          <p:cNvSpPr/>
          <p:nvPr/>
        </p:nvSpPr>
        <p:spPr>
          <a:xfrm>
            <a:off x="4712961" y="2119520"/>
            <a:ext cx="1821218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697" indent="-146046" defTabSz="914378">
              <a:buSzPts val="1100"/>
              <a:buFont typeface="Arial"/>
              <a:buChar char="•"/>
              <a:defRPr/>
            </a:pPr>
            <a:r>
              <a:rPr lang="en" sz="900" dirty="0"/>
              <a:t>Hur kan de identifierade initiativen omsättas i handslag?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Vilken förankring krävs för att kunna genomföra dessa?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Vilka aktiviteter behöver vi genomföra inom initiativet?</a:t>
            </a:r>
            <a:endParaRPr sz="900" dirty="0">
              <a:ea typeface="+mn-ea"/>
            </a:endParaRPr>
          </a:p>
        </p:txBody>
      </p:sp>
      <p:sp>
        <p:nvSpPr>
          <p:cNvPr id="101" name="Google Shape;661;p29" descr="Milstolpar">
            <a:extLst>
              <a:ext uri="{FF2B5EF4-FFF2-40B4-BE49-F238E27FC236}">
                <a16:creationId xmlns:a16="http://schemas.microsoft.com/office/drawing/2014/main" id="{68DF5B79-1FCD-4E7D-85CF-ED88ABC2D9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26644" y="3413445"/>
            <a:ext cx="1665843" cy="950881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 dirty="0">
              <a:solidFill>
                <a:srgbClr val="F39325"/>
              </a:solidFill>
            </a:endParaRPr>
          </a:p>
        </p:txBody>
      </p:sp>
      <p:sp>
        <p:nvSpPr>
          <p:cNvPr id="105" name="Google Shape;686;p29">
            <a:extLst>
              <a:ext uri="{FF2B5EF4-FFF2-40B4-BE49-F238E27FC236}">
                <a16:creationId xmlns:a16="http://schemas.microsoft.com/office/drawing/2014/main" id="{FA268E0F-71A7-4A99-A10C-E1C29E212866}"/>
              </a:ext>
            </a:extLst>
          </p:cNvPr>
          <p:cNvSpPr/>
          <p:nvPr/>
        </p:nvSpPr>
        <p:spPr>
          <a:xfrm>
            <a:off x="4812571" y="3428912"/>
            <a:ext cx="1679916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697" indent="-146046" defTabSz="914378">
              <a:buSzPts val="1100"/>
              <a:buFont typeface="Arial"/>
              <a:buChar char="•"/>
              <a:defRPr/>
            </a:pPr>
            <a:r>
              <a:rPr lang="en" sz="900" dirty="0"/>
              <a:t>Utforma ett konkret förslag på handslag som alla berörda aktörer med åtaganden står bakom</a:t>
            </a:r>
            <a:endParaRPr sz="900" dirty="0">
              <a:ea typeface="+mn-ea"/>
            </a:endParaRPr>
          </a:p>
          <a:p>
            <a:pPr marL="139697" indent="-146046" defTabSz="914378">
              <a:spcBef>
                <a:spcPts val="200"/>
              </a:spcBef>
              <a:buSzPts val="1100"/>
              <a:buFont typeface="Arial"/>
              <a:buChar char="•"/>
              <a:defRPr/>
            </a:pPr>
            <a:r>
              <a:rPr lang="en" sz="900" dirty="0"/>
              <a:t>Plan för fortsatt arbete</a:t>
            </a:r>
            <a:endParaRPr sz="900" dirty="0">
              <a:ea typeface="+mn-ea"/>
            </a:endParaRPr>
          </a:p>
        </p:txBody>
      </p:sp>
      <p:sp>
        <p:nvSpPr>
          <p:cNvPr id="83" name="Google Shape;656;p29">
            <a:extLst>
              <a:ext uri="{FF2B5EF4-FFF2-40B4-BE49-F238E27FC236}">
                <a16:creationId xmlns:a16="http://schemas.microsoft.com/office/drawing/2014/main" id="{077E71A9-914D-4EC6-B86E-247A46F7A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254" y="2088254"/>
            <a:ext cx="8902200" cy="1134900"/>
          </a:xfrm>
          <a:prstGeom prst="homePlate">
            <a:avLst>
              <a:gd name="adj" fmla="val 51698"/>
            </a:avLst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>
              <a:solidFill>
                <a:srgbClr val="844A07"/>
              </a:solidFill>
            </a:endParaRPr>
          </a:p>
        </p:txBody>
      </p:sp>
      <p:sp>
        <p:nvSpPr>
          <p:cNvPr id="85" name="Google Shape;656;p29">
            <a:extLst>
              <a:ext uri="{FF2B5EF4-FFF2-40B4-BE49-F238E27FC236}">
                <a16:creationId xmlns:a16="http://schemas.microsoft.com/office/drawing/2014/main" id="{EBDA54A8-05CD-42E3-8F98-CB1768D58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255" y="3338322"/>
            <a:ext cx="8902200" cy="1134900"/>
          </a:xfrm>
          <a:prstGeom prst="homePlate">
            <a:avLst>
              <a:gd name="adj" fmla="val 51698"/>
            </a:avLst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>
              <a:solidFill>
                <a:srgbClr val="844A07"/>
              </a:solidFill>
            </a:endParaRPr>
          </a:p>
        </p:txBody>
      </p:sp>
      <p:sp>
        <p:nvSpPr>
          <p:cNvPr id="28" name="Google Shape;660;p29" descr="Arbetsfas">
            <a:extLst>
              <a:ext uri="{FF2B5EF4-FFF2-40B4-BE49-F238E27FC236}">
                <a16:creationId xmlns:a16="http://schemas.microsoft.com/office/drawing/2014/main" id="{90D34A6D-B572-45F2-A1EE-55A0A6D55A84}"/>
              </a:ext>
            </a:extLst>
          </p:cNvPr>
          <p:cNvSpPr/>
          <p:nvPr/>
        </p:nvSpPr>
        <p:spPr>
          <a:xfrm>
            <a:off x="6492487" y="1174559"/>
            <a:ext cx="1965935" cy="6354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50800" cap="flat" cmpd="sng">
            <a:solidFill>
              <a:srgbClr val="B6D7A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000" tIns="34275" rIns="27000" bIns="34275" anchor="t" anchorCtr="0">
            <a:noAutofit/>
          </a:bodyPr>
          <a:lstStyle/>
          <a:p>
            <a:pPr algn="ctr" defTabSz="914378">
              <a:defRPr/>
            </a:pPr>
            <a:r>
              <a:rPr lang="sv" sz="1050" b="1" dirty="0">
                <a:solidFill>
                  <a:schemeClr val="dk1"/>
                </a:solidFill>
              </a:rPr>
              <a:t>Handslagsverkstad </a:t>
            </a:r>
            <a:r>
              <a:rPr lang="sv-SE" sz="1050" dirty="0">
                <a:solidFill>
                  <a:schemeClr val="dk1"/>
                </a:solidFill>
              </a:rPr>
              <a:t>Bearbetning av utkast på arbetsplanen</a:t>
            </a:r>
          </a:p>
          <a:p>
            <a:pPr algn="ctr" defTabSz="914378">
              <a:defRPr/>
            </a:pPr>
            <a:endParaRPr sz="1100" dirty="0">
              <a:ea typeface="+mn-ea"/>
            </a:endParaRPr>
          </a:p>
        </p:txBody>
      </p:sp>
      <p:sp>
        <p:nvSpPr>
          <p:cNvPr id="29" name="Google Shape;661;p29" descr="Övergripande frågeställningar&#10;">
            <a:extLst>
              <a:ext uri="{FF2B5EF4-FFF2-40B4-BE49-F238E27FC236}">
                <a16:creationId xmlns:a16="http://schemas.microsoft.com/office/drawing/2014/main" id="{48B0298F-EF2D-46A8-A26D-0E48E79724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16350" y="2171603"/>
            <a:ext cx="1748137" cy="9922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defRPr/>
            </a:pPr>
            <a:endParaRPr sz="900" b="1">
              <a:solidFill>
                <a:srgbClr val="F39325"/>
              </a:solidFill>
            </a:endParaRPr>
          </a:p>
        </p:txBody>
      </p:sp>
      <p:sp>
        <p:nvSpPr>
          <p:cNvPr id="30" name="Google Shape;683;p29">
            <a:extLst>
              <a:ext uri="{FF2B5EF4-FFF2-40B4-BE49-F238E27FC236}">
                <a16:creationId xmlns:a16="http://schemas.microsoft.com/office/drawing/2014/main" id="{C777CAC9-9F52-4FB3-B665-6F7755BEFAAE}"/>
              </a:ext>
            </a:extLst>
          </p:cNvPr>
          <p:cNvSpPr/>
          <p:nvPr/>
        </p:nvSpPr>
        <p:spPr>
          <a:xfrm>
            <a:off x="6584961" y="2133920"/>
            <a:ext cx="1821218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Hur lanseras handslagen?</a:t>
            </a:r>
            <a:endParaRPr lang="sv-SE" sz="1100" dirty="0"/>
          </a:p>
          <a:p>
            <a:pPr marL="139700" marR="0" lvl="0" indent="-13335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När påbörjas genomförandet av handslagen?</a:t>
            </a:r>
            <a:endParaRPr lang="sv-SE" sz="1100" dirty="0"/>
          </a:p>
          <a:p>
            <a:pPr marL="139700" marR="0" lvl="0" indent="-13335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Hur följs process och resultat upp?</a:t>
            </a:r>
            <a:endParaRPr lang="sv-SE" sz="1100" dirty="0"/>
          </a:p>
        </p:txBody>
      </p:sp>
      <p:sp>
        <p:nvSpPr>
          <p:cNvPr id="34" name="Google Shape;661;p29" descr="Milstolpar">
            <a:extLst>
              <a:ext uri="{FF2B5EF4-FFF2-40B4-BE49-F238E27FC236}">
                <a16:creationId xmlns:a16="http://schemas.microsoft.com/office/drawing/2014/main" id="{5F4F0629-8AC6-40F7-8E46-27168F7D2F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06169" y="3413445"/>
            <a:ext cx="1700390" cy="950881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Finalt handslagsdokument</a:t>
            </a:r>
            <a:endParaRPr lang="sv-SE" sz="900" dirty="0"/>
          </a:p>
          <a:p>
            <a:pPr marL="139700" marR="0" lvl="0" indent="-13335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Detaljplan för genomförande av handslagen, inklusive uppföljning</a:t>
            </a:r>
            <a:endParaRPr lang="sv-SE" sz="900" dirty="0"/>
          </a:p>
          <a:p>
            <a:pPr marL="139700" marR="0" lvl="0" indent="-13335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sv-SE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Lansering</a:t>
            </a:r>
            <a:endParaRPr lang="sv-SE" sz="900" dirty="0"/>
          </a:p>
        </p:txBody>
      </p:sp>
      <p:sp>
        <p:nvSpPr>
          <p:cNvPr id="90" name="Google Shape;687;p29">
            <a:extLst>
              <a:ext uri="{FF2B5EF4-FFF2-40B4-BE49-F238E27FC236}">
                <a16:creationId xmlns:a16="http://schemas.microsoft.com/office/drawing/2014/main" id="{0105441F-BD1F-4DDB-841D-CBB50AEB525E}"/>
              </a:ext>
            </a:extLst>
          </p:cNvPr>
          <p:cNvSpPr/>
          <p:nvPr/>
        </p:nvSpPr>
        <p:spPr>
          <a:xfrm>
            <a:off x="164929" y="4592479"/>
            <a:ext cx="8163558" cy="24773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Kontinuerligt stärka utvecklingsarbetet inom delarenans område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70934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" dirty="0"/>
              <a:t>Under våren har </a:t>
            </a:r>
            <a:r>
              <a:rPr lang="sv" dirty="0">
                <a:highlight>
                  <a:srgbClr val="FFFF00"/>
                </a:highlight>
              </a:rPr>
              <a:t>[INFOGA ANTAL INITIATIV]</a:t>
            </a:r>
            <a:r>
              <a:rPr lang="sv" dirty="0"/>
              <a:t> prioriterade initiativ identifierats</a:t>
            </a:r>
            <a:endParaRPr sz="1400" dirty="0"/>
          </a:p>
        </p:txBody>
      </p:sp>
      <p:sp>
        <p:nvSpPr>
          <p:cNvPr id="255" name="Google Shape;255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2403" y="1382833"/>
            <a:ext cx="2068552" cy="217788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272" y="1382833"/>
            <a:ext cx="2068552" cy="217788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162272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162271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56" name="Google Shape;256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6679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2666" y="1382833"/>
            <a:ext cx="2068552" cy="217788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8866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573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68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2534" y="1382833"/>
            <a:ext cx="2068552" cy="217788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6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0785" y="877564"/>
            <a:ext cx="1080000" cy="108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2271" y="3744436"/>
            <a:ext cx="2068552" cy="6698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Vad blir nästa steg?</a:t>
            </a:r>
            <a:endParaRPr dirty="0"/>
          </a:p>
        </p:txBody>
      </p:sp>
      <p:sp>
        <p:nvSpPr>
          <p:cNvPr id="27" name="Google Shape;264;p37">
            <a:extLst>
              <a:ext uri="{FF2B5EF4-FFF2-40B4-BE49-F238E27FC236}">
                <a16:creationId xmlns:a16="http://schemas.microsoft.com/office/drawing/2014/main" id="{0CBFF28B-D3A5-4516-A99A-A8ED0E4745B7}"/>
              </a:ext>
            </a:extLst>
          </p:cNvPr>
          <p:cNvSpPr txBox="1"/>
          <p:nvPr/>
        </p:nvSpPr>
        <p:spPr>
          <a:xfrm>
            <a:off x="2412403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8" name="Google Shape;265;p37">
            <a:extLst>
              <a:ext uri="{FF2B5EF4-FFF2-40B4-BE49-F238E27FC236}">
                <a16:creationId xmlns:a16="http://schemas.microsoft.com/office/drawing/2014/main" id="{C8AA5990-739C-476A-99E3-50492C7F898C}"/>
              </a:ext>
            </a:extLst>
          </p:cNvPr>
          <p:cNvSpPr txBox="1"/>
          <p:nvPr/>
        </p:nvSpPr>
        <p:spPr>
          <a:xfrm>
            <a:off x="2412402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2412402" y="3744436"/>
            <a:ext cx="2068552" cy="6698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Vad blir nästa steg?</a:t>
            </a:r>
            <a:endParaRPr dirty="0"/>
          </a:p>
        </p:txBody>
      </p:sp>
      <p:sp>
        <p:nvSpPr>
          <p:cNvPr id="29" name="Google Shape;264;p37">
            <a:extLst>
              <a:ext uri="{FF2B5EF4-FFF2-40B4-BE49-F238E27FC236}">
                <a16:creationId xmlns:a16="http://schemas.microsoft.com/office/drawing/2014/main" id="{3119BED2-CE2E-49FE-BE99-877073A4AE5E}"/>
              </a:ext>
            </a:extLst>
          </p:cNvPr>
          <p:cNvSpPr txBox="1"/>
          <p:nvPr/>
        </p:nvSpPr>
        <p:spPr>
          <a:xfrm>
            <a:off x="4662534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0" name="Google Shape;265;p37">
            <a:extLst>
              <a:ext uri="{FF2B5EF4-FFF2-40B4-BE49-F238E27FC236}">
                <a16:creationId xmlns:a16="http://schemas.microsoft.com/office/drawing/2014/main" id="{2A437ECC-F402-48E3-827D-EBDF9F7F285C}"/>
              </a:ext>
            </a:extLst>
          </p:cNvPr>
          <p:cNvSpPr txBox="1"/>
          <p:nvPr/>
        </p:nvSpPr>
        <p:spPr>
          <a:xfrm>
            <a:off x="4662533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4668420" y="3744436"/>
            <a:ext cx="2068552" cy="6698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Vad blir nästa steg?</a:t>
            </a:r>
            <a:endParaRPr dirty="0"/>
          </a:p>
        </p:txBody>
      </p:sp>
      <p:sp>
        <p:nvSpPr>
          <p:cNvPr id="31" name="Google Shape;264;p37">
            <a:extLst>
              <a:ext uri="{FF2B5EF4-FFF2-40B4-BE49-F238E27FC236}">
                <a16:creationId xmlns:a16="http://schemas.microsoft.com/office/drawing/2014/main" id="{A875EAFA-806B-47FC-87F7-1CA5CC7DA7E2}"/>
              </a:ext>
            </a:extLst>
          </p:cNvPr>
          <p:cNvSpPr txBox="1"/>
          <p:nvPr/>
        </p:nvSpPr>
        <p:spPr>
          <a:xfrm>
            <a:off x="6912665" y="2084637"/>
            <a:ext cx="194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 NAMN]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2" name="Google Shape;265;p37">
            <a:extLst>
              <a:ext uri="{FF2B5EF4-FFF2-40B4-BE49-F238E27FC236}">
                <a16:creationId xmlns:a16="http://schemas.microsoft.com/office/drawing/2014/main" id="{9FA893BA-B5D0-4309-BD17-7C47C85AE333}"/>
              </a:ext>
            </a:extLst>
          </p:cNvPr>
          <p:cNvSpPr txBox="1"/>
          <p:nvPr/>
        </p:nvSpPr>
        <p:spPr>
          <a:xfrm>
            <a:off x="6912664" y="2484671"/>
            <a:ext cx="20685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[INFOGA INITIATIV-BESKRIVNING]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6912666" y="3744436"/>
            <a:ext cx="2068552" cy="6698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Vad blir nästa steg?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/>
              <a:t>Agenda </a:t>
            </a:r>
            <a:r>
              <a:rPr lang="sv-SE" sz="2400" dirty="0">
                <a:solidFill>
                  <a:schemeClr val="bg1"/>
                </a:solidFill>
              </a:rPr>
              <a:t>–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" name="Google Shape;125;p21">
            <a:extLst>
              <a:ext uri="{FF2B5EF4-FFF2-40B4-BE49-F238E27FC236}">
                <a16:creationId xmlns:a16="http://schemas.microsoft.com/office/drawing/2014/main" id="{C3D1734A-4A71-4F03-A5FD-B72ACBB8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14" y="1994343"/>
            <a:ext cx="8088815" cy="30946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99338" y="1428510"/>
            <a:ext cx="7260228" cy="24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0" bIns="0" anchor="t" anchorCtr="0">
            <a:noAutofit/>
          </a:bodyPr>
          <a:lstStyle/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Kort återblick - Delarenans arbete 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Syfte och mål med dagens möte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Final återkoppling på det uppdaterade handslagsdokumentet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Planering inför delarenans genomförandefas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Nästa steg </a:t>
            </a:r>
          </a:p>
          <a:p>
            <a:pPr>
              <a:spcBef>
                <a:spcPts val="200"/>
              </a:spcBef>
              <a:buClr>
                <a:schemeClr val="dk1"/>
              </a:buClr>
            </a:pPr>
            <a:r>
              <a:rPr lang="en" sz="1500" dirty="0">
                <a:solidFill>
                  <a:schemeClr val="dk1"/>
                </a:solidFill>
              </a:rPr>
              <a:t>	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99735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v" sz="2400" dirty="0"/>
              <a:t>Syfte och mål för dagens möte</a:t>
            </a:r>
            <a:endParaRPr sz="2400" dirty="0"/>
          </a:p>
        </p:txBody>
      </p:sp>
      <p:sp>
        <p:nvSpPr>
          <p:cNvPr id="9" name="Google Shape;290;p42">
            <a:extLst>
              <a:ext uri="{FF2B5EF4-FFF2-40B4-BE49-F238E27FC236}">
                <a16:creationId xmlns:a16="http://schemas.microsoft.com/office/drawing/2014/main" id="{7E9D7126-99AB-4881-B71E-3B7B2EA1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104" y="927489"/>
            <a:ext cx="3853150" cy="1778154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buClr>
                <a:srgbClr val="FFFFFF"/>
              </a:buClr>
              <a:buSzPts val="1200"/>
            </a:pPr>
            <a:endParaRPr sz="1200" b="1" dirty="0"/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A37E6F22-ECD4-457C-90BB-DFFA803B5206}"/>
              </a:ext>
            </a:extLst>
          </p:cNvPr>
          <p:cNvSpPr/>
          <p:nvPr/>
        </p:nvSpPr>
        <p:spPr>
          <a:xfrm>
            <a:off x="1125608" y="811687"/>
            <a:ext cx="2698473" cy="267938"/>
          </a:xfrm>
          <a:prstGeom prst="roundRect">
            <a:avLst/>
          </a:prstGeom>
          <a:solidFill>
            <a:srgbClr val="FBFE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sv"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Syfte</a:t>
            </a:r>
            <a:endParaRPr lang="sv-SE" sz="1200" b="1" kern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Google Shape;290;p42">
            <a:extLst>
              <a:ext uri="{FF2B5EF4-FFF2-40B4-BE49-F238E27FC236}">
                <a16:creationId xmlns:a16="http://schemas.microsoft.com/office/drawing/2014/main" id="{2C6B9C04-2464-4FB1-BAEA-528550272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2427" y="927489"/>
            <a:ext cx="3853150" cy="1778154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buClr>
                <a:srgbClr val="FFFFFF"/>
              </a:buClr>
              <a:buSzPts val="1200"/>
            </a:pPr>
            <a:endParaRPr sz="1200" b="1" dirty="0"/>
          </a:p>
        </p:txBody>
      </p:sp>
      <p:sp>
        <p:nvSpPr>
          <p:cNvPr id="12" name="Google Shape;293;p42">
            <a:extLst>
              <a:ext uri="{FF2B5EF4-FFF2-40B4-BE49-F238E27FC236}">
                <a16:creationId xmlns:a16="http://schemas.microsoft.com/office/drawing/2014/main" id="{021EE3E8-4D4C-4CF6-865E-95F0D83295C4}"/>
              </a:ext>
            </a:extLst>
          </p:cNvPr>
          <p:cNvSpPr/>
          <p:nvPr/>
        </p:nvSpPr>
        <p:spPr>
          <a:xfrm>
            <a:off x="5997949" y="768573"/>
            <a:ext cx="1702106" cy="267937"/>
          </a:xfrm>
          <a:prstGeom prst="roundRect">
            <a:avLst>
              <a:gd name="adj" fmla="val 16667"/>
            </a:avLst>
          </a:prstGeom>
          <a:solidFill>
            <a:srgbClr val="F6FCFE">
              <a:alpha val="85882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378">
              <a:buClr>
                <a:srgbClr val="F39325"/>
              </a:buClr>
              <a:buSzPts val="1200"/>
            </a:pPr>
            <a:r>
              <a:rPr lang="sv" sz="1200" b="1" dirty="0">
                <a:solidFill>
                  <a:schemeClr val="tx1"/>
                </a:solidFill>
              </a:rPr>
              <a:t>Mål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66184-AB6A-4046-99FC-4674D21E1EB2}"/>
              </a:ext>
            </a:extLst>
          </p:cNvPr>
          <p:cNvSpPr txBox="1"/>
          <p:nvPr/>
        </p:nvSpPr>
        <p:spPr>
          <a:xfrm>
            <a:off x="673980" y="1218386"/>
            <a:ext cx="3601728" cy="1778154"/>
          </a:xfrm>
          <a:prstGeom prst="rect">
            <a:avLst/>
          </a:prstGeom>
          <a:noFill/>
          <a:ln>
            <a:noFill/>
          </a:ln>
        </p:spPr>
        <p:txBody>
          <a:bodyPr wrap="square" lIns="27000" tIns="0" rIns="0" bIns="0" rtlCol="0" anchor="t">
            <a:noAutofit/>
          </a:bodyPr>
          <a:lstStyle/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lang="sv-SE" sz="1200" dirty="0"/>
          </a:p>
          <a:p>
            <a:pPr marL="254000" lvl="0" indent="-254000" algn="l" rtl="0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sv-SE" sz="1200" dirty="0"/>
              <a:t>Att insamla final återkoppling på, och därefter kunna färdigställa, den gemensamma arbetsplanen</a:t>
            </a:r>
          </a:p>
          <a:p>
            <a:pPr marL="254000" lvl="0" indent="-254000" algn="l" rtl="0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sv-SE" sz="1200" dirty="0"/>
              <a:t>Att planera delarenans fortsatta arbete under höstens</a:t>
            </a:r>
            <a:endParaRPr lang="sv-SE" sz="1050"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lang="sv-SE" sz="1050" dirty="0"/>
          </a:p>
        </p:txBody>
      </p:sp>
      <p:sp>
        <p:nvSpPr>
          <p:cNvPr id="14" name="Google Shape;291;p42">
            <a:extLst>
              <a:ext uri="{FF2B5EF4-FFF2-40B4-BE49-F238E27FC236}">
                <a16:creationId xmlns:a16="http://schemas.microsoft.com/office/drawing/2014/main" id="{322C6128-E9C8-48B7-9307-2167E9EB383E}"/>
              </a:ext>
            </a:extLst>
          </p:cNvPr>
          <p:cNvSpPr txBox="1"/>
          <p:nvPr/>
        </p:nvSpPr>
        <p:spPr>
          <a:xfrm>
            <a:off x="5160377" y="1211409"/>
            <a:ext cx="3548700" cy="22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sv-SE" sz="1200" dirty="0"/>
          </a:p>
          <a:p>
            <a:pPr marL="254000" marR="0" lvl="0" indent="-254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v-SE" sz="1200" dirty="0"/>
              <a:t>Att handslagsdokumentet kan färdigställas och ”signeras” under </a:t>
            </a:r>
            <a:br>
              <a:rPr lang="sv-SE" sz="1200" dirty="0"/>
            </a:br>
            <a:r>
              <a:rPr lang="sv-SE" sz="1200" dirty="0"/>
              <a:t>dagens möte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v-SE" sz="1200" dirty="0"/>
              <a:t>Att gruppen har samsyn kring och känner sig nöjda med planeringen framåt</a:t>
            </a:r>
            <a:endParaRPr lang="sv-SE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sv-SE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21">
            <a:extLst>
              <a:ext uri="{FF2B5EF4-FFF2-40B4-BE49-F238E27FC236}">
                <a16:creationId xmlns:a16="http://schemas.microsoft.com/office/drawing/2014/main" id="{C3D1734A-4A71-4F03-A5FD-B72ACBB8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14" y="2467313"/>
            <a:ext cx="8088815" cy="30946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b" anchorCtr="0">
            <a:noAutofit/>
          </a:bodyPr>
          <a:lstStyle/>
          <a:p>
            <a:pPr>
              <a:buSzPts val="1800"/>
            </a:pPr>
            <a:r>
              <a:rPr lang="en" sz="2400" dirty="0"/>
              <a:t>Agenda</a:t>
            </a:r>
            <a:r>
              <a:rPr lang="en" sz="2400" dirty="0">
                <a:solidFill>
                  <a:schemeClr val="bg1"/>
                </a:solidFill>
              </a:rPr>
              <a:t> 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99338" y="1428510"/>
            <a:ext cx="7260228" cy="24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0" bIns="0" anchor="t" anchorCtr="0">
            <a:noAutofit/>
          </a:bodyPr>
          <a:lstStyle/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Kort återblick - Delarenans arbete 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Syfte och mål med dagens möte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Final återkoppling på det uppdaterade handslagsdokumentet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Planering inför delarenans genomförandefas</a:t>
            </a:r>
          </a:p>
          <a:p>
            <a:pPr marL="457200" indent="-323850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500" b="1" dirty="0"/>
              <a:t>Nästa steg </a:t>
            </a:r>
          </a:p>
          <a:p>
            <a:pPr>
              <a:spcBef>
                <a:spcPts val="200"/>
              </a:spcBef>
              <a:buClr>
                <a:schemeClr val="dk1"/>
              </a:buClr>
            </a:pPr>
            <a:r>
              <a:rPr lang="en" sz="1500" dirty="0">
                <a:solidFill>
                  <a:schemeClr val="dk1"/>
                </a:solidFill>
              </a:rPr>
              <a:t>	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54375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hnvnYg9pISOtC72xMe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gUXrcbTVaqKT2Rd1ar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D4KYW.Qb27LQ1RtVvdQg"/>
</p:tagLst>
</file>

<file path=ppt/theme/theme1.xml><?xml version="1.0" encoding="utf-8"?>
<a:theme xmlns:a="http://schemas.openxmlformats.org/drawingml/2006/main" name="SKL PPT Gul">
  <a:themeElements>
    <a:clrScheme name="SKL 2017">
      <a:dk1>
        <a:srgbClr val="000000"/>
      </a:dk1>
      <a:lt1>
        <a:srgbClr val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L PPT Gul">
  <a:themeElements>
    <a:clrScheme name="SKL 2017">
      <a:dk1>
        <a:srgbClr val="000000"/>
      </a:dk1>
      <a:lt1>
        <a:srgbClr val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E875C82-7C33-42DD-AB25-F0015F3ABBE3}" vid="{76891D73-4184-4801-A9D8-B3436FF47395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BC8B28017C44F8F26E5EA32CE15E4" ma:contentTypeVersion="12" ma:contentTypeDescription="Create a new document." ma:contentTypeScope="" ma:versionID="006eaf89ebf56b754787b694c4e77e17">
  <xsd:schema xmlns:xsd="http://www.w3.org/2001/XMLSchema" xmlns:xs="http://www.w3.org/2001/XMLSchema" xmlns:p="http://schemas.microsoft.com/office/2006/metadata/properties" xmlns:ns2="9cf85e46-25f8-44e2-93eb-315bb1207d15" xmlns:ns3="07cdc54d-0023-40d5-b10f-0636cc5c2fb5" targetNamespace="http://schemas.microsoft.com/office/2006/metadata/properties" ma:root="true" ma:fieldsID="30cf2750570066b14a392e26329bac0d" ns2:_="" ns3:_="">
    <xsd:import namespace="9cf85e46-25f8-44e2-93eb-315bb1207d15"/>
    <xsd:import namespace="07cdc54d-0023-40d5-b10f-0636cc5c2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5e46-25f8-44e2-93eb-315bb1207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dc54d-0023-40d5-b10f-0636cc5c2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25FC53-7BD5-43DF-8176-2532723AFCE5}">
  <ds:schemaRefs>
    <ds:schemaRef ds:uri="http://schemas.microsoft.com/office/infopath/2007/PartnerControls"/>
    <ds:schemaRef ds:uri="9cf85e46-25f8-44e2-93eb-315bb1207d15"/>
    <ds:schemaRef ds:uri="07cdc54d-0023-40d5-b10f-0636cc5c2fb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ECC750-DD32-469F-9C1C-B21F7730C2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5e46-25f8-44e2-93eb-315bb1207d15"/>
    <ds:schemaRef ds:uri="07cdc54d-0023-40d5-b10f-0636cc5c2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17C31F-7E3B-4077-BA83-560ADBD08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1709</Words>
  <Application>Microsoft Office PowerPoint</Application>
  <PresentationFormat>Bildspel på skärmen (16:9)</PresentationFormat>
  <Paragraphs>268</Paragraphs>
  <Slides>19</Slides>
  <Notes>14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Arial</vt:lpstr>
      <vt:lpstr>Calibri</vt:lpstr>
      <vt:lpstr>Noto Sans Symbols</vt:lpstr>
      <vt:lpstr>Symbol</vt:lpstr>
      <vt:lpstr>Wingdings</vt:lpstr>
      <vt:lpstr>SKL PPT Gul</vt:lpstr>
      <vt:lpstr>SKL PPT Gul</vt:lpstr>
      <vt:lpstr>14_SKL PPT Gul</vt:lpstr>
      <vt:lpstr>think-cell Slide</vt:lpstr>
      <vt:lpstr>Delarena: [Infoga namn]  Uppstart av genomförandefas  [Infoga datum]</vt:lpstr>
      <vt:lpstr>Agenda -</vt:lpstr>
      <vt:lpstr>Agenda</vt:lpstr>
      <vt:lpstr>[INFOGA DELARENANS NAMN] – Vad har hänt hittills? Tidsline </vt:lpstr>
      <vt:lpstr>[INFOGA DELARENANS NAMN] – Vad har hänt hittills? Innehåll i respektive möte</vt:lpstr>
      <vt:lpstr>Under våren har [INFOGA ANTAL INITIATIV] prioriterade initiativ identifierats</vt:lpstr>
      <vt:lpstr>Agenda – </vt:lpstr>
      <vt:lpstr>Syfte och mål för dagens möte</vt:lpstr>
      <vt:lpstr>Agenda  </vt:lpstr>
      <vt:lpstr>Insamling av återkoppling samt gemensam diskussion kring  version 2 av Handslagsdokumentet</vt:lpstr>
      <vt:lpstr>Agenda planering</vt:lpstr>
      <vt:lpstr>Delarenan lämnar nu planeringsfasen och övergår i genomförande</vt:lpstr>
      <vt:lpstr>Samtliga uppstartade delarenor har minst två initiativ i sin arbetsplan</vt:lpstr>
      <vt:lpstr>Stödteamet för Kraftsamling för psykisk hälsa bjuder in till några avstämningar per år</vt:lpstr>
      <vt:lpstr>Vad är en realistisk arbetsplan för delarenan under genomförandefasen? </vt:lpstr>
      <vt:lpstr>Formation av arbetsgrupper kring delarenans initiativ </vt:lpstr>
      <vt:lpstr>Agenda - Nästa steg </vt:lpstr>
      <vt:lpstr>Nästa steg: Genomförandefasen inleds</vt:lpstr>
      <vt:lpstr>Stort tack för din medverkan!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Mötesmaterial - Uppstart av genomförandefas</dc:title>
  <dc:subject>Kraftsamling, Psykisk hälsa</dc:subject>
  <dc:creator>Anna Lindh</dc:creator>
  <cp:lastModifiedBy>Anni Lindblad</cp:lastModifiedBy>
  <cp:revision>32</cp:revision>
  <dcterms:modified xsi:type="dcterms:W3CDTF">2020-12-14T08:54:02Z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0x010100817BC8B28017C44F8F26E5EA32CE15E4</vt:lpwstr>
  </property>
</Properties>
</file>