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82" r:id="rId6"/>
    <p:sldMasterId id="2147483686" r:id="rId7"/>
    <p:sldMasterId id="2147483695" r:id="rId8"/>
  </p:sldMasterIdLst>
  <p:notesMasterIdLst>
    <p:notesMasterId r:id="rId23"/>
  </p:notesMasterIdLst>
  <p:sldIdLst>
    <p:sldId id="257" r:id="rId9"/>
    <p:sldId id="263" r:id="rId10"/>
    <p:sldId id="264" r:id="rId11"/>
    <p:sldId id="266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71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87"/>
    <a:srgbClr val="DBEAED"/>
    <a:srgbClr val="FBE9B7"/>
    <a:srgbClr val="F2F7F8"/>
    <a:srgbClr val="22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0" autoAdjust="0"/>
    <p:restoredTop sz="86411"/>
  </p:normalViewPr>
  <p:slideViewPr>
    <p:cSldViewPr snapToGrid="0">
      <p:cViewPr varScale="1">
        <p:scale>
          <a:sx n="73" d="100"/>
          <a:sy n="73" d="100"/>
        </p:scale>
        <p:origin x="356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F6D8D-4554-FB40-9532-36C27F9EDE84}" type="datetimeFigureOut">
              <a:rPr lang="sv-SE" smtClean="0"/>
              <a:t>2024-04-19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DFC3-1B69-3B47-9C7F-0C7E7A9BDE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11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70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664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210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06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52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340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97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40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5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34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969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286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79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avsnit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E0CF1DFE-83CD-4DBA-9864-1BB764A14C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66BA1DF9-F254-47E8-AD5B-F1789C944E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432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093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886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355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2759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048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404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38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DC57B8-96C9-401F-BEB2-987CD6ADD88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05E2CB7E-A3C4-4B87-A60A-A968FF73A4B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684" r:id="rId3"/>
    <p:sldLayoutId id="2147483685" r:id="rId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01E141CC-09B0-40DE-8689-3F3B027583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2024-04-19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BF56087-D006-4AE0-B04E-26938F3EF59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640" cy="4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4.png"/><Relationship Id="rId3" Type="http://schemas.openxmlformats.org/officeDocument/2006/relationships/hyperlink" Target="https://skr.se/" TargetMode="External"/><Relationship Id="rId7" Type="http://schemas.openxmlformats.org/officeDocument/2006/relationships/hyperlink" Target="https://www.lif.se/" TargetMode="Externa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jpeg"/><Relationship Id="rId11" Type="http://schemas.openxmlformats.org/officeDocument/2006/relationships/hyperlink" Target="https://www.swedishmedtech.se/" TargetMode="External"/><Relationship Id="rId5" Type="http://schemas.openxmlformats.org/officeDocument/2006/relationships/hyperlink" Target="https://swedenbio.se/" TargetMode="External"/><Relationship Id="rId15" Type="http://schemas.openxmlformats.org/officeDocument/2006/relationships/image" Target="../media/image23.PN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hyperlink" Target="https://www.swedishlabtech.se/" TargetMode="External"/><Relationship Id="rId14" Type="http://schemas.openxmlformats.org/officeDocument/2006/relationships/hyperlink" Target="https://www.kvalitetsregister.s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etsregister.se/drivaregister/industrisamverkan/overenskommelsemedindustrin.3706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etsregister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4.png"/><Relationship Id="rId18" Type="http://schemas.openxmlformats.org/officeDocument/2006/relationships/image" Target="../media/image11.png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hyperlink" Target="https://kvalitetsregister.se/drivaregister/industrisamverkan/overenskommelsemedindustrin.3706.html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slide" Target="slide4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hyperlink" Target="https://www.registerforskning.se/sv/register-i-sverige/metadataverktyget-rut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4.png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hyperlink" Target="http://www.etikprovningsmyndigheten.se/" TargetMode="External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image" Target="../media/image15.emf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46219E0F-B0B0-D441-8661-4E625672C8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971615"/>
            <a:ext cx="3637800" cy="753901"/>
          </a:xfrm>
        </p:spPr>
        <p:txBody>
          <a:bodyPr/>
          <a:lstStyle/>
          <a:p>
            <a:r>
              <a:rPr lang="sv-SE" dirty="0"/>
              <a:t>Start:</a:t>
            </a:r>
            <a:r>
              <a:rPr lang="sv-SE" baseline="0" dirty="0"/>
              <a:t> Guide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D3558E1-3F47-4D4B-8851-D7798A994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280" y="1365903"/>
            <a:ext cx="1544400" cy="154440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DB2DEFB3-8FA7-734A-AD2A-AD1ADD4E3094}"/>
              </a:ext>
            </a:extLst>
          </p:cNvPr>
          <p:cNvSpPr/>
          <p:nvPr/>
        </p:nvSpPr>
        <p:spPr>
          <a:xfrm>
            <a:off x="2170344" y="2875002"/>
            <a:ext cx="78513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6600" b="1" spc="600" dirty="0"/>
              <a:t>GU</a:t>
            </a:r>
            <a:r>
              <a:rPr lang="sv-SE" sz="6600" b="1" spc="600" dirty="0">
                <a:solidFill>
                  <a:srgbClr val="007A87"/>
                </a:solidFill>
              </a:rPr>
              <a:t>I</a:t>
            </a:r>
            <a:r>
              <a:rPr lang="sv-SE" sz="6600" b="1" spc="600" dirty="0"/>
              <a:t>DE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AE06948-2544-E046-8F2B-3385A45BD80A}"/>
              </a:ext>
            </a:extLst>
          </p:cNvPr>
          <p:cNvSpPr/>
          <p:nvPr/>
        </p:nvSpPr>
        <p:spPr>
          <a:xfrm>
            <a:off x="3235423" y="4119232"/>
            <a:ext cx="5721154" cy="1391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sv-SE" b="1" dirty="0"/>
              <a:t>Vägledning för att underlätta det praktiska arbetet vid användning av kvalitetsregister inom ramen för överenskommelsen om samverkan mellan SKR och industrins företrädare.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24A4B220-7DE2-5045-A276-56AD52C56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18097" y="3982998"/>
            <a:ext cx="6155807" cy="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 49">
            <a:hlinkClick r:id="rId3" action="ppaction://hlinksldjump"/>
            <a:extLst>
              <a:ext uri="{FF2B5EF4-FFF2-40B4-BE49-F238E27FC236}">
                <a16:creationId xmlns:a16="http://schemas.microsoft.com/office/drawing/2014/main" id="{0CE0529B-ABC5-8047-99E7-22AAC8FEB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9" name="Ellips 48">
            <a:hlinkClick r:id="rId4" action="ppaction://hlinksldjump"/>
            <a:extLst>
              <a:ext uri="{FF2B5EF4-FFF2-40B4-BE49-F238E27FC236}">
                <a16:creationId xmlns:a16="http://schemas.microsoft.com/office/drawing/2014/main" id="{B48FBD00-F4FF-4243-A442-386F4A1D7D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8" name="Ellips 47">
            <a:hlinkClick r:id="rId5" action="ppaction://hlinksldjump"/>
            <a:extLst>
              <a:ext uri="{FF2B5EF4-FFF2-40B4-BE49-F238E27FC236}">
                <a16:creationId xmlns:a16="http://schemas.microsoft.com/office/drawing/2014/main" id="{79FB3A8E-6521-944D-8371-A529D1847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9" name="Ellips 38">
            <a:hlinkClick r:id="rId6" action="ppaction://hlinksldjump"/>
            <a:extLst>
              <a:ext uri="{FF2B5EF4-FFF2-40B4-BE49-F238E27FC236}">
                <a16:creationId xmlns:a16="http://schemas.microsoft.com/office/drawing/2014/main" id="{6D33D5DC-A566-804F-B14E-9DE041364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0" name="Ellips 39">
            <a:hlinkClick r:id="rId7" action="ppaction://hlinksldjump"/>
            <a:extLst>
              <a:ext uri="{FF2B5EF4-FFF2-40B4-BE49-F238E27FC236}">
                <a16:creationId xmlns:a16="http://schemas.microsoft.com/office/drawing/2014/main" id="{1C50E8D7-9324-2146-B1FA-E73CCFDC2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40E8F4AE-8E87-3D47-ABD9-944A24193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62285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6</a:t>
            </a:r>
          </a:p>
        </p:txBody>
      </p:sp>
      <p:sp>
        <p:nvSpPr>
          <p:cNvPr id="45" name="Ellips 44">
            <a:hlinkClick r:id="rId8" action="ppaction://hlinksldjump"/>
            <a:extLst>
              <a:ext uri="{FF2B5EF4-FFF2-40B4-BE49-F238E27FC236}">
                <a16:creationId xmlns:a16="http://schemas.microsoft.com/office/drawing/2014/main" id="{B3A4032B-0488-B14B-BCC5-A9047F14D5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6" name="Ellips 45">
            <a:hlinkClick r:id="rId9" action="ppaction://hlinksldjump"/>
            <a:extLst>
              <a:ext uri="{FF2B5EF4-FFF2-40B4-BE49-F238E27FC236}">
                <a16:creationId xmlns:a16="http://schemas.microsoft.com/office/drawing/2014/main" id="{70507404-3328-8A45-9A95-1C0A97219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7" name="Ellips 46">
            <a:hlinkClick r:id="rId10" action="ppaction://hlinksldjump"/>
            <a:extLst>
              <a:ext uri="{FF2B5EF4-FFF2-40B4-BE49-F238E27FC236}">
                <a16:creationId xmlns:a16="http://schemas.microsoft.com/office/drawing/2014/main" id="{6264ABB5-9411-1845-852B-BFB9849C0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BEEC60E-6D75-B14B-9729-6A5A268B21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8278"/>
            <a:ext cx="2595051" cy="38058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6. Avtal upprättas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6" y="224333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004357" cy="3336491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Avtalet ska bygga på </a:t>
            </a:r>
            <a:br>
              <a:rPr lang="sv-SE" dirty="0"/>
            </a:br>
            <a:r>
              <a:rPr lang="sv-SE" dirty="0"/>
              <a:t>forskningsplanen och innehålla: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Mål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Leveranser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Publicering (</a:t>
            </a:r>
            <a:r>
              <a:rPr lang="sv-SE" dirty="0" err="1"/>
              <a:t>acknowledgement</a:t>
            </a:r>
            <a:r>
              <a:rPr lang="sv-SE" dirty="0"/>
              <a:t>)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Kostnader ansvariga</a:t>
            </a:r>
            <a:br>
              <a:rPr lang="sv-SE" dirty="0"/>
            </a:br>
            <a:r>
              <a:rPr lang="sv-SE" dirty="0"/>
              <a:t>(forskningshuvudman) 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E2144D7-E1E6-494A-8D7C-AB4DED269837}"/>
              </a:ext>
            </a:extLst>
          </p:cNvPr>
          <p:cNvSpPr/>
          <p:nvPr/>
        </p:nvSpPr>
        <p:spPr>
          <a:xfrm>
            <a:off x="5338734" y="2463674"/>
            <a:ext cx="3753385" cy="72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Avtalet ska reglera redovisning och publicering av resultat.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3DBB9AA-9312-3542-BA76-91A335C4CE5A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39EDBE2A-967D-0A43-B457-E06B5904642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2" name="Bildobjekt 31" descr="Handikon som pekar mot meny.">
            <a:extLst>
              <a:ext uri="{FF2B5EF4-FFF2-40B4-BE49-F238E27FC236}">
                <a16:creationId xmlns:a16="http://schemas.microsoft.com/office/drawing/2014/main" id="{896A28B4-F691-304F-BE90-B52FDC66B492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 47">
            <a:hlinkClick r:id="rId3" action="ppaction://hlinksldjump"/>
            <a:extLst>
              <a:ext uri="{FF2B5EF4-FFF2-40B4-BE49-F238E27FC236}">
                <a16:creationId xmlns:a16="http://schemas.microsoft.com/office/drawing/2014/main" id="{21A178DA-E6DF-AC49-B5A3-28C9492A9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7" name="Ellips 46">
            <a:hlinkClick r:id="rId4" action="ppaction://hlinksldjump"/>
            <a:extLst>
              <a:ext uri="{FF2B5EF4-FFF2-40B4-BE49-F238E27FC236}">
                <a16:creationId xmlns:a16="http://schemas.microsoft.com/office/drawing/2014/main" id="{CD6B6B89-BDE8-684A-ADF3-53BCB7149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6" name="Ellips 45">
            <a:hlinkClick r:id="rId5" action="ppaction://hlinksldjump"/>
            <a:extLst>
              <a:ext uri="{FF2B5EF4-FFF2-40B4-BE49-F238E27FC236}">
                <a16:creationId xmlns:a16="http://schemas.microsoft.com/office/drawing/2014/main" id="{613FBF14-4451-6347-9212-0F0E8DA18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8" name="Ellips 37">
            <a:hlinkClick r:id="rId6" action="ppaction://hlinksldjump"/>
            <a:extLst>
              <a:ext uri="{FF2B5EF4-FFF2-40B4-BE49-F238E27FC236}">
                <a16:creationId xmlns:a16="http://schemas.microsoft.com/office/drawing/2014/main" id="{62F0EC61-ACA2-E44F-A60E-88C2DDF42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9" name="Ellips 38">
            <a:hlinkClick r:id="rId7" action="ppaction://hlinksldjump"/>
            <a:extLst>
              <a:ext uri="{FF2B5EF4-FFF2-40B4-BE49-F238E27FC236}">
                <a16:creationId xmlns:a16="http://schemas.microsoft.com/office/drawing/2014/main" id="{8851AD77-AFE9-0940-8975-A5408C80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0" name="Ellips 39">
            <a:hlinkClick r:id="rId8" action="ppaction://hlinksldjump"/>
            <a:extLst>
              <a:ext uri="{FF2B5EF4-FFF2-40B4-BE49-F238E27FC236}">
                <a16:creationId xmlns:a16="http://schemas.microsoft.com/office/drawing/2014/main" id="{EE9EA56B-1687-FE4F-8E12-D7C286764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BEBDB410-8D2C-3545-9B5C-6C97B97E1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288096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7</a:t>
            </a:r>
          </a:p>
        </p:txBody>
      </p:sp>
      <p:sp>
        <p:nvSpPr>
          <p:cNvPr id="43" name="Ellips 42">
            <a:hlinkClick r:id="rId9" action="ppaction://hlinksldjump"/>
            <a:extLst>
              <a:ext uri="{FF2B5EF4-FFF2-40B4-BE49-F238E27FC236}">
                <a16:creationId xmlns:a16="http://schemas.microsoft.com/office/drawing/2014/main" id="{5AFE2D30-AA03-5C40-AF9E-3F24921F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5" name="Ellips 44">
            <a:hlinkClick r:id="rId10" action="ppaction://hlinksldjump"/>
            <a:extLst>
              <a:ext uri="{FF2B5EF4-FFF2-40B4-BE49-F238E27FC236}">
                <a16:creationId xmlns:a16="http://schemas.microsoft.com/office/drawing/2014/main" id="{D0B07D71-85EE-9447-A452-461213AA2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99950C-DA95-7344-A399-6881E8D29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92654"/>
            <a:ext cx="3169817" cy="41731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7. Utlämnande av data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523166" cy="726546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Utlämnande av data sker enligt ansvarig CPUA-myndighets förfarande.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3F681F17-6982-0A4D-82F3-48FFBD29E3D2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9165DBEE-07EE-0D4B-B3F9-2D79B1E1AC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9" name="Bildobjekt 28" descr="Handikon som pekar mot meny.">
            <a:extLst>
              <a:ext uri="{FF2B5EF4-FFF2-40B4-BE49-F238E27FC236}">
                <a16:creationId xmlns:a16="http://schemas.microsoft.com/office/drawing/2014/main" id="{6E317E68-B180-BF4B-8EB1-BD04015089A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 46">
            <a:hlinkClick r:id="rId3" action="ppaction://hlinksldjump"/>
            <a:extLst>
              <a:ext uri="{FF2B5EF4-FFF2-40B4-BE49-F238E27FC236}">
                <a16:creationId xmlns:a16="http://schemas.microsoft.com/office/drawing/2014/main" id="{53BAA59D-2856-5444-9ABE-6E3E1D4F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6" name="Ellips 45">
            <a:hlinkClick r:id="rId4" action="ppaction://hlinksldjump"/>
            <a:extLst>
              <a:ext uri="{FF2B5EF4-FFF2-40B4-BE49-F238E27FC236}">
                <a16:creationId xmlns:a16="http://schemas.microsoft.com/office/drawing/2014/main" id="{CC8DCD55-2100-FB4C-84C5-CBBF32E58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5" name="Ellips 44">
            <a:hlinkClick r:id="rId5" action="ppaction://hlinksldjump"/>
            <a:extLst>
              <a:ext uri="{FF2B5EF4-FFF2-40B4-BE49-F238E27FC236}">
                <a16:creationId xmlns:a16="http://schemas.microsoft.com/office/drawing/2014/main" id="{0D866D4D-BE0E-3A41-BEF6-1DD23E3E9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6" name="Ellips 35">
            <a:hlinkClick r:id="rId6" action="ppaction://hlinksldjump"/>
            <a:extLst>
              <a:ext uri="{FF2B5EF4-FFF2-40B4-BE49-F238E27FC236}">
                <a16:creationId xmlns:a16="http://schemas.microsoft.com/office/drawing/2014/main" id="{7DBDCBCA-179E-5F4B-B640-C5E9F568D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8" name="Ellips 37">
            <a:hlinkClick r:id="rId7" action="ppaction://hlinksldjump"/>
            <a:extLst>
              <a:ext uri="{FF2B5EF4-FFF2-40B4-BE49-F238E27FC236}">
                <a16:creationId xmlns:a16="http://schemas.microsoft.com/office/drawing/2014/main" id="{0366B9E2-246C-3644-89F9-35939ED65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9" name="Ellips 38">
            <a:hlinkClick r:id="rId8" action="ppaction://hlinksldjump"/>
            <a:extLst>
              <a:ext uri="{FF2B5EF4-FFF2-40B4-BE49-F238E27FC236}">
                <a16:creationId xmlns:a16="http://schemas.microsoft.com/office/drawing/2014/main" id="{7616B7B9-7B9A-7443-9FB1-570CCD27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0" name="Ellips 39">
            <a:hlinkClick r:id="rId9" action="ppaction://hlinksldjump"/>
            <a:extLst>
              <a:ext uri="{FF2B5EF4-FFF2-40B4-BE49-F238E27FC236}">
                <a16:creationId xmlns:a16="http://schemas.microsoft.com/office/drawing/2014/main" id="{A96B8FDA-B20F-4B46-9CC3-FE5AF8873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6B97F5CB-CFF2-4E4B-93F5-1F9395568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13907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8</a:t>
            </a:r>
          </a:p>
        </p:txBody>
      </p:sp>
      <p:sp>
        <p:nvSpPr>
          <p:cNvPr id="43" name="Ellips 42">
            <a:hlinkClick r:id="rId10" action="ppaction://hlinksldjump"/>
            <a:extLst>
              <a:ext uri="{FF2B5EF4-FFF2-40B4-BE49-F238E27FC236}">
                <a16:creationId xmlns:a16="http://schemas.microsoft.com/office/drawing/2014/main" id="{197C177E-F5B0-4443-B04D-433F002C8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745CAF-BB1A-8941-8775-B097F2C7DC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8974"/>
            <a:ext cx="5033451" cy="37988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8. Resultat och redovisning/publicering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205396" cy="302871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Redovisa eller publicera resultat enligt det avtal som ingicks i början av processen.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Publicera resultat med eventuell </a:t>
            </a:r>
            <a:r>
              <a:rPr lang="sv-SE" dirty="0" err="1"/>
              <a:t>acknowledgement</a:t>
            </a:r>
            <a:r>
              <a:rPr lang="sv-SE" dirty="0"/>
              <a:t> av registret.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Återkoppla gärna resultat av </a:t>
            </a:r>
            <a:br>
              <a:rPr lang="sv-SE" dirty="0"/>
            </a:br>
            <a:r>
              <a:rPr lang="sv-SE" dirty="0"/>
              <a:t>studien till registret för att påvisa </a:t>
            </a:r>
            <a:br>
              <a:rPr lang="sv-SE" dirty="0"/>
            </a:br>
            <a:r>
              <a:rPr lang="sv-SE" dirty="0"/>
              <a:t>exempelvis patientnytta.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6AC664B0-3786-DE49-B527-7E05252B94CC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8ADA1DE1-BC78-3D4A-8ECA-87037F1AE9E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29077924-9DE8-D44A-B7A6-DFABB6E5D98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5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CA9FFB7A-BCBA-6649-A2A2-1D67FD4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05043B38-38F6-AE4C-9096-B9CEE59E0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1"/>
            <a:endCxn id="21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 58">
            <a:hlinkClick r:id="rId3" action="ppaction://hlinksldjump"/>
            <a:extLst>
              <a:ext uri="{FF2B5EF4-FFF2-40B4-BE49-F238E27FC236}">
                <a16:creationId xmlns:a16="http://schemas.microsoft.com/office/drawing/2014/main" id="{F3843307-E207-314F-B9E8-7F635D056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58" name="Ellips 57">
            <a:hlinkClick r:id="rId4" action="ppaction://hlinksldjump"/>
            <a:extLst>
              <a:ext uri="{FF2B5EF4-FFF2-40B4-BE49-F238E27FC236}">
                <a16:creationId xmlns:a16="http://schemas.microsoft.com/office/drawing/2014/main" id="{FD3DFC7F-91BB-1C45-8770-488D9B125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57" name="Ellips 56">
            <a:hlinkClick r:id="rId5" action="ppaction://hlinksldjump"/>
            <a:extLst>
              <a:ext uri="{FF2B5EF4-FFF2-40B4-BE49-F238E27FC236}">
                <a16:creationId xmlns:a16="http://schemas.microsoft.com/office/drawing/2014/main" id="{C74C2069-45CC-3247-8546-C4FD8B35F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1" name="Ellips 50">
            <a:hlinkClick r:id="rId6" action="ppaction://hlinksldjump"/>
            <a:extLst>
              <a:ext uri="{FF2B5EF4-FFF2-40B4-BE49-F238E27FC236}">
                <a16:creationId xmlns:a16="http://schemas.microsoft.com/office/drawing/2014/main" id="{4F09272C-8DBE-3A4A-9B19-10627843C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52" name="Ellips 51">
            <a:hlinkClick r:id="rId7" action="ppaction://hlinksldjump"/>
            <a:extLst>
              <a:ext uri="{FF2B5EF4-FFF2-40B4-BE49-F238E27FC236}">
                <a16:creationId xmlns:a16="http://schemas.microsoft.com/office/drawing/2014/main" id="{43E67C21-E7AE-1B40-9F14-583CC7CEF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53" name="Ellips 52">
            <a:hlinkClick r:id="rId8" action="ppaction://hlinksldjump"/>
            <a:extLst>
              <a:ext uri="{FF2B5EF4-FFF2-40B4-BE49-F238E27FC236}">
                <a16:creationId xmlns:a16="http://schemas.microsoft.com/office/drawing/2014/main" id="{521EBC2F-1D82-F547-89B3-43375FA2C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4" name="Ellips 53">
            <a:hlinkClick r:id="rId9" action="ppaction://hlinksldjump"/>
            <a:extLst>
              <a:ext uri="{FF2B5EF4-FFF2-40B4-BE49-F238E27FC236}">
                <a16:creationId xmlns:a16="http://schemas.microsoft.com/office/drawing/2014/main" id="{2964A4BA-5374-474B-AD84-8FA55A4A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5" name="Ellips 54">
            <a:hlinkClick r:id="rId10" action="ppaction://hlinksldjump"/>
            <a:extLst>
              <a:ext uri="{FF2B5EF4-FFF2-40B4-BE49-F238E27FC236}">
                <a16:creationId xmlns:a16="http://schemas.microsoft.com/office/drawing/2014/main" id="{08B4EE86-E877-AD4F-AF57-3D7C5A54A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F6CBAA22-42E9-E943-B65D-DE22683DA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739718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32F9035-4F97-7347-9512-10B3F45F9A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536105"/>
            <a:ext cx="5677885" cy="3647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9. Arkivering och radering av kopior</a:t>
            </a:r>
          </a:p>
        </p:txBody>
      </p:sp>
      <p:cxnSp>
        <p:nvCxnSpPr>
          <p:cNvPr id="47" name="Rak 46">
            <a:extLst>
              <a:ext uri="{FF2B5EF4-FFF2-40B4-BE49-F238E27FC236}">
                <a16:creationId xmlns:a16="http://schemas.microsoft.com/office/drawing/2014/main" id="{77EFBBE0-3FF9-EE4A-9519-BFA01A806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199364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A5AFDA90-9ADC-9F4A-B3FE-B21873E15FD6}"/>
              </a:ext>
            </a:extLst>
          </p:cNvPr>
          <p:cNvSpPr/>
          <p:nvPr/>
        </p:nvSpPr>
        <p:spPr>
          <a:xfrm>
            <a:off x="775166" y="2215376"/>
            <a:ext cx="4367523" cy="1723742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För privat huvudman (företag) är dataskyddsförordningens reglering tillämplig. Många företag har även egna kompletterande interna policys och riktlinjer som ska följas. 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8D2C2180-D485-B34B-96E8-90720BC39B10}"/>
              </a:ext>
            </a:extLst>
          </p:cNvPr>
          <p:cNvSpPr/>
          <p:nvPr/>
        </p:nvSpPr>
        <p:spPr>
          <a:xfrm>
            <a:off x="5338734" y="2215376"/>
            <a:ext cx="5024466" cy="417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Offentlig huvudman (myndigheter) upprättar inte sällan egna riktlinjer eller styrdokument för hur forskningsdata ska hanteras, dessa inkluderar då ofta arkivregler.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Forskare arkiverar sitt arbete i enlighet med forskningshuvudmannens riktlinjer.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För offentlig huvudman är dataskyddsförordningen liksom offentlighets- och sekretesslagen och arkivlagen tillämplig.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6C2AC23-579C-ED40-A289-D0FEFD8CA4B9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30" name="Bildobjekt 29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26B5FD5D-690E-7448-9259-26130713EA1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3" name="Bildobjekt 32" descr="Handikon som pekar mot meny.">
            <a:extLst>
              <a:ext uri="{FF2B5EF4-FFF2-40B4-BE49-F238E27FC236}">
                <a16:creationId xmlns:a16="http://schemas.microsoft.com/office/drawing/2014/main" id="{F59C2B89-646C-9643-9E12-2CC181C8CED3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8" name="Bildobjekt 47">
            <a:extLst>
              <a:ext uri="{FF2B5EF4-FFF2-40B4-BE49-F238E27FC236}">
                <a16:creationId xmlns:a16="http://schemas.microsoft.com/office/drawing/2014/main" id="{8E130FFF-B794-AE42-B579-E072CCA41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7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E4F38-4A01-644D-9E56-3746C7D1BE9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1387" y="-1023900"/>
            <a:ext cx="10822368" cy="849729"/>
          </a:xfrm>
        </p:spPr>
        <p:txBody>
          <a:bodyPr/>
          <a:lstStyle/>
          <a:p>
            <a:r>
              <a:rPr lang="sv-SE" dirty="0"/>
              <a:t>Avslut: Organisationer bakom guiden</a:t>
            </a:r>
          </a:p>
        </p:txBody>
      </p:sp>
      <p:pic>
        <p:nvPicPr>
          <p:cNvPr id="3" name="Bildobjekt 2" descr="Logotyp: Sveriges Kommuner och Regioner">
            <a:hlinkClick r:id="rId3"/>
            <a:extLst>
              <a:ext uri="{FF2B5EF4-FFF2-40B4-BE49-F238E27FC236}">
                <a16:creationId xmlns:a16="http://schemas.microsoft.com/office/drawing/2014/main" id="{2203629E-CE39-1145-A19C-1493734C1F8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07" y="1571550"/>
            <a:ext cx="2390360" cy="989722"/>
          </a:xfrm>
          <a:prstGeom prst="rect">
            <a:avLst/>
          </a:prstGeom>
        </p:spPr>
      </p:pic>
      <p:pic>
        <p:nvPicPr>
          <p:cNvPr id="5" name="Bildobjekt 4" descr="Logotyp: SwedenBio">
            <a:hlinkClick r:id="rId5"/>
            <a:extLst>
              <a:ext uri="{FF2B5EF4-FFF2-40B4-BE49-F238E27FC236}">
                <a16:creationId xmlns:a16="http://schemas.microsoft.com/office/drawing/2014/main" id="{BB8DB83B-6B19-564A-9215-F400F1BB449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29" y="1730045"/>
            <a:ext cx="2740942" cy="662966"/>
          </a:xfrm>
          <a:prstGeom prst="rect">
            <a:avLst/>
          </a:prstGeom>
        </p:spPr>
      </p:pic>
      <p:pic>
        <p:nvPicPr>
          <p:cNvPr id="7" name="Bildobjekt 6" descr="Logotyp: Lif – De forskande läkemedelsföretagen">
            <a:hlinkClick r:id="rId7"/>
            <a:extLst>
              <a:ext uri="{FF2B5EF4-FFF2-40B4-BE49-F238E27FC236}">
                <a16:creationId xmlns:a16="http://schemas.microsoft.com/office/drawing/2014/main" id="{556DCB4D-E862-EA4B-8850-D340E47BD5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573" y="1753274"/>
            <a:ext cx="2235320" cy="642934"/>
          </a:xfrm>
          <a:prstGeom prst="rect">
            <a:avLst/>
          </a:prstGeom>
        </p:spPr>
      </p:pic>
      <p:pic>
        <p:nvPicPr>
          <p:cNvPr id="9" name="Bildobjekt 8" descr="Logotyp: Swedish Labtech">
            <a:hlinkClick r:id="rId9"/>
            <a:extLst>
              <a:ext uri="{FF2B5EF4-FFF2-40B4-BE49-F238E27FC236}">
                <a16:creationId xmlns:a16="http://schemas.microsoft.com/office/drawing/2014/main" id="{F55DA9E5-4B07-4845-A174-6E7C560E69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770" y="3590333"/>
            <a:ext cx="2338458" cy="551524"/>
          </a:xfrm>
          <a:prstGeom prst="rect">
            <a:avLst/>
          </a:prstGeom>
        </p:spPr>
      </p:pic>
      <p:pic>
        <p:nvPicPr>
          <p:cNvPr id="15" name="Bildobjekt 14" descr="Logotyp: Swedish Medtech">
            <a:hlinkClick r:id="rId11"/>
            <a:extLst>
              <a:ext uri="{FF2B5EF4-FFF2-40B4-BE49-F238E27FC236}">
                <a16:creationId xmlns:a16="http://schemas.microsoft.com/office/drawing/2014/main" id="{90795DD9-7ED0-3543-8F69-39F43B573D0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2711" y="3507099"/>
            <a:ext cx="2551044" cy="717991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B3635B03-4E26-6C42-B5C5-1602E805375D}"/>
              </a:ext>
            </a:extLst>
          </p:cNvPr>
          <p:cNvSpPr/>
          <p:nvPr/>
        </p:nvSpPr>
        <p:spPr>
          <a:xfrm>
            <a:off x="1813727" y="5438117"/>
            <a:ext cx="8564545" cy="39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sv-SE" dirty="0"/>
              <a:t>Läs mer på respektive organisations hemsida genom att klicka på logotypen</a:t>
            </a:r>
          </a:p>
        </p:txBody>
      </p:sp>
      <p:pic>
        <p:nvPicPr>
          <p:cNvPr id="18" name="Bildobjekt 17" descr="Handikon.">
            <a:extLst>
              <a:ext uri="{FF2B5EF4-FFF2-40B4-BE49-F238E27FC236}">
                <a16:creationId xmlns:a16="http://schemas.microsoft.com/office/drawing/2014/main" id="{808C9FD7-F29D-A441-8CE1-DA16BD8F7964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73" y="5438117"/>
            <a:ext cx="531434" cy="442064"/>
          </a:xfrm>
          <a:prstGeom prst="rect">
            <a:avLst/>
          </a:prstGeom>
        </p:spPr>
      </p:pic>
      <p:pic>
        <p:nvPicPr>
          <p:cNvPr id="11" name="Bildobjekt 10" descr="En bild som visar text, Teckensnitt, vit, Grafik&#10;&#10;Automatiskt genererad beskrivning">
            <a:hlinkClick r:id="rId14"/>
            <a:extLst>
              <a:ext uri="{FF2B5EF4-FFF2-40B4-BE49-F238E27FC236}">
                <a16:creationId xmlns:a16="http://schemas.microsoft.com/office/drawing/2014/main" id="{F261EEA9-64BD-747E-B744-6D89EA5D874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8" y="3457264"/>
            <a:ext cx="2193689" cy="84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25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F301186-7525-B649-9CED-7BFAFEAF65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6532" y="1668285"/>
            <a:ext cx="2671150" cy="42314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Överenskommelse</a:t>
            </a:r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A0C95179-20E2-0641-9A1B-F4029ADD5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56532" y="2168700"/>
            <a:ext cx="6244856" cy="230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A2860E5-56CA-EC44-A9BE-047DB9ACE5B9}"/>
              </a:ext>
            </a:extLst>
          </p:cNvPr>
          <p:cNvSpPr/>
          <p:nvPr/>
        </p:nvSpPr>
        <p:spPr>
          <a:xfrm>
            <a:off x="1456532" y="2350360"/>
            <a:ext cx="7270610" cy="1855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sv-SE" dirty="0">
                <a:ea typeface="Calibri" panose="020F0502020204030204" pitchFamily="34" charset="0"/>
              </a:rPr>
              <a:t>Sveriges Kommuner och Regioner (SKR), </a:t>
            </a:r>
            <a:r>
              <a:rPr lang="sv-SE" dirty="0"/>
              <a:t>Lif – de forskande läkemedelsföretagen</a:t>
            </a:r>
            <a:r>
              <a:rPr lang="sv-SE" dirty="0">
                <a:ea typeface="Calibri" panose="020F0502020204030204" pitchFamily="34" charset="0"/>
              </a:rPr>
              <a:t>, Swedish </a:t>
            </a:r>
            <a:r>
              <a:rPr lang="sv-SE" dirty="0" err="1">
                <a:ea typeface="Calibri" panose="020F0502020204030204" pitchFamily="34" charset="0"/>
              </a:rPr>
              <a:t>Medtech</a:t>
            </a:r>
            <a:r>
              <a:rPr lang="sv-SE" dirty="0">
                <a:ea typeface="Calibri" panose="020F0502020204030204" pitchFamily="34" charset="0"/>
              </a:rPr>
              <a:t>, </a:t>
            </a:r>
            <a:r>
              <a:rPr lang="sv-SE" dirty="0" err="1">
                <a:ea typeface="Calibri" panose="020F0502020204030204" pitchFamily="34" charset="0"/>
              </a:rPr>
              <a:t>SwedenBio</a:t>
            </a:r>
            <a:r>
              <a:rPr lang="sv-SE" dirty="0">
                <a:ea typeface="Calibri" panose="020F0502020204030204" pitchFamily="34" charset="0"/>
              </a:rPr>
              <a:t> och Swedish </a:t>
            </a:r>
            <a:r>
              <a:rPr lang="sv-SE" dirty="0" err="1">
                <a:ea typeface="Calibri" panose="020F0502020204030204" pitchFamily="34" charset="0"/>
              </a:rPr>
              <a:t>Labtech</a:t>
            </a:r>
            <a:r>
              <a:rPr lang="sv-SE" dirty="0">
                <a:ea typeface="Calibri" panose="020F0502020204030204" pitchFamily="34" charset="0"/>
              </a:rPr>
              <a:t> har kommit överens om gemensamma regler för samverkan kring kvalitetsregister. Denna Guide är ett komplement till överenskommelsen för att underlätta det praktiska arbetet. </a:t>
            </a:r>
          </a:p>
        </p:txBody>
      </p:sp>
      <p:sp>
        <p:nvSpPr>
          <p:cNvPr id="9" name="Rektangel med rundade hörn 8">
            <a:hlinkClick r:id="rId3"/>
            <a:extLst>
              <a:ext uri="{FF2B5EF4-FFF2-40B4-BE49-F238E27FC236}">
                <a16:creationId xmlns:a16="http://schemas.microsoft.com/office/drawing/2014/main" id="{5C69D07D-6120-9149-B3C3-204F287195BF}"/>
              </a:ext>
            </a:extLst>
          </p:cNvPr>
          <p:cNvSpPr/>
          <p:nvPr/>
        </p:nvSpPr>
        <p:spPr>
          <a:xfrm>
            <a:off x="1456532" y="4430013"/>
            <a:ext cx="2905326" cy="642564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</a:t>
            </a:r>
            <a:br>
              <a:rPr lang="sv-SE" sz="1400" b="1" dirty="0">
                <a:solidFill>
                  <a:schemeClr val="tx1"/>
                </a:solidFill>
              </a:rPr>
            </a:br>
            <a:r>
              <a:rPr lang="sv-SE" sz="1400" b="1" dirty="0">
                <a:solidFill>
                  <a:schemeClr val="tx1"/>
                </a:solidFill>
              </a:rPr>
              <a:t>överenskommelsen här</a:t>
            </a:r>
          </a:p>
        </p:txBody>
      </p:sp>
      <p:pic>
        <p:nvPicPr>
          <p:cNvPr id="11" name="Bildobjekt 10" descr="Handikon som pekar mot länk.">
            <a:extLst>
              <a:ext uri="{FF2B5EF4-FFF2-40B4-BE49-F238E27FC236}">
                <a16:creationId xmlns:a16="http://schemas.microsoft.com/office/drawing/2014/main" id="{25F011B0-DFF8-2146-B8BB-2D08C8FD916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63" y="4797970"/>
            <a:ext cx="687977" cy="57228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A5CAE8-E31B-3F48-AC87-7EEFC2D23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1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E24CE-B381-8A40-B464-EBF4CBBD37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6532" y="1387534"/>
            <a:ext cx="5048771" cy="38210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Källor för forskning och innovation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81351D07-176C-7B4A-A73B-009E9AF7C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56532" y="1887949"/>
            <a:ext cx="6244856" cy="230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04C8FC49-9BB4-CC4F-843C-D473F81BC456}"/>
              </a:ext>
            </a:extLst>
          </p:cNvPr>
          <p:cNvSpPr/>
          <p:nvPr/>
        </p:nvSpPr>
        <p:spPr>
          <a:xfrm>
            <a:off x="1456532" y="2069609"/>
            <a:ext cx="7616132" cy="221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sv-SE" dirty="0"/>
              <a:t>De Nationella Kvalitetsregistren utgör värdefulla källor för forskning och innovation. Samverkan mellan industrin och kvalitetsregister bidrar till forskning, produkt- och tjänsteutveckling liksom till uppföljning av effekt, patientsäkerhet och introduktion av såväl medicin-, bio- och laboratorietekniska produkter och tjänster som läkemedel. Det finns en stor potential för ytterligare samverkan som parterna vill understödja.</a:t>
            </a:r>
          </a:p>
        </p:txBody>
      </p:sp>
      <p:sp>
        <p:nvSpPr>
          <p:cNvPr id="12" name="Rektangel med rundade hörn 11">
            <a:hlinkClick r:id="rId3"/>
            <a:extLst>
              <a:ext uri="{FF2B5EF4-FFF2-40B4-BE49-F238E27FC236}">
                <a16:creationId xmlns:a16="http://schemas.microsoft.com/office/drawing/2014/main" id="{6F61C0EF-9776-6541-B269-56CAB0848F88}"/>
              </a:ext>
            </a:extLst>
          </p:cNvPr>
          <p:cNvSpPr/>
          <p:nvPr/>
        </p:nvSpPr>
        <p:spPr>
          <a:xfrm>
            <a:off x="1456532" y="4464384"/>
            <a:ext cx="2905326" cy="642564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Nationella Kvalitetsregister här</a:t>
            </a:r>
          </a:p>
        </p:txBody>
      </p:sp>
      <p:pic>
        <p:nvPicPr>
          <p:cNvPr id="13" name="Bildobjekt 12" descr="Handikon som pekar mot länk.">
            <a:extLst>
              <a:ext uri="{FF2B5EF4-FFF2-40B4-BE49-F238E27FC236}">
                <a16:creationId xmlns:a16="http://schemas.microsoft.com/office/drawing/2014/main" id="{9D18753B-D244-5F41-9A05-59347D47718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63" y="4832341"/>
            <a:ext cx="687977" cy="57228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95259D9-9CC2-884E-91FD-47F854AC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1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79484DD-9674-3347-88C2-A7CEA41B96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0834" y="572172"/>
            <a:ext cx="9609825" cy="3628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1800" dirty="0">
                <a:latin typeface="+mn-lt"/>
                <a:ea typeface="+mn-ea"/>
                <a:cs typeface="+mn-cs"/>
              </a:rPr>
              <a:t>Process för samverkan och utlämnande av kvalitetsregisterdata för forskning</a:t>
            </a:r>
          </a:p>
        </p:txBody>
      </p:sp>
      <p:cxnSp>
        <p:nvCxnSpPr>
          <p:cNvPr id="2" name="Rak 1">
            <a:extLst>
              <a:ext uri="{FF2B5EF4-FFF2-40B4-BE49-F238E27FC236}">
                <a16:creationId xmlns:a16="http://schemas.microsoft.com/office/drawing/2014/main" id="{501DACDD-37DA-BF43-923F-84565CE14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0834" y="1029365"/>
            <a:ext cx="8739791" cy="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0" name="Bildobjekt 49">
            <a:extLst>
              <a:ext uri="{FF2B5EF4-FFF2-40B4-BE49-F238E27FC236}">
                <a16:creationId xmlns:a16="http://schemas.microsoft.com/office/drawing/2014/main" id="{93262799-76F0-4640-AD36-A156D05D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91" y="1503346"/>
            <a:ext cx="4815818" cy="4815818"/>
          </a:xfrm>
          <a:prstGeom prst="rect">
            <a:avLst/>
          </a:prstGeom>
        </p:spPr>
      </p:pic>
      <p:sp>
        <p:nvSpPr>
          <p:cNvPr id="6" name="Rektangel med rundade hörn 5">
            <a:hlinkClick r:id="rId4" action="ppaction://hlinksldjump"/>
            <a:extLst>
              <a:ext uri="{FF2B5EF4-FFF2-40B4-BE49-F238E27FC236}">
                <a16:creationId xmlns:a16="http://schemas.microsoft.com/office/drawing/2014/main" id="{8D09A73E-92A1-F54B-9127-696574B794C9}"/>
              </a:ext>
            </a:extLst>
          </p:cNvPr>
          <p:cNvSpPr/>
          <p:nvPr/>
        </p:nvSpPr>
        <p:spPr>
          <a:xfrm>
            <a:off x="471049" y="1753188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1. Förarbete</a:t>
            </a:r>
          </a:p>
        </p:txBody>
      </p:sp>
      <p:grpSp>
        <p:nvGrpSpPr>
          <p:cNvPr id="75" name="Grupp 74" descr="Pil i riktning höger">
            <a:extLst>
              <a:ext uri="{FF2B5EF4-FFF2-40B4-BE49-F238E27FC236}">
                <a16:creationId xmlns:a16="http://schemas.microsoft.com/office/drawing/2014/main" id="{7E472939-FDF0-6B47-A0D4-F0ED442B7CC9}"/>
              </a:ext>
            </a:extLst>
          </p:cNvPr>
          <p:cNvGrpSpPr/>
          <p:nvPr/>
        </p:nvGrpSpPr>
        <p:grpSpPr>
          <a:xfrm>
            <a:off x="2697490" y="2108769"/>
            <a:ext cx="751891" cy="186625"/>
            <a:chOff x="4125669" y="2104387"/>
            <a:chExt cx="751891" cy="186625"/>
          </a:xfrm>
        </p:grpSpPr>
        <p:cxnSp>
          <p:nvCxnSpPr>
            <p:cNvPr id="77" name="Rak 76">
              <a:extLst>
                <a:ext uri="{FF2B5EF4-FFF2-40B4-BE49-F238E27FC236}">
                  <a16:creationId xmlns:a16="http://schemas.microsoft.com/office/drawing/2014/main" id="{DC765001-A684-A248-BA61-1421C88F30BA}"/>
                </a:ext>
              </a:extLst>
            </p:cNvPr>
            <p:cNvCxnSpPr>
              <a:cxnSpLocks/>
              <a:endCxn id="78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Slå samman 77">
              <a:extLst>
                <a:ext uri="{FF2B5EF4-FFF2-40B4-BE49-F238E27FC236}">
                  <a16:creationId xmlns:a16="http://schemas.microsoft.com/office/drawing/2014/main" id="{C4C23638-0883-154C-A8CF-3CE680B1F04A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8" name="Rektangel med rundade hörn 7">
            <a:hlinkClick r:id="rId5" action="ppaction://hlinksldjump"/>
            <a:extLst>
              <a:ext uri="{FF2B5EF4-FFF2-40B4-BE49-F238E27FC236}">
                <a16:creationId xmlns:a16="http://schemas.microsoft.com/office/drawing/2014/main" id="{58125C01-EE58-8F47-B1DA-ABAA3AC63E69}"/>
              </a:ext>
            </a:extLst>
          </p:cNvPr>
          <p:cNvSpPr/>
          <p:nvPr/>
        </p:nvSpPr>
        <p:spPr>
          <a:xfrm>
            <a:off x="3707237" y="1753188"/>
            <a:ext cx="22172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2. Etablera kontakt med registret</a:t>
            </a:r>
          </a:p>
        </p:txBody>
      </p:sp>
      <p:grpSp>
        <p:nvGrpSpPr>
          <p:cNvPr id="42" name="Grupp 41" descr="Pil i riktning höger">
            <a:extLst>
              <a:ext uri="{FF2B5EF4-FFF2-40B4-BE49-F238E27FC236}">
                <a16:creationId xmlns:a16="http://schemas.microsoft.com/office/drawing/2014/main" id="{DC12AD2C-DE0E-CB4B-A536-AC4CACB87B70}"/>
              </a:ext>
            </a:extLst>
          </p:cNvPr>
          <p:cNvGrpSpPr/>
          <p:nvPr/>
        </p:nvGrpSpPr>
        <p:grpSpPr>
          <a:xfrm>
            <a:off x="5928477" y="2104387"/>
            <a:ext cx="751891" cy="186625"/>
            <a:chOff x="4125669" y="2104387"/>
            <a:chExt cx="751891" cy="186625"/>
          </a:xfrm>
        </p:grpSpPr>
        <p:cxnSp>
          <p:nvCxnSpPr>
            <p:cNvPr id="45" name="Rak 44">
              <a:extLst>
                <a:ext uri="{FF2B5EF4-FFF2-40B4-BE49-F238E27FC236}">
                  <a16:creationId xmlns:a16="http://schemas.microsoft.com/office/drawing/2014/main" id="{4D9C5E3A-27C2-914C-99E2-2F01CB852D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Slå samman 45">
              <a:extLst>
                <a:ext uri="{FF2B5EF4-FFF2-40B4-BE49-F238E27FC236}">
                  <a16:creationId xmlns:a16="http://schemas.microsoft.com/office/drawing/2014/main" id="{7A6BAF0F-15E9-C741-BC65-ACCBB159BD04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Rektangel med rundade hörn 8">
            <a:hlinkClick r:id="rId6" action="ppaction://hlinksldjump"/>
            <a:extLst>
              <a:ext uri="{FF2B5EF4-FFF2-40B4-BE49-F238E27FC236}">
                <a16:creationId xmlns:a16="http://schemas.microsoft.com/office/drawing/2014/main" id="{6889145A-A1C0-7642-885A-F61597E59325}"/>
              </a:ext>
            </a:extLst>
          </p:cNvPr>
          <p:cNvSpPr/>
          <p:nvPr/>
        </p:nvSpPr>
        <p:spPr>
          <a:xfrm>
            <a:off x="6943025" y="1753188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3. Ansökan etiskt godkännande</a:t>
            </a:r>
          </a:p>
        </p:txBody>
      </p:sp>
      <p:grpSp>
        <p:nvGrpSpPr>
          <p:cNvPr id="44" name="Grupp 43" descr="Pil i riktning neråt">
            <a:extLst>
              <a:ext uri="{FF2B5EF4-FFF2-40B4-BE49-F238E27FC236}">
                <a16:creationId xmlns:a16="http://schemas.microsoft.com/office/drawing/2014/main" id="{6D375AAD-CCD9-DD4B-8C43-D7DF56DD286C}"/>
              </a:ext>
            </a:extLst>
          </p:cNvPr>
          <p:cNvGrpSpPr/>
          <p:nvPr/>
        </p:nvGrpSpPr>
        <p:grpSpPr>
          <a:xfrm>
            <a:off x="7955002" y="2648927"/>
            <a:ext cx="186625" cy="618121"/>
            <a:chOff x="7958512" y="2648927"/>
            <a:chExt cx="186625" cy="618121"/>
          </a:xfrm>
        </p:grpSpPr>
        <p:cxnSp>
          <p:nvCxnSpPr>
            <p:cNvPr id="40" name="Rak 39">
              <a:extLst>
                <a:ext uri="{FF2B5EF4-FFF2-40B4-BE49-F238E27FC236}">
                  <a16:creationId xmlns:a16="http://schemas.microsoft.com/office/drawing/2014/main" id="{5A699450-1150-6E42-984E-B2400BBFD52A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>
              <a:off x="8051825" y="2648927"/>
              <a:ext cx="0" cy="452907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Slå samman 40">
              <a:extLst>
                <a:ext uri="{FF2B5EF4-FFF2-40B4-BE49-F238E27FC236}">
                  <a16:creationId xmlns:a16="http://schemas.microsoft.com/office/drawing/2014/main" id="{2A8DF1AB-5BF1-D446-876B-6E743E018FB7}"/>
                </a:ext>
              </a:extLst>
            </p:cNvPr>
            <p:cNvSpPr/>
            <p:nvPr/>
          </p:nvSpPr>
          <p:spPr>
            <a:xfrm>
              <a:off x="7958512" y="3080423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" name="Rektangel med rundade hörn 10">
            <a:hlinkClick r:id="rId7" action="ppaction://hlinksldjump"/>
            <a:extLst>
              <a:ext uri="{FF2B5EF4-FFF2-40B4-BE49-F238E27FC236}">
                <a16:creationId xmlns:a16="http://schemas.microsoft.com/office/drawing/2014/main" id="{9D60C259-D5F8-4843-9EDB-DA913F4A88B7}"/>
              </a:ext>
            </a:extLst>
          </p:cNvPr>
          <p:cNvSpPr/>
          <p:nvPr/>
        </p:nvSpPr>
        <p:spPr>
          <a:xfrm>
            <a:off x="6939515" y="3368115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4. Ansökan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om datauttag</a:t>
            </a:r>
          </a:p>
        </p:txBody>
      </p:sp>
      <p:grpSp>
        <p:nvGrpSpPr>
          <p:cNvPr id="71" name="Grupp 70" descr="Pil i riktning vänster">
            <a:extLst>
              <a:ext uri="{FF2B5EF4-FFF2-40B4-BE49-F238E27FC236}">
                <a16:creationId xmlns:a16="http://schemas.microsoft.com/office/drawing/2014/main" id="{8179D246-BB77-B040-A9FA-BABA67BDE5F8}"/>
              </a:ext>
            </a:extLst>
          </p:cNvPr>
          <p:cNvGrpSpPr/>
          <p:nvPr/>
        </p:nvGrpSpPr>
        <p:grpSpPr>
          <a:xfrm rot="10800000">
            <a:off x="6189176" y="3720392"/>
            <a:ext cx="750339" cy="186625"/>
            <a:chOff x="7061158" y="2104387"/>
            <a:chExt cx="750339" cy="186625"/>
          </a:xfrm>
        </p:grpSpPr>
        <p:cxnSp>
          <p:nvCxnSpPr>
            <p:cNvPr id="72" name="Rak 71">
              <a:extLst>
                <a:ext uri="{FF2B5EF4-FFF2-40B4-BE49-F238E27FC236}">
                  <a16:creationId xmlns:a16="http://schemas.microsoft.com/office/drawing/2014/main" id="{2E1FFE93-FE41-DA4A-B952-CBDB81F180C3}"/>
                </a:ext>
              </a:extLst>
            </p:cNvPr>
            <p:cNvCxnSpPr>
              <a:cxnSpLocks/>
              <a:endCxn id="73" idx="0"/>
            </p:cNvCxnSpPr>
            <p:nvPr/>
          </p:nvCxnSpPr>
          <p:spPr>
            <a:xfrm flipV="1">
              <a:off x="7061158" y="2197699"/>
              <a:ext cx="563714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Slå samman 72">
              <a:extLst>
                <a:ext uri="{FF2B5EF4-FFF2-40B4-BE49-F238E27FC236}">
                  <a16:creationId xmlns:a16="http://schemas.microsoft.com/office/drawing/2014/main" id="{1F3BB630-3068-4147-B86B-770D90B8B1F7}"/>
                </a:ext>
              </a:extLst>
            </p:cNvPr>
            <p:cNvSpPr/>
            <p:nvPr/>
          </p:nvSpPr>
          <p:spPr>
            <a:xfrm rot="16200000">
              <a:off x="7624872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3" name="Rektangel med rundade hörn 22">
            <a:hlinkClick r:id="rId8" action="ppaction://hlinksldjump"/>
            <a:extLst>
              <a:ext uri="{FF2B5EF4-FFF2-40B4-BE49-F238E27FC236}">
                <a16:creationId xmlns:a16="http://schemas.microsoft.com/office/drawing/2014/main" id="{1D26AE6E-5319-9F4E-857D-5A236FA12FD3}"/>
              </a:ext>
            </a:extLst>
          </p:cNvPr>
          <p:cNvSpPr/>
          <p:nvPr/>
        </p:nvSpPr>
        <p:spPr>
          <a:xfrm>
            <a:off x="3705282" y="3370416"/>
            <a:ext cx="2219148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5. Beslut om utlämnande</a:t>
            </a:r>
          </a:p>
        </p:txBody>
      </p:sp>
      <p:grpSp>
        <p:nvGrpSpPr>
          <p:cNvPr id="63" name="Grupp 62" descr="Pil i riktning vänster">
            <a:extLst>
              <a:ext uri="{FF2B5EF4-FFF2-40B4-BE49-F238E27FC236}">
                <a16:creationId xmlns:a16="http://schemas.microsoft.com/office/drawing/2014/main" id="{18382D9E-2FA4-BB4B-9850-41C1B5C6B51C}"/>
              </a:ext>
            </a:extLst>
          </p:cNvPr>
          <p:cNvGrpSpPr/>
          <p:nvPr/>
        </p:nvGrpSpPr>
        <p:grpSpPr>
          <a:xfrm rot="10800000">
            <a:off x="2953637" y="3720392"/>
            <a:ext cx="750339" cy="186625"/>
            <a:chOff x="7061158" y="2104387"/>
            <a:chExt cx="750339" cy="186625"/>
          </a:xfrm>
        </p:grpSpPr>
        <p:cxnSp>
          <p:nvCxnSpPr>
            <p:cNvPr id="64" name="Rak 63">
              <a:extLst>
                <a:ext uri="{FF2B5EF4-FFF2-40B4-BE49-F238E27FC236}">
                  <a16:creationId xmlns:a16="http://schemas.microsoft.com/office/drawing/2014/main" id="{5CA6149C-ED99-4D46-9FA2-15FCFDE0D86F}"/>
                </a:ext>
              </a:extLst>
            </p:cNvPr>
            <p:cNvCxnSpPr>
              <a:cxnSpLocks/>
              <a:endCxn id="65" idx="0"/>
            </p:cNvCxnSpPr>
            <p:nvPr/>
          </p:nvCxnSpPr>
          <p:spPr>
            <a:xfrm flipV="1">
              <a:off x="7061158" y="2197699"/>
              <a:ext cx="563714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Slå samman 64">
              <a:extLst>
                <a:ext uri="{FF2B5EF4-FFF2-40B4-BE49-F238E27FC236}">
                  <a16:creationId xmlns:a16="http://schemas.microsoft.com/office/drawing/2014/main" id="{3183C29C-D6EB-864C-9339-59A064D627DC}"/>
                </a:ext>
              </a:extLst>
            </p:cNvPr>
            <p:cNvSpPr/>
            <p:nvPr/>
          </p:nvSpPr>
          <p:spPr>
            <a:xfrm rot="16200000">
              <a:off x="7624872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4" name="Rektangel med rundade hörn 13">
            <a:hlinkClick r:id="rId9" action="ppaction://hlinksldjump"/>
            <a:extLst>
              <a:ext uri="{FF2B5EF4-FFF2-40B4-BE49-F238E27FC236}">
                <a16:creationId xmlns:a16="http://schemas.microsoft.com/office/drawing/2014/main" id="{01D2C05A-5D50-6547-9BE0-566D7BF5824D}"/>
              </a:ext>
            </a:extLst>
          </p:cNvPr>
          <p:cNvSpPr/>
          <p:nvPr/>
        </p:nvSpPr>
        <p:spPr>
          <a:xfrm>
            <a:off x="471049" y="3370415"/>
            <a:ext cx="2219148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6. Avtal upprättas</a:t>
            </a:r>
          </a:p>
        </p:txBody>
      </p:sp>
      <p:grpSp>
        <p:nvGrpSpPr>
          <p:cNvPr id="66" name="Grupp 65" descr="Pil i riktning neråt">
            <a:extLst>
              <a:ext uri="{FF2B5EF4-FFF2-40B4-BE49-F238E27FC236}">
                <a16:creationId xmlns:a16="http://schemas.microsoft.com/office/drawing/2014/main" id="{47A0717A-3A2B-BF4F-BE68-B1158A3F3DFD}"/>
              </a:ext>
            </a:extLst>
          </p:cNvPr>
          <p:cNvGrpSpPr/>
          <p:nvPr/>
        </p:nvGrpSpPr>
        <p:grpSpPr>
          <a:xfrm>
            <a:off x="1486536" y="4268488"/>
            <a:ext cx="186625" cy="613487"/>
            <a:chOff x="8911934" y="2648927"/>
            <a:chExt cx="186625" cy="613487"/>
          </a:xfrm>
        </p:grpSpPr>
        <p:cxnSp>
          <p:nvCxnSpPr>
            <p:cNvPr id="67" name="Rak 66">
              <a:extLst>
                <a:ext uri="{FF2B5EF4-FFF2-40B4-BE49-F238E27FC236}">
                  <a16:creationId xmlns:a16="http://schemas.microsoft.com/office/drawing/2014/main" id="{724A5BBF-8373-DE47-A9FB-5CD03743B172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 flipH="1">
              <a:off x="9005247" y="2648927"/>
              <a:ext cx="1" cy="426862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Slå samman 67">
              <a:extLst>
                <a:ext uri="{FF2B5EF4-FFF2-40B4-BE49-F238E27FC236}">
                  <a16:creationId xmlns:a16="http://schemas.microsoft.com/office/drawing/2014/main" id="{7AB99317-6647-1949-A1CB-0AA146C9035E}"/>
                </a:ext>
              </a:extLst>
            </p:cNvPr>
            <p:cNvSpPr/>
            <p:nvPr/>
          </p:nvSpPr>
          <p:spPr>
            <a:xfrm>
              <a:off x="8911934" y="3075789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Rektangel med rundade hörn 14">
            <a:hlinkClick r:id="rId10" action="ppaction://hlinksldjump"/>
            <a:extLst>
              <a:ext uri="{FF2B5EF4-FFF2-40B4-BE49-F238E27FC236}">
                <a16:creationId xmlns:a16="http://schemas.microsoft.com/office/drawing/2014/main" id="{6385E48E-024A-A742-A3D0-D8A7442D1ED9}"/>
              </a:ext>
            </a:extLst>
          </p:cNvPr>
          <p:cNvSpPr/>
          <p:nvPr/>
        </p:nvSpPr>
        <p:spPr>
          <a:xfrm>
            <a:off x="471042" y="4990910"/>
            <a:ext cx="2219147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7. Utlämnande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av data</a:t>
            </a:r>
          </a:p>
        </p:txBody>
      </p:sp>
      <p:grpSp>
        <p:nvGrpSpPr>
          <p:cNvPr id="69" name="Grupp 68" descr="Pil i riktning höger">
            <a:extLst>
              <a:ext uri="{FF2B5EF4-FFF2-40B4-BE49-F238E27FC236}">
                <a16:creationId xmlns:a16="http://schemas.microsoft.com/office/drawing/2014/main" id="{8BE85608-6717-BC42-9C65-CA9FD6E34840}"/>
              </a:ext>
            </a:extLst>
          </p:cNvPr>
          <p:cNvGrpSpPr/>
          <p:nvPr/>
        </p:nvGrpSpPr>
        <p:grpSpPr>
          <a:xfrm>
            <a:off x="2697490" y="5353503"/>
            <a:ext cx="751891" cy="186625"/>
            <a:chOff x="4125669" y="2104387"/>
            <a:chExt cx="751891" cy="186625"/>
          </a:xfrm>
        </p:grpSpPr>
        <p:cxnSp>
          <p:nvCxnSpPr>
            <p:cNvPr id="70" name="Rak 69">
              <a:extLst>
                <a:ext uri="{FF2B5EF4-FFF2-40B4-BE49-F238E27FC236}">
                  <a16:creationId xmlns:a16="http://schemas.microsoft.com/office/drawing/2014/main" id="{F614DFD8-BBCA-894C-B36D-71EE28117D8D}"/>
                </a:ext>
              </a:extLst>
            </p:cNvPr>
            <p:cNvCxnSpPr>
              <a:cxnSpLocks/>
              <a:endCxn id="74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Slå samman 73">
              <a:extLst>
                <a:ext uri="{FF2B5EF4-FFF2-40B4-BE49-F238E27FC236}">
                  <a16:creationId xmlns:a16="http://schemas.microsoft.com/office/drawing/2014/main" id="{00CFE63D-C363-F447-A1AD-7977178A3087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6" name="Rektangel med rundade hörn 15">
            <a:hlinkClick r:id="rId11" action="ppaction://hlinksldjump"/>
            <a:extLst>
              <a:ext uri="{FF2B5EF4-FFF2-40B4-BE49-F238E27FC236}">
                <a16:creationId xmlns:a16="http://schemas.microsoft.com/office/drawing/2014/main" id="{A85A94B8-2088-CB40-A063-0ACB3F641CF4}"/>
              </a:ext>
            </a:extLst>
          </p:cNvPr>
          <p:cNvSpPr/>
          <p:nvPr/>
        </p:nvSpPr>
        <p:spPr>
          <a:xfrm>
            <a:off x="3703976" y="4881975"/>
            <a:ext cx="2217200" cy="111024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8. Resultat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och redovisning/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publicering</a:t>
            </a:r>
          </a:p>
        </p:txBody>
      </p:sp>
      <p:grpSp>
        <p:nvGrpSpPr>
          <p:cNvPr id="54" name="Grupp 53" descr="Pil i riktning höger">
            <a:extLst>
              <a:ext uri="{FF2B5EF4-FFF2-40B4-BE49-F238E27FC236}">
                <a16:creationId xmlns:a16="http://schemas.microsoft.com/office/drawing/2014/main" id="{0DEBA843-F3C8-1247-B2B0-B762EA28C13D}"/>
              </a:ext>
            </a:extLst>
          </p:cNvPr>
          <p:cNvGrpSpPr/>
          <p:nvPr/>
        </p:nvGrpSpPr>
        <p:grpSpPr>
          <a:xfrm>
            <a:off x="5928477" y="5353503"/>
            <a:ext cx="751891" cy="186625"/>
            <a:chOff x="4125669" y="2104387"/>
            <a:chExt cx="751891" cy="186625"/>
          </a:xfrm>
        </p:grpSpPr>
        <p:cxnSp>
          <p:nvCxnSpPr>
            <p:cNvPr id="55" name="Rak 54">
              <a:extLst>
                <a:ext uri="{FF2B5EF4-FFF2-40B4-BE49-F238E27FC236}">
                  <a16:creationId xmlns:a16="http://schemas.microsoft.com/office/drawing/2014/main" id="{7A5CBABE-736F-1C4F-919D-EDA033132439}"/>
                </a:ext>
              </a:extLst>
            </p:cNvPr>
            <p:cNvCxnSpPr>
              <a:cxnSpLocks/>
              <a:endCxn id="56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Slå samman 55">
              <a:extLst>
                <a:ext uri="{FF2B5EF4-FFF2-40B4-BE49-F238E27FC236}">
                  <a16:creationId xmlns:a16="http://schemas.microsoft.com/office/drawing/2014/main" id="{D7AF825A-E7FB-4B45-8785-974EC2ACFA7D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8" name="Rektangel med rundade hörn 17">
            <a:hlinkClick r:id="rId12" action="ppaction://hlinksldjump"/>
            <a:extLst>
              <a:ext uri="{FF2B5EF4-FFF2-40B4-BE49-F238E27FC236}">
                <a16:creationId xmlns:a16="http://schemas.microsoft.com/office/drawing/2014/main" id="{05AC7EBC-35EC-3145-92DD-AF197992B3F8}"/>
              </a:ext>
            </a:extLst>
          </p:cNvPr>
          <p:cNvSpPr/>
          <p:nvPr/>
        </p:nvSpPr>
        <p:spPr>
          <a:xfrm>
            <a:off x="6943026" y="4881975"/>
            <a:ext cx="2214090" cy="1113610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9. Arkivering och radering av kopior</a:t>
            </a:r>
          </a:p>
        </p:txBody>
      </p:sp>
      <p:pic>
        <p:nvPicPr>
          <p:cNvPr id="37" name="Bildobjekt 36" descr="Handikon som pekar mot länk.">
            <a:extLst>
              <a:ext uri="{FF2B5EF4-FFF2-40B4-BE49-F238E27FC236}">
                <a16:creationId xmlns:a16="http://schemas.microsoft.com/office/drawing/2014/main" id="{7DDC0803-8406-2340-9871-E3EA5A967B99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77" y="5992224"/>
            <a:ext cx="687977" cy="5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6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-3.7037E-7 L 0.5 -3.7037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1" grpId="0" animBg="1"/>
      <p:bldP spid="2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CA9FFB7A-BCBA-6649-A2A2-1D67FD4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05043B38-38F6-AE4C-9096-B9CEE59E0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" idx="1"/>
            <a:endCxn id="21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0352D8CE-86A1-0542-94DB-E56A37A0BB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3230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1</a:t>
            </a:r>
          </a:p>
        </p:txBody>
      </p:sp>
      <p:sp>
        <p:nvSpPr>
          <p:cNvPr id="33" name="Ellips 32">
            <a:hlinkClick r:id="rId3" action="ppaction://hlinksldjump"/>
            <a:extLst>
              <a:ext uri="{FF2B5EF4-FFF2-40B4-BE49-F238E27FC236}">
                <a16:creationId xmlns:a16="http://schemas.microsoft.com/office/drawing/2014/main" id="{6F8C80B3-8009-1B4D-BBCA-24ED7DEDF9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34" name="Ellips 33">
            <a:hlinkClick r:id="rId4" action="ppaction://hlinksldjump"/>
            <a:extLst>
              <a:ext uri="{FF2B5EF4-FFF2-40B4-BE49-F238E27FC236}">
                <a16:creationId xmlns:a16="http://schemas.microsoft.com/office/drawing/2014/main" id="{EEF6C0E0-94BB-4748-821D-DD1FC896DA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5" name="Ellips 34">
            <a:hlinkClick r:id="rId5" action="ppaction://hlinksldjump"/>
            <a:extLst>
              <a:ext uri="{FF2B5EF4-FFF2-40B4-BE49-F238E27FC236}">
                <a16:creationId xmlns:a16="http://schemas.microsoft.com/office/drawing/2014/main" id="{BAE0A67A-3775-DC4A-88D2-F7916B608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6" name="Ellips 35">
            <a:hlinkClick r:id="rId6" action="ppaction://hlinksldjump"/>
            <a:extLst>
              <a:ext uri="{FF2B5EF4-FFF2-40B4-BE49-F238E27FC236}">
                <a16:creationId xmlns:a16="http://schemas.microsoft.com/office/drawing/2014/main" id="{8BC6C686-811E-144B-89AF-844E3C9C1E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7" name="Ellips 36">
            <a:hlinkClick r:id="rId7" action="ppaction://hlinksldjump"/>
            <a:extLst>
              <a:ext uri="{FF2B5EF4-FFF2-40B4-BE49-F238E27FC236}">
                <a16:creationId xmlns:a16="http://schemas.microsoft.com/office/drawing/2014/main" id="{B74ED4CF-54EE-644E-B9FC-58D262E8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38" name="Ellips 37">
            <a:hlinkClick r:id="rId8" action="ppaction://hlinksldjump"/>
            <a:extLst>
              <a:ext uri="{FF2B5EF4-FFF2-40B4-BE49-F238E27FC236}">
                <a16:creationId xmlns:a16="http://schemas.microsoft.com/office/drawing/2014/main" id="{C300245A-18D3-7247-8A4B-D3A27F2181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39" name="Ellips 38">
            <a:hlinkClick r:id="rId9" action="ppaction://hlinksldjump"/>
            <a:extLst>
              <a:ext uri="{FF2B5EF4-FFF2-40B4-BE49-F238E27FC236}">
                <a16:creationId xmlns:a16="http://schemas.microsoft.com/office/drawing/2014/main" id="{AA9368FF-4451-5548-98D3-FE0DEB0DA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0" name="Ellips 39">
            <a:hlinkClick r:id="rId10" action="ppaction://hlinksldjump"/>
            <a:extLst>
              <a:ext uri="{FF2B5EF4-FFF2-40B4-BE49-F238E27FC236}">
                <a16:creationId xmlns:a16="http://schemas.microsoft.com/office/drawing/2014/main" id="{1BFC37B5-EB0B-8445-B6A3-5247E793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6120C1D-EAF7-7044-BF31-CF3684B741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8" y="1537184"/>
            <a:ext cx="1651414" cy="44335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1. Förarbete</a:t>
            </a:r>
          </a:p>
        </p:txBody>
      </p:sp>
      <p:cxnSp>
        <p:nvCxnSpPr>
          <p:cNvPr id="47" name="Rak 46">
            <a:extLst>
              <a:ext uri="{FF2B5EF4-FFF2-40B4-BE49-F238E27FC236}">
                <a16:creationId xmlns:a16="http://schemas.microsoft.com/office/drawing/2014/main" id="{77EFBBE0-3FF9-EE4A-9519-BFA01A806D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199364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A5AFDA90-9ADC-9F4A-B3FE-B21873E15FD6}"/>
              </a:ext>
            </a:extLst>
          </p:cNvPr>
          <p:cNvSpPr/>
          <p:nvPr/>
        </p:nvSpPr>
        <p:spPr>
          <a:xfrm>
            <a:off x="775166" y="2215376"/>
            <a:ext cx="5249950" cy="3668889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Definiera syfte, hur/till vad data ska användas.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forskningshuvudman.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fram projektplan (tidsplan, vad som önskas, ansvariga etc.).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ställning till om aktiviteten ryms inom ramen för offentlighetsprincipen, d.v.s. utlämning av allmän handling.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typ av samverkan enligt överenskommelsen (ÖK). </a:t>
            </a:r>
          </a:p>
        </p:txBody>
      </p:sp>
      <p:sp>
        <p:nvSpPr>
          <p:cNvPr id="42" name="Rektangel med rundade hörn 41">
            <a:hlinkClick r:id="rId12"/>
            <a:extLst>
              <a:ext uri="{FF2B5EF4-FFF2-40B4-BE49-F238E27FC236}">
                <a16:creationId xmlns:a16="http://schemas.microsoft.com/office/drawing/2014/main" id="{51187E5B-9308-2D4E-BF06-290FA0F96F08}"/>
              </a:ext>
            </a:extLst>
          </p:cNvPr>
          <p:cNvSpPr/>
          <p:nvPr/>
        </p:nvSpPr>
        <p:spPr>
          <a:xfrm>
            <a:off x="1132152" y="5926235"/>
            <a:ext cx="2283908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ÖK här</a:t>
            </a:r>
          </a:p>
        </p:txBody>
      </p:sp>
      <p:pic>
        <p:nvPicPr>
          <p:cNvPr id="43" name="Bildobjekt 42" descr="Handikon som pekar mot länk.">
            <a:extLst>
              <a:ext uri="{FF2B5EF4-FFF2-40B4-BE49-F238E27FC236}">
                <a16:creationId xmlns:a16="http://schemas.microsoft.com/office/drawing/2014/main" id="{E29FF4E5-E22F-FE46-93F3-FE91618C0E71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01" y="6085766"/>
            <a:ext cx="531434" cy="442064"/>
          </a:xfrm>
          <a:prstGeom prst="rect">
            <a:avLst/>
          </a:prstGeom>
        </p:spPr>
      </p:pic>
      <p:sp>
        <p:nvSpPr>
          <p:cNvPr id="44" name="Rektangel 43">
            <a:extLst>
              <a:ext uri="{FF2B5EF4-FFF2-40B4-BE49-F238E27FC236}">
                <a16:creationId xmlns:a16="http://schemas.microsoft.com/office/drawing/2014/main" id="{205324B2-C650-DF45-85C7-ABA0BB002A4A}"/>
              </a:ext>
            </a:extLst>
          </p:cNvPr>
          <p:cNvSpPr/>
          <p:nvPr/>
        </p:nvSpPr>
        <p:spPr>
          <a:xfrm>
            <a:off x="6592958" y="2215375"/>
            <a:ext cx="4823876" cy="269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ställning till om etiskt godkännande kommer att behövas.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eventuell koppling till andra datakällor och behov av samkörning.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Inhämta viktig information om registret på registrets hemsida och/eller RUT (Register </a:t>
            </a:r>
            <a:r>
              <a:rPr lang="sv-SE" dirty="0" err="1"/>
              <a:t>Utiliser</a:t>
            </a:r>
            <a:r>
              <a:rPr lang="sv-SE" dirty="0"/>
              <a:t> </a:t>
            </a:r>
            <a:r>
              <a:rPr lang="sv-SE" dirty="0" err="1"/>
              <a:t>Tool</a:t>
            </a:r>
            <a:r>
              <a:rPr lang="sv-SE" dirty="0"/>
              <a:t>).</a:t>
            </a:r>
          </a:p>
        </p:txBody>
      </p:sp>
      <p:sp>
        <p:nvSpPr>
          <p:cNvPr id="45" name="Rektangel med rundade hörn 44">
            <a:hlinkClick r:id="rId14"/>
            <a:extLst>
              <a:ext uri="{FF2B5EF4-FFF2-40B4-BE49-F238E27FC236}">
                <a16:creationId xmlns:a16="http://schemas.microsoft.com/office/drawing/2014/main" id="{A3927EF1-C158-6F4A-963E-A3F3E01BA04E}"/>
              </a:ext>
            </a:extLst>
          </p:cNvPr>
          <p:cNvSpPr/>
          <p:nvPr/>
        </p:nvSpPr>
        <p:spPr>
          <a:xfrm>
            <a:off x="6958794" y="5054871"/>
            <a:ext cx="2452717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RUT här</a:t>
            </a:r>
          </a:p>
        </p:txBody>
      </p:sp>
      <p:pic>
        <p:nvPicPr>
          <p:cNvPr id="46" name="Bildobjekt 45" descr="Handikon som pekar mot länk.">
            <a:extLst>
              <a:ext uri="{FF2B5EF4-FFF2-40B4-BE49-F238E27FC236}">
                <a16:creationId xmlns:a16="http://schemas.microsoft.com/office/drawing/2014/main" id="{C49609C6-94D6-FD47-AB0D-0D3A3670262C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417" y="5214402"/>
            <a:ext cx="531434" cy="442064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89E8B56-9EDE-2747-8FB1-80FA118B55E6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52" name="Bildobjekt 51" descr="Menyikon.">
            <a:hlinkClick r:id="rId15" action="ppaction://hlinksldjump"/>
            <a:extLst>
              <a:ext uri="{FF2B5EF4-FFF2-40B4-BE49-F238E27FC236}">
                <a16:creationId xmlns:a16="http://schemas.microsoft.com/office/drawing/2014/main" id="{4337F3A6-77F8-7540-B630-BE446B70169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6" name="Bildobjekt 25" descr="Handikon som pekar mot meny.">
            <a:extLst>
              <a:ext uri="{FF2B5EF4-FFF2-40B4-BE49-F238E27FC236}">
                <a16:creationId xmlns:a16="http://schemas.microsoft.com/office/drawing/2014/main" id="{B316EDF5-E933-8D46-AD15-B0936692E92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8" name="Bildobjekt 47">
            <a:extLst>
              <a:ext uri="{FF2B5EF4-FFF2-40B4-BE49-F238E27FC236}">
                <a16:creationId xmlns:a16="http://schemas.microsoft.com/office/drawing/2014/main" id="{8E130FFF-B794-AE42-B579-E072CCA41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>
            <a:hlinkClick r:id="rId3" action="ppaction://hlinksldjump"/>
            <a:extLst>
              <a:ext uri="{FF2B5EF4-FFF2-40B4-BE49-F238E27FC236}">
                <a16:creationId xmlns:a16="http://schemas.microsoft.com/office/drawing/2014/main" id="{D46DC07D-9C7D-0547-8896-65C314D99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77483B7C-068A-E14F-BB52-BC59D5529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59041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2</a:t>
            </a:r>
          </a:p>
        </p:txBody>
      </p:sp>
      <p:sp>
        <p:nvSpPr>
          <p:cNvPr id="40" name="Ellips 39">
            <a:hlinkClick r:id="rId4" action="ppaction://hlinksldjump"/>
            <a:extLst>
              <a:ext uri="{FF2B5EF4-FFF2-40B4-BE49-F238E27FC236}">
                <a16:creationId xmlns:a16="http://schemas.microsoft.com/office/drawing/2014/main" id="{F4BC7A39-FD3B-EE4B-B20A-ED0CE8FF4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42" name="Ellips 41">
            <a:hlinkClick r:id="rId5" action="ppaction://hlinksldjump"/>
            <a:extLst>
              <a:ext uri="{FF2B5EF4-FFF2-40B4-BE49-F238E27FC236}">
                <a16:creationId xmlns:a16="http://schemas.microsoft.com/office/drawing/2014/main" id="{A3C0CBD7-8EBB-1443-9812-06746A670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3" name="Ellips 42">
            <a:hlinkClick r:id="rId6" action="ppaction://hlinksldjump"/>
            <a:extLst>
              <a:ext uri="{FF2B5EF4-FFF2-40B4-BE49-F238E27FC236}">
                <a16:creationId xmlns:a16="http://schemas.microsoft.com/office/drawing/2014/main" id="{F4507818-D0F6-DF45-8248-88CA06D76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5" name="Ellips 44">
            <a:hlinkClick r:id="rId7" action="ppaction://hlinksldjump"/>
            <a:extLst>
              <a:ext uri="{FF2B5EF4-FFF2-40B4-BE49-F238E27FC236}">
                <a16:creationId xmlns:a16="http://schemas.microsoft.com/office/drawing/2014/main" id="{DD97947B-7762-0D44-B396-373DD1B16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Ellips 45">
            <a:hlinkClick r:id="rId8" action="ppaction://hlinksldjump"/>
            <a:extLst>
              <a:ext uri="{FF2B5EF4-FFF2-40B4-BE49-F238E27FC236}">
                <a16:creationId xmlns:a16="http://schemas.microsoft.com/office/drawing/2014/main" id="{C8630474-0EAE-F344-B3EC-6D12E1DF12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7" name="Ellips 46">
            <a:hlinkClick r:id="rId9" action="ppaction://hlinksldjump"/>
            <a:extLst>
              <a:ext uri="{FF2B5EF4-FFF2-40B4-BE49-F238E27FC236}">
                <a16:creationId xmlns:a16="http://schemas.microsoft.com/office/drawing/2014/main" id="{B47E43B1-9459-C544-9EF7-AF3E8073C2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8" name="Ellips 47">
            <a:hlinkClick r:id="rId10" action="ppaction://hlinksldjump"/>
            <a:extLst>
              <a:ext uri="{FF2B5EF4-FFF2-40B4-BE49-F238E27FC236}">
                <a16:creationId xmlns:a16="http://schemas.microsoft.com/office/drawing/2014/main" id="{5DD96796-5BB5-F643-A14D-607C8AB06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48BF754-6AE0-554B-A19D-EF4B18D4F4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9719"/>
            <a:ext cx="5611457" cy="3977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2. Etablera tidig kontakt med registerhållare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7" y="2463674"/>
            <a:ext cx="4952773" cy="105894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reda på om registret kan leverera det som behövs eller om data kan tillhandahållas på annat sätt. 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ACFFEC3-494B-4D4E-B9D4-8698B4AE83AF}"/>
              </a:ext>
            </a:extLst>
          </p:cNvPr>
          <p:cNvSpPr/>
          <p:nvPr/>
        </p:nvSpPr>
        <p:spPr>
          <a:xfrm>
            <a:off x="775166" y="3656697"/>
            <a:ext cx="5137773" cy="2363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ja, efterfråga en ungefärlig tidsuppskattning. 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ja, efterfråga en ungefärlig totalkostnad. 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nej, efterfråga var informationen finns istället.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266993D-E1E5-9542-9B8F-2AA52CABFAE8}"/>
              </a:ext>
            </a:extLst>
          </p:cNvPr>
          <p:cNvSpPr/>
          <p:nvPr/>
        </p:nvSpPr>
        <p:spPr>
          <a:xfrm>
            <a:off x="6411092" y="2457946"/>
            <a:ext cx="4164894" cy="2363917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Stäm av lämplighet för studien (innehåll och kvalitet).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reda på om det finns samstämmighet gällande samverkanstypen.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3D9EB9A-FF7F-0540-901B-421DBD5EC0DA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6" name="Bildobjekt 25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8AC97846-C622-EB4E-9375-61F1A451CA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7B7D17D9-4A32-564F-A322-B9A15096FFC4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1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>
            <a:hlinkClick r:id="rId3" action="ppaction://hlinksldjump"/>
            <a:extLst>
              <a:ext uri="{FF2B5EF4-FFF2-40B4-BE49-F238E27FC236}">
                <a16:creationId xmlns:a16="http://schemas.microsoft.com/office/drawing/2014/main" id="{D46DC07D-9C7D-0547-8896-65C314D99B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8" name="Ellips 27">
            <a:hlinkClick r:id="rId4" action="ppaction://hlinksldjump"/>
            <a:extLst>
              <a:ext uri="{FF2B5EF4-FFF2-40B4-BE49-F238E27FC236}">
                <a16:creationId xmlns:a16="http://schemas.microsoft.com/office/drawing/2014/main" id="{4DE6B9D0-48F4-314E-B091-E3F7F6648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2050062A-0D4C-EB44-847C-4052D202A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384852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3</a:t>
            </a:r>
          </a:p>
        </p:txBody>
      </p:sp>
      <p:sp>
        <p:nvSpPr>
          <p:cNvPr id="46" name="Ellips 45">
            <a:hlinkClick r:id="rId5" action="ppaction://hlinksldjump"/>
            <a:extLst>
              <a:ext uri="{FF2B5EF4-FFF2-40B4-BE49-F238E27FC236}">
                <a16:creationId xmlns:a16="http://schemas.microsoft.com/office/drawing/2014/main" id="{A78777DA-091E-5248-B141-D9DAE8BFB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7" name="Ellips 46">
            <a:hlinkClick r:id="rId6" action="ppaction://hlinksldjump"/>
            <a:extLst>
              <a:ext uri="{FF2B5EF4-FFF2-40B4-BE49-F238E27FC236}">
                <a16:creationId xmlns:a16="http://schemas.microsoft.com/office/drawing/2014/main" id="{5E753073-07E1-4B48-8EF4-7FFD3042E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8" name="Ellips 47">
            <a:hlinkClick r:id="rId7" action="ppaction://hlinksldjump"/>
            <a:extLst>
              <a:ext uri="{FF2B5EF4-FFF2-40B4-BE49-F238E27FC236}">
                <a16:creationId xmlns:a16="http://schemas.microsoft.com/office/drawing/2014/main" id="{F3883EC3-AEA7-F546-AD13-C8AFE713D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Ellips 48">
            <a:hlinkClick r:id="rId8" action="ppaction://hlinksldjump"/>
            <a:extLst>
              <a:ext uri="{FF2B5EF4-FFF2-40B4-BE49-F238E27FC236}">
                <a16:creationId xmlns:a16="http://schemas.microsoft.com/office/drawing/2014/main" id="{DF2DFAEA-8AD7-BE4A-A592-EB285ACC6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0" name="Ellips 49">
            <a:hlinkClick r:id="rId9" action="ppaction://hlinksldjump"/>
            <a:extLst>
              <a:ext uri="{FF2B5EF4-FFF2-40B4-BE49-F238E27FC236}">
                <a16:creationId xmlns:a16="http://schemas.microsoft.com/office/drawing/2014/main" id="{C8B7A573-8B05-3A4C-912E-885361EBDC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1" name="Ellips 50">
            <a:hlinkClick r:id="rId10" action="ppaction://hlinksldjump"/>
            <a:extLst>
              <a:ext uri="{FF2B5EF4-FFF2-40B4-BE49-F238E27FC236}">
                <a16:creationId xmlns:a16="http://schemas.microsoft.com/office/drawing/2014/main" id="{2B8AAF5B-7C27-7641-A1C1-1C9A29DCA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5DAC8B3-9CB3-BD44-B871-2F86BBA2B7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7" y="1792438"/>
            <a:ext cx="5320834" cy="40332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3. Ansök om etiskt godkännande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6" y="2463674"/>
            <a:ext cx="7092927" cy="726546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Om etiskt godkännande behövs, gör en ansökan hos Etikprövningsmyndigheten (EPM). </a:t>
            </a:r>
          </a:p>
        </p:txBody>
      </p:sp>
      <p:sp>
        <p:nvSpPr>
          <p:cNvPr id="23" name="Rektangel med rundade hörn 22">
            <a:hlinkClick r:id="rId12"/>
            <a:extLst>
              <a:ext uri="{FF2B5EF4-FFF2-40B4-BE49-F238E27FC236}">
                <a16:creationId xmlns:a16="http://schemas.microsoft.com/office/drawing/2014/main" id="{29BF6CFE-E955-CD4D-8B8F-758785ABEC73}"/>
              </a:ext>
            </a:extLst>
          </p:cNvPr>
          <p:cNvSpPr/>
          <p:nvPr/>
        </p:nvSpPr>
        <p:spPr>
          <a:xfrm>
            <a:off x="1132153" y="3298595"/>
            <a:ext cx="2404678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EPM här</a:t>
            </a:r>
          </a:p>
        </p:txBody>
      </p:sp>
      <p:pic>
        <p:nvPicPr>
          <p:cNvPr id="39" name="Bildobjekt 38" descr="Handikon som pekar mot länk.">
            <a:extLst>
              <a:ext uri="{FF2B5EF4-FFF2-40B4-BE49-F238E27FC236}">
                <a16:creationId xmlns:a16="http://schemas.microsoft.com/office/drawing/2014/main" id="{4FAFD5DE-ECC4-B94F-94E1-74D64D7CDEF4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14" y="3458126"/>
            <a:ext cx="531434" cy="442064"/>
          </a:xfrm>
          <a:prstGeom prst="rect">
            <a:avLst/>
          </a:prstGeom>
        </p:spPr>
      </p:pic>
      <p:sp>
        <p:nvSpPr>
          <p:cNvPr id="31" name="Rektangel 30">
            <a:extLst>
              <a:ext uri="{FF2B5EF4-FFF2-40B4-BE49-F238E27FC236}">
                <a16:creationId xmlns:a16="http://schemas.microsoft.com/office/drawing/2014/main" id="{64DBD5F0-7815-064F-A292-D13DFFF618C0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6" name="Bildobjekt 25" descr="Menyikon.">
            <a:hlinkClick r:id="rId14" action="ppaction://hlinksldjump"/>
            <a:extLst>
              <a:ext uri="{FF2B5EF4-FFF2-40B4-BE49-F238E27FC236}">
                <a16:creationId xmlns:a16="http://schemas.microsoft.com/office/drawing/2014/main" id="{B2E77A55-DA83-B945-AAE3-3F653E31CA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2" name="Bildobjekt 31" descr="Handikon som pekar mot meny.">
            <a:extLst>
              <a:ext uri="{FF2B5EF4-FFF2-40B4-BE49-F238E27FC236}">
                <a16:creationId xmlns:a16="http://schemas.microsoft.com/office/drawing/2014/main" id="{F64EF1DD-136E-5D44-9009-424DAFB23CA5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3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 48">
            <a:hlinkClick r:id="rId3" action="ppaction://hlinksldjump"/>
            <a:extLst>
              <a:ext uri="{FF2B5EF4-FFF2-40B4-BE49-F238E27FC236}">
                <a16:creationId xmlns:a16="http://schemas.microsoft.com/office/drawing/2014/main" id="{7F9DD207-6A23-E448-A41B-479A0E6F6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8" name="Ellips 47">
            <a:hlinkClick r:id="rId4" action="ppaction://hlinksldjump"/>
            <a:extLst>
              <a:ext uri="{FF2B5EF4-FFF2-40B4-BE49-F238E27FC236}">
                <a16:creationId xmlns:a16="http://schemas.microsoft.com/office/drawing/2014/main" id="{BB328146-B884-2141-AA92-821763984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2" name="Ellips 21">
            <a:hlinkClick r:id="rId5" action="ppaction://hlinksldjump"/>
            <a:extLst>
              <a:ext uri="{FF2B5EF4-FFF2-40B4-BE49-F238E27FC236}">
                <a16:creationId xmlns:a16="http://schemas.microsoft.com/office/drawing/2014/main" id="{B9F10CD5-DB98-A741-AC6A-1AF228A03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496E2ACA-C237-2244-A29D-61DCDC56A6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10663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4</a:t>
            </a:r>
          </a:p>
        </p:txBody>
      </p:sp>
      <p:sp>
        <p:nvSpPr>
          <p:cNvPr id="41" name="Ellips 40">
            <a:hlinkClick r:id="rId6" action="ppaction://hlinksldjump"/>
            <a:extLst>
              <a:ext uri="{FF2B5EF4-FFF2-40B4-BE49-F238E27FC236}">
                <a16:creationId xmlns:a16="http://schemas.microsoft.com/office/drawing/2014/main" id="{C98A4071-7727-F24D-BADF-B5B4E05D6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2" name="Ellips 41">
            <a:hlinkClick r:id="rId7" action="ppaction://hlinksldjump"/>
            <a:extLst>
              <a:ext uri="{FF2B5EF4-FFF2-40B4-BE49-F238E27FC236}">
                <a16:creationId xmlns:a16="http://schemas.microsoft.com/office/drawing/2014/main" id="{42FE2F1B-58FC-1240-AAA0-E6EB29188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5" name="Ellips 44">
            <a:hlinkClick r:id="rId8" action="ppaction://hlinksldjump"/>
            <a:extLst>
              <a:ext uri="{FF2B5EF4-FFF2-40B4-BE49-F238E27FC236}">
                <a16:creationId xmlns:a16="http://schemas.microsoft.com/office/drawing/2014/main" id="{7A179621-C262-B14B-A29D-2AEAE082E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6" name="Ellips 45">
            <a:hlinkClick r:id="rId9" action="ppaction://hlinksldjump"/>
            <a:extLst>
              <a:ext uri="{FF2B5EF4-FFF2-40B4-BE49-F238E27FC236}">
                <a16:creationId xmlns:a16="http://schemas.microsoft.com/office/drawing/2014/main" id="{F006ADCF-86A0-D847-94BF-1EEB757DF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7" name="Ellips 46">
            <a:hlinkClick r:id="rId10" action="ppaction://hlinksldjump"/>
            <a:extLst>
              <a:ext uri="{FF2B5EF4-FFF2-40B4-BE49-F238E27FC236}">
                <a16:creationId xmlns:a16="http://schemas.microsoft.com/office/drawing/2014/main" id="{EA91BDA0-7A3E-414E-82B5-35A2A08116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2722BD9-C719-7C48-A180-865CEF7E78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8" y="1787691"/>
            <a:ext cx="5764970" cy="38116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4. Ansök om datauttag från registret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7" y="2463674"/>
            <a:ext cx="5320834" cy="105894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Kontakta den CPUA-myndighet (centralt personuppgiftsansvarig myndighet) som är ansvarig för det aktuella registret. 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D30BA32-00BA-8442-B3C5-1E8309B7F34B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D43F013B-7E54-7444-8F69-0CFACB526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82916E46-F344-E644-AA84-BC6AE485037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 59">
            <a:hlinkClick r:id="rId3" action="ppaction://hlinksldjump"/>
            <a:extLst>
              <a:ext uri="{FF2B5EF4-FFF2-40B4-BE49-F238E27FC236}">
                <a16:creationId xmlns:a16="http://schemas.microsoft.com/office/drawing/2014/main" id="{87B47650-B45D-7644-A389-33FCCDD44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59" name="Ellips 58">
            <a:hlinkClick r:id="rId4" action="ppaction://hlinksldjump"/>
            <a:extLst>
              <a:ext uri="{FF2B5EF4-FFF2-40B4-BE49-F238E27FC236}">
                <a16:creationId xmlns:a16="http://schemas.microsoft.com/office/drawing/2014/main" id="{04551D00-84D0-C14D-A2F3-292DB0B95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58" name="Ellips 57">
            <a:hlinkClick r:id="rId5" action="ppaction://hlinksldjump"/>
            <a:extLst>
              <a:ext uri="{FF2B5EF4-FFF2-40B4-BE49-F238E27FC236}">
                <a16:creationId xmlns:a16="http://schemas.microsoft.com/office/drawing/2014/main" id="{3AFC796C-2AA2-7C41-A878-E23E6930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2" name="Ellips 51">
            <a:hlinkClick r:id="rId6" action="ppaction://hlinksldjump"/>
            <a:extLst>
              <a:ext uri="{FF2B5EF4-FFF2-40B4-BE49-F238E27FC236}">
                <a16:creationId xmlns:a16="http://schemas.microsoft.com/office/drawing/2014/main" id="{1023B731-5555-D149-B6D5-7AC86E07E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A601FD2A-3689-5E45-888B-B4DD94FE9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36474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5</a:t>
            </a:r>
          </a:p>
        </p:txBody>
      </p:sp>
      <p:sp>
        <p:nvSpPr>
          <p:cNvPr id="54" name="Ellips 53">
            <a:hlinkClick r:id="rId7" action="ppaction://hlinksldjump"/>
            <a:extLst>
              <a:ext uri="{FF2B5EF4-FFF2-40B4-BE49-F238E27FC236}">
                <a16:creationId xmlns:a16="http://schemas.microsoft.com/office/drawing/2014/main" id="{F12B6D64-EBEC-4348-8998-090317221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Ellips 54">
            <a:hlinkClick r:id="rId8" action="ppaction://hlinksldjump"/>
            <a:extLst>
              <a:ext uri="{FF2B5EF4-FFF2-40B4-BE49-F238E27FC236}">
                <a16:creationId xmlns:a16="http://schemas.microsoft.com/office/drawing/2014/main" id="{62ACD8E1-84D7-EB47-81C8-E099FA4925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6" name="Ellips 55">
            <a:hlinkClick r:id="rId9" action="ppaction://hlinksldjump"/>
            <a:extLst>
              <a:ext uri="{FF2B5EF4-FFF2-40B4-BE49-F238E27FC236}">
                <a16:creationId xmlns:a16="http://schemas.microsoft.com/office/drawing/2014/main" id="{431AFE57-83A2-0549-9477-5A0A91367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7" name="Ellips 56">
            <a:hlinkClick r:id="rId10" action="ppaction://hlinksldjump"/>
            <a:extLst>
              <a:ext uri="{FF2B5EF4-FFF2-40B4-BE49-F238E27FC236}">
                <a16:creationId xmlns:a16="http://schemas.microsoft.com/office/drawing/2014/main" id="{64E2FADC-F267-9C4D-91B9-7968F22C55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66F9CB-F657-EA44-A9C8-EE1E5D5A57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92654"/>
            <a:ext cx="9609825" cy="3762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5. Beslut om utlämnande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134060" cy="285020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CPUA-myndigheten fattar beslut.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Beslut om utlämnande av data bör ges inom 30 dagar.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Vid avslag ska möjlighet ges till skriftlig motivering. 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Möjlighet finns att överklaga beslutet.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808B4F85-8E5D-8C4A-9F30-4FCB35B09136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5F9800A1-0AFA-5143-89DF-F74B1E5A6A4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9" name="Bildobjekt 28" descr="Handikon som pekar mot meny.">
            <a:extLst>
              <a:ext uri="{FF2B5EF4-FFF2-40B4-BE49-F238E27FC236}">
                <a16:creationId xmlns:a16="http://schemas.microsoft.com/office/drawing/2014/main" id="{04B2013E-E89C-6E43-9F5B-0CB948EA2D50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BCCB62E4-5040-4DCD-8533-CC21CABF81C6}"/>
    </a:ext>
  </a:extLst>
</a:theme>
</file>

<file path=ppt/theme/theme2.xml><?xml version="1.0" encoding="utf-8"?>
<a:theme xmlns:a="http://schemas.openxmlformats.org/drawingml/2006/main" name="SKL PPT Röd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9C9CEB2F-521A-474B-9715-88F4C5F151AE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8B0BBEF1-67FA-43DA-98D8-D4DD64BA0659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6ED167C6-7836-4CA9-84BC-A02466855FCB}"/>
    </a:ext>
  </a:extLst>
</a:theme>
</file>

<file path=ppt/theme/theme5.xml><?xml version="1.0" encoding="utf-8"?>
<a:theme xmlns:a="http://schemas.openxmlformats.org/drawingml/2006/main" name="SKL PPT Svar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757DDE8B-AAE8-404F-8D4A-4EDBFA7A5078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631653F924324698BE7D90F97B627A" ma:contentTypeVersion="13" ma:contentTypeDescription="Skapa ett nytt dokument." ma:contentTypeScope="" ma:versionID="288083073db0fd998b714b63803d40b1">
  <xsd:schema xmlns:xsd="http://www.w3.org/2001/XMLSchema" xmlns:xs="http://www.w3.org/2001/XMLSchema" xmlns:p="http://schemas.microsoft.com/office/2006/metadata/properties" xmlns:ns2="1d358615-c749-462e-b141-ebbf7cdbce9a" xmlns:ns3="9c950a28-eb4a-4f43-b9f9-45c02166cf8c" targetNamespace="http://schemas.microsoft.com/office/2006/metadata/properties" ma:root="true" ma:fieldsID="99e1b9fba2df79fadc9f001bd06dbe7b" ns2:_="" ns3:_="">
    <xsd:import namespace="1d358615-c749-462e-b141-ebbf7cdbce9a"/>
    <xsd:import namespace="9c950a28-eb4a-4f43-b9f9-45c02166c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Kanarkivera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58615-c749-462e-b141-ebbf7cdbc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50a28-eb4a-4f43-b9f9-45c02166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anarkiveras" ma:index="20" nillable="true" ma:displayName="Kan arkiveras" ma:default="1" ma:format="Dropdown" ma:internalName="Kanarkivera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narkiveras xmlns="9c950a28-eb4a-4f43-b9f9-45c02166cf8c">true</Kanarkiveras>
  </documentManagement>
</p:properties>
</file>

<file path=customXml/itemProps1.xml><?xml version="1.0" encoding="utf-8"?>
<ds:datastoreItem xmlns:ds="http://schemas.openxmlformats.org/officeDocument/2006/customXml" ds:itemID="{0D003864-D4B9-4C50-A806-AA10A0DBF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58615-c749-462e-b141-ebbf7cdbce9a"/>
    <ds:schemaRef ds:uri="9c950a28-eb4a-4f43-b9f9-45c02166c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B24BE8-7F41-4C2C-96E8-65BA6CEA4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C1409B-068D-480D-877D-A0A239993B5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d358615-c749-462e-b141-ebbf7cdbce9a"/>
    <ds:schemaRef ds:uri="http://schemas.microsoft.com/office/infopath/2007/PartnerControls"/>
    <ds:schemaRef ds:uri="http://purl.org/dc/elements/1.1/"/>
    <ds:schemaRef ds:uri="9c950a28-eb4a-4f43-b9f9-45c02166cf8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SKL PPT Gul</Template>
  <TotalTime>7987</TotalTime>
  <Words>756</Words>
  <Application>Microsoft Office PowerPoint</Application>
  <PresentationFormat>Bredbild</PresentationFormat>
  <Paragraphs>172</Paragraphs>
  <Slides>14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</vt:lpstr>
      <vt:lpstr>SKL PPT Gul</vt:lpstr>
      <vt:lpstr>SKL PPT Röd</vt:lpstr>
      <vt:lpstr>Inledningsbilder</vt:lpstr>
      <vt:lpstr>SKL PPT Mörk</vt:lpstr>
      <vt:lpstr>SKL PPT Svart</vt:lpstr>
      <vt:lpstr>Start: Guide</vt:lpstr>
      <vt:lpstr>Överenskommelse</vt:lpstr>
      <vt:lpstr>Källor för forskning och innovation</vt:lpstr>
      <vt:lpstr>Process för samverkan och utlämnande av kvalitetsregisterdata för forskning</vt:lpstr>
      <vt:lpstr>1. Förarbete</vt:lpstr>
      <vt:lpstr>2. Etablera tidig kontakt med registerhållare</vt:lpstr>
      <vt:lpstr>3. Ansök om etiskt godkännande</vt:lpstr>
      <vt:lpstr>4. Ansök om datauttag från registret</vt:lpstr>
      <vt:lpstr>5. Beslut om utlämnande</vt:lpstr>
      <vt:lpstr>6. Avtal upprättas</vt:lpstr>
      <vt:lpstr>7. Utlämnande av data</vt:lpstr>
      <vt:lpstr>8. Resultat och redovisning/publicering</vt:lpstr>
      <vt:lpstr>9. Arkivering och radering av kopior</vt:lpstr>
      <vt:lpstr>Avslut: Organisationer bakom guiden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Beatrice Almström</dc:creator>
  <cp:lastModifiedBy>Forsberg Ulrika</cp:lastModifiedBy>
  <cp:revision>45</cp:revision>
  <dcterms:created xsi:type="dcterms:W3CDTF">2021-01-04T10:19:23Z</dcterms:created>
  <dcterms:modified xsi:type="dcterms:W3CDTF">2024-04-19T08:40:17Z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0x01010050631653F924324698BE7D90F97B627A</vt:lpwstr>
  </property>
  <property fmtid="{D5CDD505-2E9C-101B-9397-08002B2CF9AE}" pid="3" name="Order">
    <vt:r8>3645100</vt:r8>
  </property>
</Properties>
</file>