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Lst>
  <p:notesMasterIdLst>
    <p:notesMasterId r:id="rId26"/>
  </p:notesMasterIdLst>
  <p:sldIdLst>
    <p:sldId id="265" r:id="rId6"/>
    <p:sldId id="287" r:id="rId7"/>
    <p:sldId id="286" r:id="rId8"/>
    <p:sldId id="269" r:id="rId9"/>
    <p:sldId id="11505" r:id="rId10"/>
    <p:sldId id="11515" r:id="rId11"/>
    <p:sldId id="277" r:id="rId12"/>
    <p:sldId id="272" r:id="rId13"/>
    <p:sldId id="288" r:id="rId14"/>
    <p:sldId id="259" r:id="rId15"/>
    <p:sldId id="11514" r:id="rId16"/>
    <p:sldId id="273" r:id="rId17"/>
    <p:sldId id="260" r:id="rId18"/>
    <p:sldId id="289" r:id="rId19"/>
    <p:sldId id="262" r:id="rId20"/>
    <p:sldId id="263" r:id="rId21"/>
    <p:sldId id="280" r:id="rId22"/>
    <p:sldId id="276" r:id="rId23"/>
    <p:sldId id="11513" r:id="rId24"/>
    <p:sldId id="284" r:id="rId2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FE5F16-D004-B824-B8BB-6FCE0657BA15}" name="Henrik Ångström" initials="HÅ" userId="S::henrik.angstrom_regionvasterbotten.se#ext#@ltvse.onmicrosoft.com::4f58d346-0b86-4679-bba4-9d9bc86249c4" providerId="AD"/>
  <p188:author id="{451B2C9F-D755-55FC-9F88-AD1BDA16FFBF}" name="Ursula Scheibling" initials="US" userId="S::ursula.scheibling_regionkalmar.se#ext#@ltvse.onmicrosoft.com::ee70aadf-f3e6-494b-bf38-e279b94b0036" providerId="AD"/>
  <p188:author id="{9870E2C7-BC80-0836-DE4B-0E56BE07E155}" name="Sari Puttonen" initials="SP" userId="S::sari.puttonen@regionvastmanland.se::428810de-3df4-48c1-9a27-e9d132c3986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CE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62" d="100"/>
          <a:sy n="62" d="100"/>
        </p:scale>
        <p:origin x="28"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D319F4-F609-4E94-A8B3-2F8431747CB9}" type="datetimeFigureOut">
              <a:rPr lang="sv-SE" smtClean="0"/>
              <a:t>2022-06-08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647FB9-2FCB-4FC1-82E1-203119A9FF1E}" type="slidenum">
              <a:rPr lang="sv-SE" smtClean="0"/>
              <a:t>‹#›</a:t>
            </a:fld>
            <a:endParaRPr lang="sv-SE"/>
          </a:p>
        </p:txBody>
      </p:sp>
    </p:spTree>
    <p:extLst>
      <p:ext uri="{BB962C8B-B14F-4D97-AF65-F5344CB8AC3E}">
        <p14:creationId xmlns:p14="http://schemas.microsoft.com/office/powerpoint/2010/main" val="1568760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07A1E-DDAA-8E46-A17B-26FFF1B60C3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1483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FDEE8-F113-436E-BCA0-69AC2F0B07F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247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FDEE8-F113-436E-BCA0-69AC2F0B07F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0953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FDEE8-F113-436E-BCA0-69AC2F0B07F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0909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FDEE8-F113-436E-BCA0-69AC2F0B07F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0825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FDEE8-F113-436E-BCA0-69AC2F0B07F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0081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9795F843-3CE1-ED4D-A4D1-B27B6DB646D1}"/>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en-US"/>
              <a:t>Click to edit Master title style</a:t>
            </a:r>
            <a:endParaRPr lang="sv-SE"/>
          </a:p>
        </p:txBody>
      </p:sp>
      <p:sp>
        <p:nvSpPr>
          <p:cNvPr id="8" name="Platshållare för text 11">
            <a:extLst>
              <a:ext uri="{FF2B5EF4-FFF2-40B4-BE49-F238E27FC236}">
                <a16:creationId xmlns:a16="http://schemas.microsoft.com/office/drawing/2014/main" id="{CF58C1CC-ECA4-5141-95FE-2805C6A2DC6C}"/>
              </a:ext>
            </a:extLst>
          </p:cNvPr>
          <p:cNvSpPr>
            <a:spLocks noGrp="1"/>
          </p:cNvSpPr>
          <p:nvPr>
            <p:ph type="body" sz="quarter" idx="10"/>
          </p:nvPr>
        </p:nvSpPr>
        <p:spPr>
          <a:xfrm>
            <a:off x="989013" y="1422400"/>
            <a:ext cx="9144000" cy="4186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1927528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838200" y="1825625"/>
            <a:ext cx="10515600" cy="403805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Vårdförlopp namn</a:t>
            </a: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D80BF-074B-4E55-B5AC-841B5F35CA8C}"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764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9795F843-3CE1-ED4D-A4D1-B27B6DB646D1}"/>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mall för rubrikformat</a:t>
            </a:r>
          </a:p>
        </p:txBody>
      </p:sp>
      <p:sp>
        <p:nvSpPr>
          <p:cNvPr id="8" name="Platshållare för text 11">
            <a:extLst>
              <a:ext uri="{FF2B5EF4-FFF2-40B4-BE49-F238E27FC236}">
                <a16:creationId xmlns:a16="http://schemas.microsoft.com/office/drawing/2014/main" id="{CF58C1CC-ECA4-5141-95FE-2805C6A2DC6C}"/>
              </a:ext>
            </a:extLst>
          </p:cNvPr>
          <p:cNvSpPr>
            <a:spLocks noGrp="1"/>
          </p:cNvSpPr>
          <p:nvPr>
            <p:ph type="body" sz="quarter" idx="10"/>
          </p:nvPr>
        </p:nvSpPr>
        <p:spPr>
          <a:xfrm>
            <a:off x="989013" y="1422400"/>
            <a:ext cx="9144000" cy="41862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566754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39BEDAC0-5874-E04B-91DB-F5F975627185}"/>
              </a:ext>
            </a:extLst>
          </p:cNvPr>
          <p:cNvSpPr>
            <a:spLocks noGrp="1"/>
          </p:cNvSpPr>
          <p:nvPr>
            <p:ph type="ctrTitle"/>
          </p:nvPr>
        </p:nvSpPr>
        <p:spPr>
          <a:xfrm>
            <a:off x="3350942" y="2349500"/>
            <a:ext cx="5158058" cy="1219200"/>
          </a:xfrm>
        </p:spPr>
        <p:txBody>
          <a:bodyPr anchor="b">
            <a:normAutofit/>
          </a:bodyPr>
          <a:lstStyle>
            <a:lvl1pPr algn="ctr">
              <a:defRPr sz="3600"/>
            </a:lvl1pPr>
          </a:lstStyle>
          <a:p>
            <a:r>
              <a:rPr lang="sv-SE"/>
              <a:t>Klicka här för att ändra mall för rubrikformat</a:t>
            </a:r>
          </a:p>
        </p:txBody>
      </p:sp>
    </p:spTree>
    <p:extLst>
      <p:ext uri="{BB962C8B-B14F-4D97-AF65-F5344CB8AC3E}">
        <p14:creationId xmlns:p14="http://schemas.microsoft.com/office/powerpoint/2010/main" val="1360542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C4D5F23-7C9C-F741-BD57-C8983CF39840}"/>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mall för rubrikformat</a:t>
            </a:r>
          </a:p>
        </p:txBody>
      </p:sp>
      <p:sp>
        <p:nvSpPr>
          <p:cNvPr id="4" name="Platshållare för diagram 3">
            <a:extLst>
              <a:ext uri="{FF2B5EF4-FFF2-40B4-BE49-F238E27FC236}">
                <a16:creationId xmlns:a16="http://schemas.microsoft.com/office/drawing/2014/main" id="{25595C8F-5C86-AD41-81CB-49F231878EF4}"/>
              </a:ext>
            </a:extLst>
          </p:cNvPr>
          <p:cNvSpPr>
            <a:spLocks noGrp="1"/>
          </p:cNvSpPr>
          <p:nvPr>
            <p:ph type="chart" sz="quarter" idx="10"/>
          </p:nvPr>
        </p:nvSpPr>
        <p:spPr>
          <a:xfrm>
            <a:off x="988742" y="1397000"/>
            <a:ext cx="9144000" cy="4737100"/>
          </a:xfrm>
        </p:spPr>
        <p:txBody>
          <a:bodyPr/>
          <a:lstStyle/>
          <a:p>
            <a:r>
              <a:rPr lang="sv-SE"/>
              <a:t>Klicka på ikonen för att lägga till ett diagram</a:t>
            </a:r>
          </a:p>
        </p:txBody>
      </p:sp>
    </p:spTree>
    <p:extLst>
      <p:ext uri="{BB962C8B-B14F-4D97-AF65-F5344CB8AC3E}">
        <p14:creationId xmlns:p14="http://schemas.microsoft.com/office/powerpoint/2010/main" val="898379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Anpassad layout">
    <p:spTree>
      <p:nvGrpSpPr>
        <p:cNvPr id="1" name=""/>
        <p:cNvGrpSpPr/>
        <p:nvPr/>
      </p:nvGrpSpPr>
      <p:grpSpPr>
        <a:xfrm>
          <a:off x="0" y="0"/>
          <a:ext cx="0" cy="0"/>
          <a:chOff x="0" y="0"/>
          <a:chExt cx="0" cy="0"/>
        </a:xfrm>
      </p:grpSpPr>
      <p:sp>
        <p:nvSpPr>
          <p:cNvPr id="3" name="Platshållare för bild 15">
            <a:extLst>
              <a:ext uri="{FF2B5EF4-FFF2-40B4-BE49-F238E27FC236}">
                <a16:creationId xmlns:a16="http://schemas.microsoft.com/office/drawing/2014/main" id="{627232BD-4CA2-2247-B71E-E9AC38B6CEFA}"/>
              </a:ext>
            </a:extLst>
          </p:cNvPr>
          <p:cNvSpPr>
            <a:spLocks noGrp="1"/>
          </p:cNvSpPr>
          <p:nvPr>
            <p:ph type="pic" sz="quarter" idx="10"/>
          </p:nvPr>
        </p:nvSpPr>
        <p:spPr>
          <a:xfrm>
            <a:off x="0" y="0"/>
            <a:ext cx="12192000" cy="7161696"/>
          </a:xfrm>
        </p:spPr>
        <p:txBody>
          <a:bodyPr/>
          <a:lstStyle/>
          <a:p>
            <a:r>
              <a:rPr lang="sv-SE"/>
              <a:t>Klicka på ikonen för att lägga till en bild</a:t>
            </a:r>
          </a:p>
        </p:txBody>
      </p:sp>
      <p:grpSp>
        <p:nvGrpSpPr>
          <p:cNvPr id="4" name="Grupp 3">
            <a:extLst>
              <a:ext uri="{FF2B5EF4-FFF2-40B4-BE49-F238E27FC236}">
                <a16:creationId xmlns:a16="http://schemas.microsoft.com/office/drawing/2014/main" id="{66A257AA-5F16-1A4A-B3E3-DA688DDA87C4}"/>
              </a:ext>
            </a:extLst>
          </p:cNvPr>
          <p:cNvGrpSpPr/>
          <p:nvPr/>
        </p:nvGrpSpPr>
        <p:grpSpPr>
          <a:xfrm>
            <a:off x="10444481" y="5727126"/>
            <a:ext cx="2222205" cy="884879"/>
            <a:chOff x="10242697" y="5607996"/>
            <a:chExt cx="2222205" cy="884879"/>
          </a:xfrm>
        </p:grpSpPr>
        <p:sp>
          <p:nvSpPr>
            <p:cNvPr id="5" name="textruta 4">
              <a:extLst>
                <a:ext uri="{FF2B5EF4-FFF2-40B4-BE49-F238E27FC236}">
                  <a16:creationId xmlns:a16="http://schemas.microsoft.com/office/drawing/2014/main" id="{4DDCF8DE-35BF-CE4C-84F1-345F9BD1A59D}"/>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36D91317-B3A4-F44F-A50E-7262129857E7}"/>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2677C2A9-EE1A-3D47-A628-E42AF60ADC3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upp 7">
            <a:extLst>
              <a:ext uri="{FF2B5EF4-FFF2-40B4-BE49-F238E27FC236}">
                <a16:creationId xmlns:a16="http://schemas.microsoft.com/office/drawing/2014/main" id="{B1819E8B-7BDB-6141-977D-7EF44C3E334F}"/>
              </a:ext>
            </a:extLst>
          </p:cNvPr>
          <p:cNvGrpSpPr/>
          <p:nvPr userDrawn="1"/>
        </p:nvGrpSpPr>
        <p:grpSpPr>
          <a:xfrm>
            <a:off x="10444481" y="5727126"/>
            <a:ext cx="2222205" cy="884879"/>
            <a:chOff x="10242697" y="5607996"/>
            <a:chExt cx="2222205" cy="884879"/>
          </a:xfrm>
        </p:grpSpPr>
        <p:sp>
          <p:nvSpPr>
            <p:cNvPr id="9" name="textruta 8">
              <a:extLst>
                <a:ext uri="{FF2B5EF4-FFF2-40B4-BE49-F238E27FC236}">
                  <a16:creationId xmlns:a16="http://schemas.microsoft.com/office/drawing/2014/main" id="{FF6F8030-A4CC-C748-A26E-38FD2E87979A}"/>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textruta 9">
              <a:extLst>
                <a:ext uri="{FF2B5EF4-FFF2-40B4-BE49-F238E27FC236}">
                  <a16:creationId xmlns:a16="http://schemas.microsoft.com/office/drawing/2014/main" id="{2685D7D2-FDF8-F246-859F-C45D301F4D2E}"/>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1" name="Rak 10">
              <a:extLst>
                <a:ext uri="{FF2B5EF4-FFF2-40B4-BE49-F238E27FC236}">
                  <a16:creationId xmlns:a16="http://schemas.microsoft.com/office/drawing/2014/main" id="{690F618A-4C54-7A4A-8027-63A38AD9A5F8}"/>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68346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F5919A7-E5E7-E447-AC47-3628E2C2C37E}"/>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 name="Grupp 3">
            <a:extLst>
              <a:ext uri="{FF2B5EF4-FFF2-40B4-BE49-F238E27FC236}">
                <a16:creationId xmlns:a16="http://schemas.microsoft.com/office/drawing/2014/main" id="{BD851597-1D96-1F49-9B1A-ED0727F4581C}"/>
              </a:ext>
            </a:extLst>
          </p:cNvPr>
          <p:cNvGrpSpPr/>
          <p:nvPr/>
        </p:nvGrpSpPr>
        <p:grpSpPr>
          <a:xfrm>
            <a:off x="10242697" y="5607996"/>
            <a:ext cx="2222205" cy="884879"/>
            <a:chOff x="10242697" y="5607996"/>
            <a:chExt cx="2222205" cy="884879"/>
          </a:xfrm>
        </p:grpSpPr>
        <p:sp>
          <p:nvSpPr>
            <p:cNvPr id="5" name="textruta 4">
              <a:extLst>
                <a:ext uri="{FF2B5EF4-FFF2-40B4-BE49-F238E27FC236}">
                  <a16:creationId xmlns:a16="http://schemas.microsoft.com/office/drawing/2014/main" id="{51D8CF96-0018-FD40-88CB-DC6ACA2FB156}"/>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A2A8A072-9169-BC43-801A-A61BF591F032}"/>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9E836D9E-4AB0-0C41-802B-ED4298D608B2}"/>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Platshållare för text 11">
            <a:extLst>
              <a:ext uri="{FF2B5EF4-FFF2-40B4-BE49-F238E27FC236}">
                <a16:creationId xmlns:a16="http://schemas.microsoft.com/office/drawing/2014/main" id="{3BC94B7A-F171-604C-9683-0DB769480ECF}"/>
              </a:ext>
            </a:extLst>
          </p:cNvPr>
          <p:cNvSpPr>
            <a:spLocks noGrp="1"/>
          </p:cNvSpPr>
          <p:nvPr>
            <p:ph type="body" sz="quarter" idx="10"/>
          </p:nvPr>
        </p:nvSpPr>
        <p:spPr>
          <a:xfrm>
            <a:off x="1141413" y="1574800"/>
            <a:ext cx="9144000" cy="41862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text 20">
            <a:extLst>
              <a:ext uri="{FF2B5EF4-FFF2-40B4-BE49-F238E27FC236}">
                <a16:creationId xmlns:a16="http://schemas.microsoft.com/office/drawing/2014/main" id="{42676A12-DB87-3E48-8425-B6EE63037088}"/>
              </a:ext>
            </a:extLst>
          </p:cNvPr>
          <p:cNvSpPr>
            <a:spLocks noGrp="1"/>
          </p:cNvSpPr>
          <p:nvPr>
            <p:ph type="body" sz="quarter" idx="12"/>
          </p:nvPr>
        </p:nvSpPr>
        <p:spPr>
          <a:xfrm>
            <a:off x="1141413" y="761565"/>
            <a:ext cx="9144000" cy="660400"/>
          </a:xfrm>
        </p:spPr>
        <p:txBody>
          <a:bodyPr>
            <a:noAutofit/>
          </a:bodyPr>
          <a:lstStyle>
            <a:lvl1pPr>
              <a:defRPr sz="3600" b="1">
                <a:solidFill>
                  <a:schemeClr val="bg1"/>
                </a:solidFill>
              </a:defRPr>
            </a:lvl1pPr>
          </a:lstStyle>
          <a:p>
            <a:pPr lvl="0"/>
            <a:r>
              <a:rPr lang="sv-SE"/>
              <a:t>Klicka här för att ändra format på bakgrundstexten</a:t>
            </a:r>
          </a:p>
        </p:txBody>
      </p:sp>
      <p:sp>
        <p:nvSpPr>
          <p:cNvPr id="10" name="Rektangel 9">
            <a:extLst>
              <a:ext uri="{FF2B5EF4-FFF2-40B4-BE49-F238E27FC236}">
                <a16:creationId xmlns:a16="http://schemas.microsoft.com/office/drawing/2014/main" id="{F4CE3D53-DEA0-8E4B-B92D-F10674F059E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1" name="Grupp 10">
            <a:extLst>
              <a:ext uri="{FF2B5EF4-FFF2-40B4-BE49-F238E27FC236}">
                <a16:creationId xmlns:a16="http://schemas.microsoft.com/office/drawing/2014/main" id="{67BBF980-C512-0447-A28B-C4C2C1F78096}"/>
              </a:ext>
            </a:extLst>
          </p:cNvPr>
          <p:cNvGrpSpPr/>
          <p:nvPr userDrawn="1"/>
        </p:nvGrpSpPr>
        <p:grpSpPr>
          <a:xfrm>
            <a:off x="10242697" y="5607996"/>
            <a:ext cx="2222205" cy="884879"/>
            <a:chOff x="10242697" y="5607996"/>
            <a:chExt cx="2222205" cy="884879"/>
          </a:xfrm>
        </p:grpSpPr>
        <p:sp>
          <p:nvSpPr>
            <p:cNvPr id="12" name="textruta 11">
              <a:extLst>
                <a:ext uri="{FF2B5EF4-FFF2-40B4-BE49-F238E27FC236}">
                  <a16:creationId xmlns:a16="http://schemas.microsoft.com/office/drawing/2014/main" id="{4CB3DB73-CD80-6941-876E-37F777FC5E4F}"/>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extruta 12">
              <a:extLst>
                <a:ext uri="{FF2B5EF4-FFF2-40B4-BE49-F238E27FC236}">
                  <a16:creationId xmlns:a16="http://schemas.microsoft.com/office/drawing/2014/main" id="{2322C6A7-FC94-F84A-9ED7-D07BAFDC4FFA}"/>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4" name="Rak 13">
              <a:extLst>
                <a:ext uri="{FF2B5EF4-FFF2-40B4-BE49-F238E27FC236}">
                  <a16:creationId xmlns:a16="http://schemas.microsoft.com/office/drawing/2014/main" id="{47BA1FC6-63BA-2641-B133-B828EDB49E3A}"/>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65468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5ECCEBBD-DCC5-9D46-8E00-EA10C52082DB}"/>
              </a:ext>
            </a:extLst>
          </p:cNvPr>
          <p:cNvSpPr>
            <a:spLocks noGrp="1"/>
          </p:cNvSpPr>
          <p:nvPr>
            <p:ph type="ctrTitle"/>
          </p:nvPr>
        </p:nvSpPr>
        <p:spPr>
          <a:xfrm>
            <a:off x="5829302" y="743841"/>
            <a:ext cx="4127500" cy="805559"/>
          </a:xfrm>
        </p:spPr>
        <p:txBody>
          <a:bodyPr anchor="b">
            <a:noAutofit/>
          </a:bodyPr>
          <a:lstStyle>
            <a:lvl1pPr algn="l">
              <a:defRPr sz="2800"/>
            </a:lvl1pPr>
          </a:lstStyle>
          <a:p>
            <a:r>
              <a:rPr lang="sv-SE"/>
              <a:t>Klicka här för att ändra mall för rubrikformat</a:t>
            </a:r>
          </a:p>
        </p:txBody>
      </p:sp>
      <p:sp>
        <p:nvSpPr>
          <p:cNvPr id="4" name="Platshållare för text 11">
            <a:extLst>
              <a:ext uri="{FF2B5EF4-FFF2-40B4-BE49-F238E27FC236}">
                <a16:creationId xmlns:a16="http://schemas.microsoft.com/office/drawing/2014/main" id="{5B50278C-4D2B-704E-A5F0-C7A065AD63B0}"/>
              </a:ext>
            </a:extLst>
          </p:cNvPr>
          <p:cNvSpPr>
            <a:spLocks noGrp="1"/>
          </p:cNvSpPr>
          <p:nvPr>
            <p:ph type="body" sz="quarter" idx="10"/>
          </p:nvPr>
        </p:nvSpPr>
        <p:spPr>
          <a:xfrm>
            <a:off x="5829302" y="1727200"/>
            <a:ext cx="4127500" cy="4186238"/>
          </a:xfrm>
        </p:spPr>
        <p:txBody>
          <a:bodyPr/>
          <a:lstStyle>
            <a:lvl1pPr marL="342900" indent="-342900">
              <a:buFont typeface="Arial" panose="020B0604020202020204" pitchFamily="34" charset="0"/>
              <a:buChar char="•"/>
              <a:defRPr/>
            </a:lvl1pPr>
          </a:lstStyle>
          <a:p>
            <a:pPr lvl="0"/>
            <a:r>
              <a:rPr lang="sv-SE"/>
              <a:t>Klicka här för att ändra format på bakgrundstexten</a:t>
            </a:r>
          </a:p>
        </p:txBody>
      </p:sp>
      <p:sp>
        <p:nvSpPr>
          <p:cNvPr id="5" name="Platshållare för bild 3">
            <a:extLst>
              <a:ext uri="{FF2B5EF4-FFF2-40B4-BE49-F238E27FC236}">
                <a16:creationId xmlns:a16="http://schemas.microsoft.com/office/drawing/2014/main" id="{95429808-FCC4-BF42-A19A-25EAACB20599}"/>
              </a:ext>
            </a:extLst>
          </p:cNvPr>
          <p:cNvSpPr>
            <a:spLocks noGrp="1"/>
          </p:cNvSpPr>
          <p:nvPr>
            <p:ph type="pic" sz="quarter" idx="11"/>
          </p:nvPr>
        </p:nvSpPr>
        <p:spPr>
          <a:xfrm>
            <a:off x="0" y="0"/>
            <a:ext cx="5257800" cy="6642100"/>
          </a:xfrm>
        </p:spPr>
        <p:txBody>
          <a:bodyPr/>
          <a:lstStyle/>
          <a:p>
            <a:r>
              <a:rPr lang="sv-SE"/>
              <a:t>Klicka på ikonen för att lägga till en bild</a:t>
            </a:r>
          </a:p>
        </p:txBody>
      </p:sp>
    </p:spTree>
    <p:extLst>
      <p:ext uri="{BB962C8B-B14F-4D97-AF65-F5344CB8AC3E}">
        <p14:creationId xmlns:p14="http://schemas.microsoft.com/office/powerpoint/2010/main" val="2621607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39BEDAC0-5874-E04B-91DB-F5F975627185}"/>
              </a:ext>
            </a:extLst>
          </p:cNvPr>
          <p:cNvSpPr>
            <a:spLocks noGrp="1"/>
          </p:cNvSpPr>
          <p:nvPr>
            <p:ph type="ctrTitle"/>
          </p:nvPr>
        </p:nvSpPr>
        <p:spPr>
          <a:xfrm>
            <a:off x="3350942" y="2349500"/>
            <a:ext cx="5158058" cy="1219200"/>
          </a:xfrm>
        </p:spPr>
        <p:txBody>
          <a:bodyPr anchor="b">
            <a:normAutofit/>
          </a:bodyPr>
          <a:lstStyle>
            <a:lvl1pPr algn="ctr">
              <a:defRPr sz="3600"/>
            </a:lvl1pPr>
          </a:lstStyle>
          <a:p>
            <a:r>
              <a:rPr lang="en-US"/>
              <a:t>Click to edit Master title style</a:t>
            </a:r>
            <a:endParaRPr lang="sv-SE"/>
          </a:p>
        </p:txBody>
      </p:sp>
    </p:spTree>
    <p:extLst>
      <p:ext uri="{BB962C8B-B14F-4D97-AF65-F5344CB8AC3E}">
        <p14:creationId xmlns:p14="http://schemas.microsoft.com/office/powerpoint/2010/main" val="2530568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C4D5F23-7C9C-F741-BD57-C8983CF39840}"/>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en-US"/>
              <a:t>Click to edit Master title style</a:t>
            </a:r>
            <a:endParaRPr lang="sv-SE"/>
          </a:p>
        </p:txBody>
      </p:sp>
      <p:sp>
        <p:nvSpPr>
          <p:cNvPr id="4" name="Platshållare för diagram 3">
            <a:extLst>
              <a:ext uri="{FF2B5EF4-FFF2-40B4-BE49-F238E27FC236}">
                <a16:creationId xmlns:a16="http://schemas.microsoft.com/office/drawing/2014/main" id="{25595C8F-5C86-AD41-81CB-49F231878EF4}"/>
              </a:ext>
            </a:extLst>
          </p:cNvPr>
          <p:cNvSpPr>
            <a:spLocks noGrp="1"/>
          </p:cNvSpPr>
          <p:nvPr>
            <p:ph type="chart" sz="quarter" idx="10"/>
          </p:nvPr>
        </p:nvSpPr>
        <p:spPr>
          <a:xfrm>
            <a:off x="988742" y="1397000"/>
            <a:ext cx="9144000" cy="4737100"/>
          </a:xfrm>
        </p:spPr>
        <p:txBody>
          <a:bodyPr/>
          <a:lstStyle/>
          <a:p>
            <a:r>
              <a:rPr lang="en-US"/>
              <a:t>Click icon to add chart</a:t>
            </a:r>
            <a:endParaRPr lang="sv-SE"/>
          </a:p>
        </p:txBody>
      </p:sp>
    </p:spTree>
    <p:extLst>
      <p:ext uri="{BB962C8B-B14F-4D97-AF65-F5344CB8AC3E}">
        <p14:creationId xmlns:p14="http://schemas.microsoft.com/office/powerpoint/2010/main" val="2813121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Anpassad layout">
    <p:spTree>
      <p:nvGrpSpPr>
        <p:cNvPr id="1" name=""/>
        <p:cNvGrpSpPr/>
        <p:nvPr/>
      </p:nvGrpSpPr>
      <p:grpSpPr>
        <a:xfrm>
          <a:off x="0" y="0"/>
          <a:ext cx="0" cy="0"/>
          <a:chOff x="0" y="0"/>
          <a:chExt cx="0" cy="0"/>
        </a:xfrm>
      </p:grpSpPr>
      <p:sp>
        <p:nvSpPr>
          <p:cNvPr id="3" name="Platshållare för bild 15">
            <a:extLst>
              <a:ext uri="{FF2B5EF4-FFF2-40B4-BE49-F238E27FC236}">
                <a16:creationId xmlns:a16="http://schemas.microsoft.com/office/drawing/2014/main" id="{627232BD-4CA2-2247-B71E-E9AC38B6CEFA}"/>
              </a:ext>
            </a:extLst>
          </p:cNvPr>
          <p:cNvSpPr>
            <a:spLocks noGrp="1"/>
          </p:cNvSpPr>
          <p:nvPr>
            <p:ph type="pic" sz="quarter" idx="10"/>
          </p:nvPr>
        </p:nvSpPr>
        <p:spPr>
          <a:xfrm>
            <a:off x="0" y="0"/>
            <a:ext cx="12192000" cy="7161696"/>
          </a:xfrm>
        </p:spPr>
        <p:txBody>
          <a:bodyPr/>
          <a:lstStyle/>
          <a:p>
            <a:r>
              <a:rPr lang="en-US"/>
              <a:t>Click icon to add picture</a:t>
            </a:r>
            <a:endParaRPr lang="sv-SE"/>
          </a:p>
        </p:txBody>
      </p:sp>
      <p:grpSp>
        <p:nvGrpSpPr>
          <p:cNvPr id="4" name="Grupp 3">
            <a:extLst>
              <a:ext uri="{FF2B5EF4-FFF2-40B4-BE49-F238E27FC236}">
                <a16:creationId xmlns:a16="http://schemas.microsoft.com/office/drawing/2014/main" id="{66A257AA-5F16-1A4A-B3E3-DA688DDA87C4}"/>
              </a:ext>
            </a:extLst>
          </p:cNvPr>
          <p:cNvGrpSpPr/>
          <p:nvPr/>
        </p:nvGrpSpPr>
        <p:grpSpPr>
          <a:xfrm>
            <a:off x="10444481" y="5727126"/>
            <a:ext cx="2222205" cy="884879"/>
            <a:chOff x="10242697" y="5607996"/>
            <a:chExt cx="2222205" cy="884879"/>
          </a:xfrm>
        </p:grpSpPr>
        <p:sp>
          <p:nvSpPr>
            <p:cNvPr id="5" name="textruta 4">
              <a:extLst>
                <a:ext uri="{FF2B5EF4-FFF2-40B4-BE49-F238E27FC236}">
                  <a16:creationId xmlns:a16="http://schemas.microsoft.com/office/drawing/2014/main" id="{4DDCF8DE-35BF-CE4C-84F1-345F9BD1A59D}"/>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36D91317-B3A4-F44F-A50E-7262129857E7}"/>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2677C2A9-EE1A-3D47-A628-E42AF60ADC3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upp 7">
            <a:extLst>
              <a:ext uri="{FF2B5EF4-FFF2-40B4-BE49-F238E27FC236}">
                <a16:creationId xmlns:a16="http://schemas.microsoft.com/office/drawing/2014/main" id="{B1819E8B-7BDB-6141-977D-7EF44C3E334F}"/>
              </a:ext>
            </a:extLst>
          </p:cNvPr>
          <p:cNvGrpSpPr/>
          <p:nvPr userDrawn="1"/>
        </p:nvGrpSpPr>
        <p:grpSpPr>
          <a:xfrm>
            <a:off x="10444481" y="5727126"/>
            <a:ext cx="2222205" cy="884879"/>
            <a:chOff x="10242697" y="5607996"/>
            <a:chExt cx="2222205" cy="884879"/>
          </a:xfrm>
        </p:grpSpPr>
        <p:sp>
          <p:nvSpPr>
            <p:cNvPr id="9" name="textruta 8">
              <a:extLst>
                <a:ext uri="{FF2B5EF4-FFF2-40B4-BE49-F238E27FC236}">
                  <a16:creationId xmlns:a16="http://schemas.microsoft.com/office/drawing/2014/main" id="{FF6F8030-A4CC-C748-A26E-38FD2E87979A}"/>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textruta 9">
              <a:extLst>
                <a:ext uri="{FF2B5EF4-FFF2-40B4-BE49-F238E27FC236}">
                  <a16:creationId xmlns:a16="http://schemas.microsoft.com/office/drawing/2014/main" id="{2685D7D2-FDF8-F246-859F-C45D301F4D2E}"/>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1" name="Rak 10">
              <a:extLst>
                <a:ext uri="{FF2B5EF4-FFF2-40B4-BE49-F238E27FC236}">
                  <a16:creationId xmlns:a16="http://schemas.microsoft.com/office/drawing/2014/main" id="{690F618A-4C54-7A4A-8027-63A38AD9A5F8}"/>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22609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F5919A7-E5E7-E447-AC47-3628E2C2C37E}"/>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 name="Grupp 3">
            <a:extLst>
              <a:ext uri="{FF2B5EF4-FFF2-40B4-BE49-F238E27FC236}">
                <a16:creationId xmlns:a16="http://schemas.microsoft.com/office/drawing/2014/main" id="{BD851597-1D96-1F49-9B1A-ED0727F4581C}"/>
              </a:ext>
            </a:extLst>
          </p:cNvPr>
          <p:cNvGrpSpPr/>
          <p:nvPr/>
        </p:nvGrpSpPr>
        <p:grpSpPr>
          <a:xfrm>
            <a:off x="10242697" y="5607996"/>
            <a:ext cx="2222205" cy="884879"/>
            <a:chOff x="10242697" y="5607996"/>
            <a:chExt cx="2222205" cy="884879"/>
          </a:xfrm>
        </p:grpSpPr>
        <p:sp>
          <p:nvSpPr>
            <p:cNvPr id="5" name="textruta 4">
              <a:extLst>
                <a:ext uri="{FF2B5EF4-FFF2-40B4-BE49-F238E27FC236}">
                  <a16:creationId xmlns:a16="http://schemas.microsoft.com/office/drawing/2014/main" id="{51D8CF96-0018-FD40-88CB-DC6ACA2FB156}"/>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A2A8A072-9169-BC43-801A-A61BF591F032}"/>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9E836D9E-4AB0-0C41-802B-ED4298D608B2}"/>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Platshållare för text 11">
            <a:extLst>
              <a:ext uri="{FF2B5EF4-FFF2-40B4-BE49-F238E27FC236}">
                <a16:creationId xmlns:a16="http://schemas.microsoft.com/office/drawing/2014/main" id="{3BC94B7A-F171-604C-9683-0DB769480ECF}"/>
              </a:ext>
            </a:extLst>
          </p:cNvPr>
          <p:cNvSpPr>
            <a:spLocks noGrp="1"/>
          </p:cNvSpPr>
          <p:nvPr>
            <p:ph type="body" sz="quarter" idx="10"/>
          </p:nvPr>
        </p:nvSpPr>
        <p:spPr>
          <a:xfrm>
            <a:off x="1141413" y="1574800"/>
            <a:ext cx="9144000" cy="41862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9" name="Platshållare för text 20">
            <a:extLst>
              <a:ext uri="{FF2B5EF4-FFF2-40B4-BE49-F238E27FC236}">
                <a16:creationId xmlns:a16="http://schemas.microsoft.com/office/drawing/2014/main" id="{42676A12-DB87-3E48-8425-B6EE63037088}"/>
              </a:ext>
            </a:extLst>
          </p:cNvPr>
          <p:cNvSpPr>
            <a:spLocks noGrp="1"/>
          </p:cNvSpPr>
          <p:nvPr>
            <p:ph type="body" sz="quarter" idx="12"/>
          </p:nvPr>
        </p:nvSpPr>
        <p:spPr>
          <a:xfrm>
            <a:off x="1141413" y="761565"/>
            <a:ext cx="9144000" cy="660400"/>
          </a:xfrm>
        </p:spPr>
        <p:txBody>
          <a:bodyPr>
            <a:noAutofit/>
          </a:bodyPr>
          <a:lstStyle>
            <a:lvl1pPr>
              <a:defRPr sz="3600" b="1">
                <a:solidFill>
                  <a:schemeClr val="bg1"/>
                </a:solidFill>
              </a:defRPr>
            </a:lvl1pPr>
          </a:lstStyle>
          <a:p>
            <a:pPr lvl="0"/>
            <a:r>
              <a:rPr lang="en-US"/>
              <a:t>Click to edit Master text styles</a:t>
            </a:r>
          </a:p>
        </p:txBody>
      </p:sp>
      <p:sp>
        <p:nvSpPr>
          <p:cNvPr id="10" name="Rektangel 9">
            <a:extLst>
              <a:ext uri="{FF2B5EF4-FFF2-40B4-BE49-F238E27FC236}">
                <a16:creationId xmlns:a16="http://schemas.microsoft.com/office/drawing/2014/main" id="{F4CE3D53-DEA0-8E4B-B92D-F10674F059E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1" name="Grupp 10">
            <a:extLst>
              <a:ext uri="{FF2B5EF4-FFF2-40B4-BE49-F238E27FC236}">
                <a16:creationId xmlns:a16="http://schemas.microsoft.com/office/drawing/2014/main" id="{67BBF980-C512-0447-A28B-C4C2C1F78096}"/>
              </a:ext>
            </a:extLst>
          </p:cNvPr>
          <p:cNvGrpSpPr/>
          <p:nvPr userDrawn="1"/>
        </p:nvGrpSpPr>
        <p:grpSpPr>
          <a:xfrm>
            <a:off x="10242697" y="5607996"/>
            <a:ext cx="2222205" cy="884879"/>
            <a:chOff x="10242697" y="5607996"/>
            <a:chExt cx="2222205" cy="884879"/>
          </a:xfrm>
        </p:grpSpPr>
        <p:sp>
          <p:nvSpPr>
            <p:cNvPr id="12" name="textruta 11">
              <a:extLst>
                <a:ext uri="{FF2B5EF4-FFF2-40B4-BE49-F238E27FC236}">
                  <a16:creationId xmlns:a16="http://schemas.microsoft.com/office/drawing/2014/main" id="{4CB3DB73-CD80-6941-876E-37F777FC5E4F}"/>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extruta 12">
              <a:extLst>
                <a:ext uri="{FF2B5EF4-FFF2-40B4-BE49-F238E27FC236}">
                  <a16:creationId xmlns:a16="http://schemas.microsoft.com/office/drawing/2014/main" id="{2322C6A7-FC94-F84A-9ED7-D07BAFDC4FFA}"/>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4" name="Rak 13">
              <a:extLst>
                <a:ext uri="{FF2B5EF4-FFF2-40B4-BE49-F238E27FC236}">
                  <a16:creationId xmlns:a16="http://schemas.microsoft.com/office/drawing/2014/main" id="{47BA1FC6-63BA-2641-B133-B828EDB49E3A}"/>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75793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5ECCEBBD-DCC5-9D46-8E00-EA10C52082DB}"/>
              </a:ext>
            </a:extLst>
          </p:cNvPr>
          <p:cNvSpPr>
            <a:spLocks noGrp="1"/>
          </p:cNvSpPr>
          <p:nvPr>
            <p:ph type="ctrTitle"/>
          </p:nvPr>
        </p:nvSpPr>
        <p:spPr>
          <a:xfrm>
            <a:off x="5829302" y="743841"/>
            <a:ext cx="4127500" cy="805559"/>
          </a:xfrm>
        </p:spPr>
        <p:txBody>
          <a:bodyPr anchor="b">
            <a:noAutofit/>
          </a:bodyPr>
          <a:lstStyle>
            <a:lvl1pPr algn="l">
              <a:defRPr sz="2800"/>
            </a:lvl1pPr>
          </a:lstStyle>
          <a:p>
            <a:r>
              <a:rPr lang="en-US"/>
              <a:t>Click to edit Master title style</a:t>
            </a:r>
            <a:endParaRPr lang="sv-SE"/>
          </a:p>
        </p:txBody>
      </p:sp>
      <p:sp>
        <p:nvSpPr>
          <p:cNvPr id="4" name="Platshållare för text 11">
            <a:extLst>
              <a:ext uri="{FF2B5EF4-FFF2-40B4-BE49-F238E27FC236}">
                <a16:creationId xmlns:a16="http://schemas.microsoft.com/office/drawing/2014/main" id="{5B50278C-4D2B-704E-A5F0-C7A065AD63B0}"/>
              </a:ext>
            </a:extLst>
          </p:cNvPr>
          <p:cNvSpPr>
            <a:spLocks noGrp="1"/>
          </p:cNvSpPr>
          <p:nvPr>
            <p:ph type="body" sz="quarter" idx="10"/>
          </p:nvPr>
        </p:nvSpPr>
        <p:spPr>
          <a:xfrm>
            <a:off x="5829302" y="1727200"/>
            <a:ext cx="4127500" cy="4186238"/>
          </a:xfrm>
        </p:spPr>
        <p:txBody>
          <a:bodyPr/>
          <a:lstStyle>
            <a:lvl1pPr marL="342900" indent="-342900">
              <a:buFont typeface="Arial" panose="020B0604020202020204" pitchFamily="34" charset="0"/>
              <a:buChar char="•"/>
              <a:defRPr/>
            </a:lvl1pPr>
          </a:lstStyle>
          <a:p>
            <a:pPr lvl="0"/>
            <a:r>
              <a:rPr lang="en-US"/>
              <a:t>Click to edit Master text styles</a:t>
            </a:r>
          </a:p>
        </p:txBody>
      </p:sp>
      <p:sp>
        <p:nvSpPr>
          <p:cNvPr id="5" name="Platshållare för bild 3">
            <a:extLst>
              <a:ext uri="{FF2B5EF4-FFF2-40B4-BE49-F238E27FC236}">
                <a16:creationId xmlns:a16="http://schemas.microsoft.com/office/drawing/2014/main" id="{95429808-FCC4-BF42-A19A-25EAACB20599}"/>
              </a:ext>
            </a:extLst>
          </p:cNvPr>
          <p:cNvSpPr>
            <a:spLocks noGrp="1"/>
          </p:cNvSpPr>
          <p:nvPr>
            <p:ph type="pic" sz="quarter" idx="11"/>
          </p:nvPr>
        </p:nvSpPr>
        <p:spPr>
          <a:xfrm>
            <a:off x="0" y="0"/>
            <a:ext cx="5257800" cy="6642100"/>
          </a:xfrm>
        </p:spPr>
        <p:txBody>
          <a:bodyPr/>
          <a:lstStyle/>
          <a:p>
            <a:r>
              <a:rPr lang="en-US"/>
              <a:t>Click icon to add picture</a:t>
            </a:r>
            <a:endParaRPr lang="sv-SE"/>
          </a:p>
        </p:txBody>
      </p:sp>
    </p:spTree>
    <p:extLst>
      <p:ext uri="{BB962C8B-B14F-4D97-AF65-F5344CB8AC3E}">
        <p14:creationId xmlns:p14="http://schemas.microsoft.com/office/powerpoint/2010/main" val="2701924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Rubrikbi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1102C-5B75-4CD8-B136-BDAFEA31816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81" name="think-cell Slide" r:id="rId5" imgW="395" imgH="394" progId="TCLayout.ActiveDocument.1">
                  <p:embed/>
                </p:oleObj>
              </mc:Choice>
              <mc:Fallback>
                <p:oleObj name="think-cell Slide" r:id="rId5" imgW="395" imgH="394" progId="TCLayout.ActiveDocument.1">
                  <p:embed/>
                  <p:pic>
                    <p:nvPicPr>
                      <p:cNvPr id="5" name="Object 4" hidden="1">
                        <a:extLst>
                          <a:ext uri="{FF2B5EF4-FFF2-40B4-BE49-F238E27FC236}">
                            <a16:creationId xmlns:a16="http://schemas.microsoft.com/office/drawing/2014/main" id="{CF61102C-5B75-4CD8-B136-BDAFEA31816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619DA64-CD2E-4347-BFEC-01DE0B3E8501}"/>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6000" b="0" i="0" u="none" strike="noStrike" kern="1200" cap="none" spc="0" normalizeH="0" baseline="0" noProof="0">
              <a:ln>
                <a:noFill/>
              </a:ln>
              <a:solidFill>
                <a:srgbClr val="FFFFFF"/>
              </a:solidFill>
              <a:effectLst/>
              <a:uLnTx/>
              <a:uFillTx/>
              <a:latin typeface="Calibri Light" panose="020F0302020204030204" pitchFamily="34" charset="0"/>
              <a:ea typeface="+mn-ea"/>
              <a:cs typeface="+mn-cs"/>
              <a:sym typeface="Calibri Light" panose="020F0302020204030204" pitchFamily="34" charset="0"/>
            </a:endParaRPr>
          </a:p>
        </p:txBody>
      </p:sp>
      <p:sp>
        <p:nvSpPr>
          <p:cNvPr id="2" name="Rubrik 1"/>
          <p:cNvSpPr>
            <a:spLocks noGrp="1"/>
          </p:cNvSpPr>
          <p:nvPr>
            <p:ph type="ctrTitle" hasCustomPrompt="1"/>
          </p:nvPr>
        </p:nvSpPr>
        <p:spPr>
          <a:xfrm>
            <a:off x="1524000" y="1122363"/>
            <a:ext cx="9144000" cy="2387600"/>
          </a:xfrm>
          <a:noFill/>
        </p:spPr>
        <p:txBody>
          <a:bodyPr anchor="b"/>
          <a:lstStyle>
            <a:lvl1pPr algn="ctr">
              <a:defRPr sz="6000">
                <a:solidFill>
                  <a:schemeClr val="tx1">
                    <a:lumMod val="65000"/>
                    <a:lumOff val="35000"/>
                  </a:schemeClr>
                </a:solidFill>
              </a:defRPr>
            </a:lvl1pPr>
          </a:lstStyle>
          <a:p>
            <a:r>
              <a:rPr lang="sv-SE"/>
              <a:t>Klicka här för att ändra format</a:t>
            </a:r>
          </a:p>
        </p:txBody>
      </p:sp>
      <p:sp>
        <p:nvSpPr>
          <p:cNvPr id="3" name="Underrubrik 2"/>
          <p:cNvSpPr>
            <a:spLocks noGrp="1"/>
          </p:cNvSpPr>
          <p:nvPr>
            <p:ph type="subTitle" idx="1" hasCustomPrompt="1"/>
          </p:nvPr>
        </p:nvSpPr>
        <p:spPr>
          <a:xfrm>
            <a:off x="1524000" y="3602038"/>
            <a:ext cx="9144000" cy="1655762"/>
          </a:xfrm>
        </p:spPr>
        <p:txBody>
          <a:bodyPr/>
          <a:lstStyle>
            <a:lvl1pPr marL="0" indent="0" algn="ctr">
              <a:buNone/>
              <a:defRPr sz="2400">
                <a:solidFill>
                  <a:srgbClr val="377D7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Tree>
    <p:extLst>
      <p:ext uri="{BB962C8B-B14F-4D97-AF65-F5344CB8AC3E}">
        <p14:creationId xmlns:p14="http://schemas.microsoft.com/office/powerpoint/2010/main" val="1057333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Platshållare för sidfo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rPr>
              <a:t>Vårdförlopp namn</a:t>
            </a:r>
          </a:p>
        </p:txBody>
      </p:sp>
      <p:sp>
        <p:nvSpPr>
          <p:cNvPr id="6" name="Platshållare för bild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0D80BF-074B-4E55-B5AC-841B5F35CA8C}" type="slidenum">
              <a:rPr kumimoji="0" lang="sv-SE" sz="18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8637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2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a:noFill/>
        </p:spPr>
        <p:txBody>
          <a:bodyPr anchor="b"/>
          <a:lstStyle>
            <a:lvl1pPr algn="ctr">
              <a:defRPr sz="6000">
                <a:solidFill>
                  <a:schemeClr val="tx1">
                    <a:lumMod val="65000"/>
                    <a:lumOff val="35000"/>
                  </a:schemeClr>
                </a:solidFill>
              </a:defRPr>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solidFill>
                  <a:srgbClr val="377D7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Tree>
    <p:extLst>
      <p:ext uri="{BB962C8B-B14F-4D97-AF65-F5344CB8AC3E}">
        <p14:creationId xmlns:p14="http://schemas.microsoft.com/office/powerpoint/2010/main" val="277256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18D3DB2-9356-4838-A1B2-D065D5906CE6}"/>
              </a:ext>
            </a:extLst>
          </p:cNvPr>
          <p:cNvGraphicFramePr>
            <a:graphicFrameLocks noChangeAspect="1"/>
          </p:cNvGraphicFramePr>
          <p:nvPr userDrawn="1">
            <p:custDataLst>
              <p:tags r:id="rId1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13" name="think-cell Slide" r:id="rId14" imgW="395" imgH="394" progId="TCLayout.ActiveDocument.1">
                  <p:embed/>
                </p:oleObj>
              </mc:Choice>
              <mc:Fallback>
                <p:oleObj name="think-cell Slide" r:id="rId14" imgW="395" imgH="394" progId="TCLayout.ActiveDocument.1">
                  <p:embed/>
                  <p:pic>
                    <p:nvPicPr>
                      <p:cNvPr id="2" name="Object 1" hidden="1">
                        <a:extLst>
                          <a:ext uri="{FF2B5EF4-FFF2-40B4-BE49-F238E27FC236}">
                            <a16:creationId xmlns:a16="http://schemas.microsoft.com/office/drawing/2014/main" id="{A18D3DB2-9356-4838-A1B2-D065D5906CE6}"/>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7" name="Platshållare för rubrik 1">
            <a:extLst>
              <a:ext uri="{FF2B5EF4-FFF2-40B4-BE49-F238E27FC236}">
                <a16:creationId xmlns:a16="http://schemas.microsoft.com/office/drawing/2014/main" id="{18BF671C-FD53-304A-A420-AEADAE2826EF}"/>
              </a:ext>
            </a:extLst>
          </p:cNvPr>
          <p:cNvSpPr>
            <a:spLocks noGrp="1"/>
          </p:cNvSpPr>
          <p:nvPr>
            <p:ph type="title"/>
          </p:nvPr>
        </p:nvSpPr>
        <p:spPr>
          <a:xfrm>
            <a:off x="838200" y="365125"/>
            <a:ext cx="9409043" cy="1325563"/>
          </a:xfrm>
          <a:prstGeom prst="rect">
            <a:avLst/>
          </a:prstGeom>
        </p:spPr>
        <p:txBody>
          <a:bodyPr vert="horz" lIns="91440" tIns="45720" rIns="91440" bIns="45720" rtlCol="0" anchor="ctr">
            <a:normAutofit/>
          </a:bodyPr>
          <a:lstStyle/>
          <a:p>
            <a:endParaRPr lang="sv-SE"/>
          </a:p>
        </p:txBody>
      </p:sp>
      <p:sp>
        <p:nvSpPr>
          <p:cNvPr id="8" name="Platshållare för text 2">
            <a:extLst>
              <a:ext uri="{FF2B5EF4-FFF2-40B4-BE49-F238E27FC236}">
                <a16:creationId xmlns:a16="http://schemas.microsoft.com/office/drawing/2014/main" id="{08950591-8A82-364A-86CA-C189240A1015}"/>
              </a:ext>
            </a:extLst>
          </p:cNvPr>
          <p:cNvSpPr>
            <a:spLocks noGrp="1"/>
          </p:cNvSpPr>
          <p:nvPr>
            <p:ph type="body" idx="1"/>
          </p:nvPr>
        </p:nvSpPr>
        <p:spPr>
          <a:xfrm>
            <a:off x="838200" y="1825625"/>
            <a:ext cx="9404497" cy="4351338"/>
          </a:xfrm>
          <a:prstGeom prst="rect">
            <a:avLst/>
          </a:prstGeom>
        </p:spPr>
        <p:txBody>
          <a:bodyPr vert="horz" lIns="91440" tIns="45720" rIns="91440" bIns="45720" rtlCol="0">
            <a:normAutofit/>
          </a:bodyPr>
          <a:lstStyle/>
          <a:p>
            <a:pPr lvl="0"/>
            <a:endParaRPr lang="sv-SE"/>
          </a:p>
        </p:txBody>
      </p:sp>
      <p:sp>
        <p:nvSpPr>
          <p:cNvPr id="9" name="Rektangel 8">
            <a:extLst>
              <a:ext uri="{FF2B5EF4-FFF2-40B4-BE49-F238E27FC236}">
                <a16:creationId xmlns:a16="http://schemas.microsoft.com/office/drawing/2014/main" id="{78C0B532-3FF1-6D4C-B718-CA8EFF31A50B}"/>
              </a:ext>
            </a:extLst>
          </p:cNvPr>
          <p:cNvSpPr/>
          <p:nvPr/>
        </p:nvSpPr>
        <p:spPr>
          <a:xfrm>
            <a:off x="0" y="6649656"/>
            <a:ext cx="12192000" cy="208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0" name="Grupp 9">
            <a:extLst>
              <a:ext uri="{FF2B5EF4-FFF2-40B4-BE49-F238E27FC236}">
                <a16:creationId xmlns:a16="http://schemas.microsoft.com/office/drawing/2014/main" id="{97303B95-650F-714F-8232-5984935A2441}"/>
              </a:ext>
            </a:extLst>
          </p:cNvPr>
          <p:cNvGrpSpPr/>
          <p:nvPr/>
        </p:nvGrpSpPr>
        <p:grpSpPr>
          <a:xfrm>
            <a:off x="10444402" y="5729019"/>
            <a:ext cx="2222205" cy="884879"/>
            <a:chOff x="9377915" y="4859079"/>
            <a:chExt cx="2222205" cy="884879"/>
          </a:xfrm>
        </p:grpSpPr>
        <p:sp>
          <p:nvSpPr>
            <p:cNvPr id="11" name="textruta 10">
              <a:extLst>
                <a:ext uri="{FF2B5EF4-FFF2-40B4-BE49-F238E27FC236}">
                  <a16:creationId xmlns:a16="http://schemas.microsoft.com/office/drawing/2014/main" id="{3A8B58AC-0FAC-EA4C-ADF5-FAADAB680E47}"/>
                </a:ext>
              </a:extLst>
            </p:cNvPr>
            <p:cNvSpPr txBox="1"/>
            <p:nvPr/>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cxnSp>
          <p:nvCxnSpPr>
            <p:cNvPr id="12" name="Rak 11">
              <a:extLst>
                <a:ext uri="{FF2B5EF4-FFF2-40B4-BE49-F238E27FC236}">
                  <a16:creationId xmlns:a16="http://schemas.microsoft.com/office/drawing/2014/main" id="{FC4396FF-D82D-CB4F-AACC-5084E37108EB}"/>
                </a:ext>
              </a:extLst>
            </p:cNvPr>
            <p:cNvCxnSpPr>
              <a:cxnSpLocks/>
            </p:cNvCxnSpPr>
            <p:nvPr/>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C41A13BC-AA04-7047-96FB-A2FFD99C0BE6}"/>
                </a:ext>
              </a:extLst>
            </p:cNvPr>
            <p:cNvSpPr txBox="1"/>
            <p:nvPr/>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14" name="Rektangel 13">
            <a:extLst>
              <a:ext uri="{FF2B5EF4-FFF2-40B4-BE49-F238E27FC236}">
                <a16:creationId xmlns:a16="http://schemas.microsoft.com/office/drawing/2014/main" id="{3C22E89D-5F8D-6846-BCFB-531E94A40F82}"/>
              </a:ext>
            </a:extLst>
          </p:cNvPr>
          <p:cNvSpPr/>
          <p:nvPr userDrawn="1"/>
        </p:nvSpPr>
        <p:spPr>
          <a:xfrm>
            <a:off x="0" y="6649656"/>
            <a:ext cx="12192000" cy="208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5" name="Grupp 14">
            <a:extLst>
              <a:ext uri="{FF2B5EF4-FFF2-40B4-BE49-F238E27FC236}">
                <a16:creationId xmlns:a16="http://schemas.microsoft.com/office/drawing/2014/main" id="{17030F3F-79BD-B340-B21F-259B2B70D2DE}"/>
              </a:ext>
            </a:extLst>
          </p:cNvPr>
          <p:cNvGrpSpPr/>
          <p:nvPr userDrawn="1"/>
        </p:nvGrpSpPr>
        <p:grpSpPr>
          <a:xfrm>
            <a:off x="10444402" y="5729019"/>
            <a:ext cx="2222205" cy="884879"/>
            <a:chOff x="9377915" y="4859079"/>
            <a:chExt cx="2222205" cy="884879"/>
          </a:xfrm>
        </p:grpSpPr>
        <p:sp>
          <p:nvSpPr>
            <p:cNvPr id="16" name="textruta 15">
              <a:extLst>
                <a:ext uri="{FF2B5EF4-FFF2-40B4-BE49-F238E27FC236}">
                  <a16:creationId xmlns:a16="http://schemas.microsoft.com/office/drawing/2014/main" id="{6B0C84F2-76AA-414F-A6BF-AEE900B45DB0}"/>
                </a:ext>
              </a:extLst>
            </p:cNvPr>
            <p:cNvSpPr txBox="1"/>
            <p:nvPr userDrawn="1"/>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cxnSp>
          <p:nvCxnSpPr>
            <p:cNvPr id="17" name="Rak 16">
              <a:extLst>
                <a:ext uri="{FF2B5EF4-FFF2-40B4-BE49-F238E27FC236}">
                  <a16:creationId xmlns:a16="http://schemas.microsoft.com/office/drawing/2014/main" id="{D3C49365-0748-D64B-A403-DEDBF3586D5B}"/>
                </a:ext>
              </a:extLst>
            </p:cNvPr>
            <p:cNvCxnSpPr>
              <a:cxnSpLocks/>
            </p:cNvCxnSpPr>
            <p:nvPr userDrawn="1"/>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A9BF9558-A2D8-F84F-9EF5-C73972FE2965}"/>
                </a:ext>
              </a:extLst>
            </p:cNvPr>
            <p:cNvSpPr txBox="1"/>
            <p:nvPr userDrawn="1"/>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9284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7" r:id="rId10"/>
  </p:sldLayoutIdLst>
  <p:hf sldNum="0" hd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latshållare för rubrik 1">
            <a:extLst>
              <a:ext uri="{FF2B5EF4-FFF2-40B4-BE49-F238E27FC236}">
                <a16:creationId xmlns:a16="http://schemas.microsoft.com/office/drawing/2014/main" id="{18BF671C-FD53-304A-A420-AEADAE2826EF}"/>
              </a:ext>
            </a:extLst>
          </p:cNvPr>
          <p:cNvSpPr>
            <a:spLocks noGrp="1"/>
          </p:cNvSpPr>
          <p:nvPr>
            <p:ph type="title"/>
          </p:nvPr>
        </p:nvSpPr>
        <p:spPr>
          <a:xfrm>
            <a:off x="838200" y="365125"/>
            <a:ext cx="9409043" cy="1325563"/>
          </a:xfrm>
          <a:prstGeom prst="rect">
            <a:avLst/>
          </a:prstGeom>
        </p:spPr>
        <p:txBody>
          <a:bodyPr vert="horz" lIns="91440" tIns="45720" rIns="91440" bIns="45720" rtlCol="0" anchor="ctr">
            <a:normAutofit/>
          </a:bodyPr>
          <a:lstStyle/>
          <a:p>
            <a:endParaRPr lang="sv-SE"/>
          </a:p>
        </p:txBody>
      </p:sp>
      <p:sp>
        <p:nvSpPr>
          <p:cNvPr id="8" name="Platshållare för text 2">
            <a:extLst>
              <a:ext uri="{FF2B5EF4-FFF2-40B4-BE49-F238E27FC236}">
                <a16:creationId xmlns:a16="http://schemas.microsoft.com/office/drawing/2014/main" id="{08950591-8A82-364A-86CA-C189240A1015}"/>
              </a:ext>
            </a:extLst>
          </p:cNvPr>
          <p:cNvSpPr>
            <a:spLocks noGrp="1"/>
          </p:cNvSpPr>
          <p:nvPr>
            <p:ph type="body" idx="1"/>
          </p:nvPr>
        </p:nvSpPr>
        <p:spPr>
          <a:xfrm>
            <a:off x="838200" y="1825625"/>
            <a:ext cx="9404497" cy="4351338"/>
          </a:xfrm>
          <a:prstGeom prst="rect">
            <a:avLst/>
          </a:prstGeom>
        </p:spPr>
        <p:txBody>
          <a:bodyPr vert="horz" lIns="91440" tIns="45720" rIns="91440" bIns="45720" rtlCol="0">
            <a:normAutofit/>
          </a:bodyPr>
          <a:lstStyle/>
          <a:p>
            <a:pPr lvl="0"/>
            <a:endParaRPr lang="sv-SE"/>
          </a:p>
        </p:txBody>
      </p:sp>
      <p:sp>
        <p:nvSpPr>
          <p:cNvPr id="9" name="Rektangel 8">
            <a:extLst>
              <a:ext uri="{FF2B5EF4-FFF2-40B4-BE49-F238E27FC236}">
                <a16:creationId xmlns:a16="http://schemas.microsoft.com/office/drawing/2014/main" id="{78C0B532-3FF1-6D4C-B718-CA8EFF31A50B}"/>
              </a:ext>
            </a:extLst>
          </p:cNvPr>
          <p:cNvSpPr/>
          <p:nvPr/>
        </p:nvSpPr>
        <p:spPr>
          <a:xfrm>
            <a:off x="0" y="6649656"/>
            <a:ext cx="12192000" cy="2083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0" name="Grupp 9">
            <a:extLst>
              <a:ext uri="{FF2B5EF4-FFF2-40B4-BE49-F238E27FC236}">
                <a16:creationId xmlns:a16="http://schemas.microsoft.com/office/drawing/2014/main" id="{97303B95-650F-714F-8232-5984935A2441}"/>
              </a:ext>
            </a:extLst>
          </p:cNvPr>
          <p:cNvGrpSpPr/>
          <p:nvPr/>
        </p:nvGrpSpPr>
        <p:grpSpPr>
          <a:xfrm>
            <a:off x="10444402" y="5729019"/>
            <a:ext cx="2222205" cy="884879"/>
            <a:chOff x="9377915" y="4859079"/>
            <a:chExt cx="2222205" cy="884879"/>
          </a:xfrm>
        </p:grpSpPr>
        <p:sp>
          <p:nvSpPr>
            <p:cNvPr id="11" name="textruta 10">
              <a:extLst>
                <a:ext uri="{FF2B5EF4-FFF2-40B4-BE49-F238E27FC236}">
                  <a16:creationId xmlns:a16="http://schemas.microsoft.com/office/drawing/2014/main" id="{3A8B58AC-0FAC-EA4C-ADF5-FAADAB680E47}"/>
                </a:ext>
              </a:extLst>
            </p:cNvPr>
            <p:cNvSpPr txBox="1"/>
            <p:nvPr/>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cxnSp>
          <p:nvCxnSpPr>
            <p:cNvPr id="12" name="Rak 11">
              <a:extLst>
                <a:ext uri="{FF2B5EF4-FFF2-40B4-BE49-F238E27FC236}">
                  <a16:creationId xmlns:a16="http://schemas.microsoft.com/office/drawing/2014/main" id="{FC4396FF-D82D-CB4F-AACC-5084E37108EB}"/>
                </a:ext>
              </a:extLst>
            </p:cNvPr>
            <p:cNvCxnSpPr>
              <a:cxnSpLocks/>
            </p:cNvCxnSpPr>
            <p:nvPr/>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C41A13BC-AA04-7047-96FB-A2FFD99C0BE6}"/>
                </a:ext>
              </a:extLst>
            </p:cNvPr>
            <p:cNvSpPr txBox="1"/>
            <p:nvPr/>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15" name="Grupp 14">
            <a:extLst>
              <a:ext uri="{FF2B5EF4-FFF2-40B4-BE49-F238E27FC236}">
                <a16:creationId xmlns:a16="http://schemas.microsoft.com/office/drawing/2014/main" id="{17030F3F-79BD-B340-B21F-259B2B70D2DE}"/>
              </a:ext>
            </a:extLst>
          </p:cNvPr>
          <p:cNvGrpSpPr/>
          <p:nvPr userDrawn="1"/>
        </p:nvGrpSpPr>
        <p:grpSpPr>
          <a:xfrm>
            <a:off x="10444402" y="5729019"/>
            <a:ext cx="2222205" cy="884879"/>
            <a:chOff x="9377915" y="4859079"/>
            <a:chExt cx="2222205" cy="884879"/>
          </a:xfrm>
        </p:grpSpPr>
        <p:sp>
          <p:nvSpPr>
            <p:cNvPr id="16" name="textruta 15">
              <a:extLst>
                <a:ext uri="{FF2B5EF4-FFF2-40B4-BE49-F238E27FC236}">
                  <a16:creationId xmlns:a16="http://schemas.microsoft.com/office/drawing/2014/main" id="{6B0C84F2-76AA-414F-A6BF-AEE900B45DB0}"/>
                </a:ext>
              </a:extLst>
            </p:cNvPr>
            <p:cNvSpPr txBox="1"/>
            <p:nvPr userDrawn="1"/>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cxnSp>
          <p:nvCxnSpPr>
            <p:cNvPr id="17" name="Rak 16">
              <a:extLst>
                <a:ext uri="{FF2B5EF4-FFF2-40B4-BE49-F238E27FC236}">
                  <a16:creationId xmlns:a16="http://schemas.microsoft.com/office/drawing/2014/main" id="{D3C49365-0748-D64B-A403-DEDBF3586D5B}"/>
                </a:ext>
              </a:extLst>
            </p:cNvPr>
            <p:cNvCxnSpPr>
              <a:cxnSpLocks/>
            </p:cNvCxnSpPr>
            <p:nvPr userDrawn="1"/>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A9BF9558-A2D8-F84F-9EF5-C73972FE2965}"/>
                </a:ext>
              </a:extLst>
            </p:cNvPr>
            <p:cNvSpPr txBox="1"/>
            <p:nvPr userDrawn="1"/>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05010825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Lst>
  <p:hf sldNum="0" hd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tags" Target="../tags/tag9.xml"/><Relationship Id="rId7" Type="http://schemas.openxmlformats.org/officeDocument/2006/relationships/image" Target="../media/image1.emf"/><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11.png"/><Relationship Id="rId2" Type="http://schemas.openxmlformats.org/officeDocument/2006/relationships/tags" Target="../tags/tag10.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tags" Target="../tags/tag13.xml"/><Relationship Id="rId7" Type="http://schemas.openxmlformats.org/officeDocument/2006/relationships/image" Target="../media/image1.emf"/><Relationship Id="rId2" Type="http://schemas.openxmlformats.org/officeDocument/2006/relationships/tags" Target="../tags/tag12.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5.xml"/><Relationship Id="rId7" Type="http://schemas.openxmlformats.org/officeDocument/2006/relationships/image" Target="../media/image14.png"/><Relationship Id="rId2" Type="http://schemas.openxmlformats.org/officeDocument/2006/relationships/tags" Target="../tags/tag14.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7.xml"/><Relationship Id="rId7" Type="http://schemas.openxmlformats.org/officeDocument/2006/relationships/image" Target="../media/image1.emf"/><Relationship Id="rId2" Type="http://schemas.openxmlformats.org/officeDocument/2006/relationships/tags" Target="../tags/tag16.xml"/><Relationship Id="rId1" Type="http://schemas.openxmlformats.org/officeDocument/2006/relationships/vmlDrawing" Target="../drawings/vmlDrawing9.vml"/><Relationship Id="rId6" Type="http://schemas.openxmlformats.org/officeDocument/2006/relationships/oleObject" Target="../embeddings/oleObject3.bin"/><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8.svg"/><Relationship Id="rId2" Type="http://schemas.openxmlformats.org/officeDocument/2006/relationships/tags" Target="../tags/tag18.xml"/><Relationship Id="rId1" Type="http://schemas.openxmlformats.org/officeDocument/2006/relationships/vmlDrawing" Target="../drawings/vmlDrawing10.vml"/><Relationship Id="rId6" Type="http://schemas.openxmlformats.org/officeDocument/2006/relationships/image" Target="../media/image17.png"/><Relationship Id="rId5" Type="http://schemas.openxmlformats.org/officeDocument/2006/relationships/image" Target="../media/image1.emf"/><Relationship Id="rId4" Type="http://schemas.openxmlformats.org/officeDocument/2006/relationships/oleObject" Target="../embeddings/oleObject9.bin"/></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hyperlink" Target="https://nationelltklinisktkunskapsstod.se/vardprogramochvardforlopp" TargetMode="External"/><Relationship Id="rId7" Type="http://schemas.openxmlformats.org/officeDocument/2006/relationships/image" Target="../media/image20.jpeg"/><Relationship Id="rId2" Type="http://schemas.openxmlformats.org/officeDocument/2006/relationships/hyperlink" Target="http://www.kunskapsstyrningvard.se/" TargetMode="Externa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hyperlink" Target="https://kunskapsstyrningvard.se/kunskapsstod/personcentreradesammanhallnavardforlopp/godkandavardforlopp/vardforlopphoftledsartros.1005.html" TargetMode="External"/><Relationship Id="rId4" Type="http://schemas.openxmlformats.org/officeDocument/2006/relationships/hyperlink" Target="https://kunskapsstyrningvard.se/kunskapsstyrningvard/kunskapsstod/publiceradekunskapsstod/aldreshalsa/vardforlopppalliativvard.64368.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1.emf"/><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tags" Target="../tags/tag7.xml"/><Relationship Id="rId7" Type="http://schemas.openxmlformats.org/officeDocument/2006/relationships/image" Target="../media/image1.emf"/><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notesSlide" Target="../notesSlides/notesSlide3.xml"/><Relationship Id="rId4"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Bildobjekt 20">
            <a:extLst>
              <a:ext uri="{FF2B5EF4-FFF2-40B4-BE49-F238E27FC236}">
                <a16:creationId xmlns:a16="http://schemas.microsoft.com/office/drawing/2014/main" id="{0F4DA1E4-84C6-BB4F-9A8A-83B8AC198102}"/>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5484" y="4236"/>
            <a:ext cx="12207484" cy="6858000"/>
          </a:xfrm>
          <a:prstGeom prst="rect">
            <a:avLst/>
          </a:prstGeom>
        </p:spPr>
      </p:pic>
      <p:sp>
        <p:nvSpPr>
          <p:cNvPr id="8" name="Rubrik 1">
            <a:extLst>
              <a:ext uri="{FF2B5EF4-FFF2-40B4-BE49-F238E27FC236}">
                <a16:creationId xmlns:a16="http://schemas.microsoft.com/office/drawing/2014/main" id="{52DF527A-BBCE-4E48-AB04-B293D1FAEFAC}"/>
              </a:ext>
            </a:extLst>
          </p:cNvPr>
          <p:cNvSpPr txBox="1">
            <a:spLocks/>
          </p:cNvSpPr>
          <p:nvPr/>
        </p:nvSpPr>
        <p:spPr>
          <a:xfrm>
            <a:off x="1190625" y="2419161"/>
            <a:ext cx="9467850" cy="2736850"/>
          </a:xfrm>
          <a:prstGeom prst="rect">
            <a:avLst/>
          </a:prstGeom>
        </p:spPr>
        <p:txBody>
          <a:bodyPr/>
          <a:lst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5400" b="1" i="0" u="none" strike="noStrike" kern="1200" cap="none" spc="0" normalizeH="0" baseline="0" noProof="0" dirty="0">
                <a:ln>
                  <a:noFill/>
                </a:ln>
                <a:solidFill>
                  <a:srgbClr val="FFFFFF"/>
                </a:solidFill>
                <a:effectLst/>
                <a:uLnTx/>
                <a:uFillTx/>
                <a:latin typeface="Calibri" panose="020F0502020204030204"/>
                <a:ea typeface="+mj-ea"/>
                <a:cs typeface="+mj-cs"/>
              </a:rPr>
              <a:t>Personcentrerat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5400" b="1" i="0" u="none" strike="noStrike" kern="1200" cap="none" spc="0" normalizeH="0" baseline="0" noProof="0" dirty="0">
                <a:ln>
                  <a:noFill/>
                </a:ln>
                <a:solidFill>
                  <a:srgbClr val="FFFFFF"/>
                </a:solidFill>
                <a:effectLst/>
                <a:uLnTx/>
                <a:uFillTx/>
                <a:latin typeface="Calibri" panose="020F0502020204030204"/>
                <a:ea typeface="+mj-ea"/>
                <a:cs typeface="+mj-cs"/>
              </a:rPr>
              <a:t>och sammanhållet vårdförlopp</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sv-SE" sz="5400" b="1" i="0" u="none" strike="noStrike" kern="1200" cap="none" spc="0" normalizeH="0" baseline="0" noProof="0" dirty="0">
              <a:ln>
                <a:noFill/>
              </a:ln>
              <a:solidFill>
                <a:srgbClr val="FFFFFF"/>
              </a:solidFill>
              <a:effectLst/>
              <a:uLnTx/>
              <a:uFillTx/>
              <a:latin typeface="Calibri" panose="020F0502020204030204"/>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sv-SE" sz="5400" dirty="0">
                <a:solidFill>
                  <a:srgbClr val="FFFFFF"/>
                </a:solidFill>
                <a:latin typeface="Calibri" panose="020F0502020204030204"/>
              </a:rPr>
              <a:t>Palliativ vård</a:t>
            </a:r>
            <a:endParaRPr kumimoji="0" lang="sv-SE" sz="5400" b="1" i="0" u="none" strike="noStrike" kern="1200" cap="none" spc="0" normalizeH="0" baseline="0" noProof="0" dirty="0">
              <a:ln>
                <a:noFill/>
              </a:ln>
              <a:solidFill>
                <a:srgbClr val="FFFFFF"/>
              </a:solidFill>
              <a:effectLst/>
              <a:uLnTx/>
              <a:uFillTx/>
              <a:latin typeface="Calibri" panose="020F0502020204030204"/>
              <a:ea typeface="+mj-ea"/>
              <a:cs typeface="+mj-cs"/>
            </a:endParaRPr>
          </a:p>
        </p:txBody>
      </p:sp>
      <p:grpSp>
        <p:nvGrpSpPr>
          <p:cNvPr id="17" name="Grupp 16">
            <a:extLst>
              <a:ext uri="{FF2B5EF4-FFF2-40B4-BE49-F238E27FC236}">
                <a16:creationId xmlns:a16="http://schemas.microsoft.com/office/drawing/2014/main" id="{57C90ED4-D5C4-234F-A00E-374ECEE0597F}"/>
              </a:ext>
              <a:ext uri="{C183D7F6-B498-43B3-948B-1728B52AA6E4}">
                <adec:decorative xmlns:adec="http://schemas.microsoft.com/office/drawing/2017/decorative" val="1"/>
              </a:ext>
            </a:extLst>
          </p:cNvPr>
          <p:cNvGrpSpPr/>
          <p:nvPr/>
        </p:nvGrpSpPr>
        <p:grpSpPr>
          <a:xfrm>
            <a:off x="10438642" y="5732687"/>
            <a:ext cx="2222205" cy="884879"/>
            <a:chOff x="10242697" y="5607996"/>
            <a:chExt cx="2222205" cy="884879"/>
          </a:xfrm>
        </p:grpSpPr>
        <p:sp>
          <p:nvSpPr>
            <p:cNvPr id="18" name="textruta 17">
              <a:extLst>
                <a:ext uri="{FF2B5EF4-FFF2-40B4-BE49-F238E27FC236}">
                  <a16:creationId xmlns:a16="http://schemas.microsoft.com/office/drawing/2014/main" id="{93D8C51B-0104-ED43-8722-DFCB965DA4EF}"/>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textruta 18">
              <a:extLst>
                <a:ext uri="{FF2B5EF4-FFF2-40B4-BE49-F238E27FC236}">
                  <a16:creationId xmlns:a16="http://schemas.microsoft.com/office/drawing/2014/main" id="{6BA88F0E-3AB2-814E-9770-4BA099AF6C2D}"/>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20" name="Rak 19">
              <a:extLst>
                <a:ext uri="{FF2B5EF4-FFF2-40B4-BE49-F238E27FC236}">
                  <a16:creationId xmlns:a16="http://schemas.microsoft.com/office/drawing/2014/main" id="{EE502CA7-5669-DB42-9596-BA86F13D725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1807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a16="http://schemas.microsoft.com/office/drawing/2014/main" id="{56E2D783-D7AD-45C1-86B6-2FC35A951268}"/>
              </a:ext>
            </a:extLst>
          </p:cNvPr>
          <p:cNvGraphicFramePr>
            <a:graphicFrameLocks noChangeAspect="1"/>
          </p:cNvGraphicFramePr>
          <p:nvPr>
            <p:custDataLst>
              <p:tags r:id="rId2"/>
            </p:custDataLst>
            <p:extLst>
              <p:ext uri="{D42A27DB-BD31-4B8C-83A1-F6EECF244321}">
                <p14:modId xmlns:p14="http://schemas.microsoft.com/office/powerpoint/2010/main" val="39289890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833" name="think-cell Slide" r:id="rId6" imgW="395" imgH="394" progId="TCLayout.ActiveDocument.1">
                  <p:embed/>
                </p:oleObj>
              </mc:Choice>
              <mc:Fallback>
                <p:oleObj name="think-cell Slide" r:id="rId6"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8D01E008-BBD9-458E-A1D7-A1D60B359424}"/>
              </a:ext>
              <a:ext uri="{C183D7F6-B498-43B3-948B-1728B52AA6E4}">
                <adec:decorative xmlns:adec="http://schemas.microsoft.com/office/drawing/2017/decorative" val="1"/>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29" name="Rectangle 28">
            <a:extLst>
              <a:ext uri="{FF2B5EF4-FFF2-40B4-BE49-F238E27FC236}">
                <a16:creationId xmlns:a16="http://schemas.microsoft.com/office/drawing/2014/main" id="{DD8C4BEE-7F0B-438E-A43A-161FF0E3A92E}"/>
              </a:ext>
            </a:extLst>
          </p:cNvPr>
          <p:cNvSpPr/>
          <p:nvPr/>
        </p:nvSpPr>
        <p:spPr>
          <a:xfrm>
            <a:off x="4540358" y="1900569"/>
            <a:ext cx="6272230" cy="33777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0000" rIns="91440" bIns="45720" rtlCol="0" anchor="t"/>
          <a:lstStyle/>
          <a:p>
            <a:pPr>
              <a:spcBef>
                <a:spcPts val="600"/>
              </a:spcBef>
              <a:defRPr/>
            </a:pPr>
            <a:r>
              <a:rPr lang="sv-SE" sz="2400" dirty="0">
                <a:solidFill>
                  <a:srgbClr val="000000"/>
                </a:solidFill>
              </a:rPr>
              <a:t>Övergripande mål med vårdförloppet är ökad jämlikhet och kvalitet i den palliativa vården genom att: </a:t>
            </a:r>
          </a:p>
          <a:p>
            <a:pPr marL="342900" lvl="0" indent="-342900">
              <a:spcBef>
                <a:spcPts val="600"/>
              </a:spcBef>
              <a:buFont typeface="Arial" panose="020B0604020202020204" pitchFamily="34" charset="0"/>
              <a:buChar char="•"/>
              <a:defRPr/>
            </a:pPr>
            <a:r>
              <a:rPr lang="sv-SE" sz="2400" dirty="0">
                <a:solidFill>
                  <a:srgbClr val="000000"/>
                </a:solidFill>
              </a:rPr>
              <a:t>identifiera patienter med palliativa vårdbehov i tid och med rätt kompetens</a:t>
            </a:r>
            <a:endParaRPr lang="sv-SE" sz="2400" i="1" dirty="0">
              <a:solidFill>
                <a:srgbClr val="000000"/>
              </a:solidFill>
              <a:cs typeface="Calibri"/>
            </a:endParaRPr>
          </a:p>
          <a:p>
            <a:pPr marL="342900" indent="-342900">
              <a:spcBef>
                <a:spcPts val="600"/>
              </a:spcBef>
              <a:buFont typeface="Arial" panose="020B0604020202020204" pitchFamily="34" charset="0"/>
              <a:buChar char="•"/>
              <a:defRPr/>
            </a:pPr>
            <a:r>
              <a:rPr lang="sv-SE" sz="2400" dirty="0">
                <a:solidFill>
                  <a:srgbClr val="000000"/>
                </a:solidFill>
              </a:rPr>
              <a:t>säkra tillgång till</a:t>
            </a:r>
            <a:r>
              <a:rPr lang="sv-SE" sz="2400" dirty="0">
                <a:solidFill>
                  <a:schemeClr val="tx1"/>
                </a:solidFill>
              </a:rPr>
              <a:t> allmän och</a:t>
            </a:r>
            <a:r>
              <a:rPr lang="sv-SE" sz="2400" dirty="0">
                <a:solidFill>
                  <a:srgbClr val="000000"/>
                </a:solidFill>
              </a:rPr>
              <a:t> specialiserad palliativ vård i de fall behov föreligger</a:t>
            </a:r>
            <a:endParaRPr lang="sv-SE" sz="2400" dirty="0">
              <a:solidFill>
                <a:srgbClr val="000000"/>
              </a:solidFill>
              <a:cs typeface="Calibri"/>
            </a:endParaRPr>
          </a:p>
          <a:p>
            <a:pPr marL="342900" lvl="0" indent="-342900">
              <a:spcBef>
                <a:spcPts val="600"/>
              </a:spcBef>
              <a:buFont typeface="Arial" panose="020B0604020202020204" pitchFamily="34" charset="0"/>
              <a:buChar char="•"/>
              <a:defRPr/>
            </a:pPr>
            <a:r>
              <a:rPr lang="sv-SE" sz="2400" dirty="0">
                <a:solidFill>
                  <a:srgbClr val="000000"/>
                </a:solidFill>
              </a:rPr>
              <a:t>erbjuda berörda patienter och närstående samtal vid allvarlig sjukdom</a:t>
            </a:r>
            <a:endParaRPr lang="sv-SE" sz="2400" dirty="0">
              <a:solidFill>
                <a:srgbClr val="000000"/>
              </a:solidFill>
              <a:cs typeface="Calibri" panose="020F0502020204030204"/>
            </a:endParaRPr>
          </a:p>
          <a:p>
            <a:pPr lvl="0">
              <a:spcBef>
                <a:spcPts val="600"/>
              </a:spcBef>
              <a:defRPr/>
            </a:pPr>
            <a:endParaRPr lang="sv-SE" sz="2400" dirty="0">
              <a:solidFill>
                <a:srgbClr val="000000"/>
              </a:solidFill>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4540358" y="750191"/>
            <a:ext cx="4657726" cy="609793"/>
          </a:xfrm>
        </p:spPr>
        <p:txBody>
          <a:bodyPr>
            <a:noAutofit/>
          </a:bodyPr>
          <a:lstStyle/>
          <a:p>
            <a:r>
              <a:rPr lang="sv-SE" dirty="0">
                <a:solidFill>
                  <a:srgbClr val="5A8695"/>
                </a:solidFill>
              </a:rPr>
              <a:t>Vårdförloppets mål</a:t>
            </a:r>
          </a:p>
        </p:txBody>
      </p:sp>
      <p:sp>
        <p:nvSpPr>
          <p:cNvPr id="9" name="textruta 8">
            <a:extLst>
              <a:ext uri="{C183D7F6-B498-43B3-948B-1728B52AA6E4}">
                <adec:decorative xmlns:adec="http://schemas.microsoft.com/office/drawing/2017/decorative" val="1"/>
              </a:ext>
            </a:extLst>
          </p:cNvPr>
          <p:cNvSpPr txBox="1"/>
          <p:nvPr/>
        </p:nvSpPr>
        <p:spPr>
          <a:xfrm>
            <a:off x="10301680" y="136244"/>
            <a:ext cx="1551963" cy="276999"/>
          </a:xfrm>
          <a:prstGeom prst="rect">
            <a:avLst/>
          </a:prstGeom>
          <a:noFill/>
        </p:spPr>
        <p:txBody>
          <a:bodyPr wrap="square" rtlCol="0">
            <a:spAutoFit/>
          </a:bodyPr>
          <a:lstStyle/>
          <a:p>
            <a:r>
              <a:rPr lang="sv-SE" sz="1200">
                <a:solidFill>
                  <a:schemeClr val="bg1">
                    <a:lumMod val="65000"/>
                  </a:schemeClr>
                </a:solidFill>
              </a:rPr>
              <a:t>Palliativ vård</a:t>
            </a:r>
          </a:p>
        </p:txBody>
      </p:sp>
      <p:sp>
        <p:nvSpPr>
          <p:cNvPr id="2" name="Pil: höger 1">
            <a:extLst>
              <a:ext uri="{FF2B5EF4-FFF2-40B4-BE49-F238E27FC236}">
                <a16:creationId xmlns:a16="http://schemas.microsoft.com/office/drawing/2014/main" id="{5368B9A1-55A9-41C5-9A95-5F862A8686A1}"/>
              </a:ext>
              <a:ext uri="{C183D7F6-B498-43B3-948B-1728B52AA6E4}">
                <adec:decorative xmlns:adec="http://schemas.microsoft.com/office/drawing/2017/decorative" val="1"/>
              </a:ext>
            </a:extLst>
          </p:cNvPr>
          <p:cNvSpPr/>
          <p:nvPr/>
        </p:nvSpPr>
        <p:spPr>
          <a:xfrm>
            <a:off x="11315699" y="3131537"/>
            <a:ext cx="619211" cy="3531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C79E12C4-E1A6-4D60-84D1-8FD891E966F2}"/>
              </a:ext>
            </a:extLst>
          </p:cNvPr>
          <p:cNvSpPr txBox="1"/>
          <p:nvPr/>
        </p:nvSpPr>
        <p:spPr>
          <a:xfrm>
            <a:off x="10769011" y="3168825"/>
            <a:ext cx="546688" cy="276999"/>
          </a:xfrm>
          <a:prstGeom prst="rect">
            <a:avLst/>
          </a:prstGeom>
          <a:noFill/>
        </p:spPr>
        <p:txBody>
          <a:bodyPr wrap="none" rtlCol="0">
            <a:spAutoFit/>
          </a:bodyPr>
          <a:lstStyle/>
          <a:p>
            <a:r>
              <a:rPr lang="sv-SE" sz="1200" b="1" dirty="0"/>
              <a:t>Forts.</a:t>
            </a:r>
          </a:p>
        </p:txBody>
      </p:sp>
      <p:pic>
        <p:nvPicPr>
          <p:cNvPr id="5" name="Bildobjekt 4">
            <a:extLst>
              <a:ext uri="{FF2B5EF4-FFF2-40B4-BE49-F238E27FC236}">
                <a16:creationId xmlns:a16="http://schemas.microsoft.com/office/drawing/2014/main" id="{7637FE6E-2610-4166-876C-B0A4732D39BA}"/>
              </a:ext>
              <a:ext uri="{C183D7F6-B498-43B3-948B-1728B52AA6E4}">
                <adec:decorative xmlns:adec="http://schemas.microsoft.com/office/drawing/2017/decorative" val="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0" y="0"/>
            <a:ext cx="4037247" cy="6648450"/>
          </a:xfrm>
          <a:prstGeom prst="rect">
            <a:avLst/>
          </a:prstGeom>
        </p:spPr>
      </p:pic>
    </p:spTree>
    <p:extLst>
      <p:ext uri="{BB962C8B-B14F-4D97-AF65-F5344CB8AC3E}">
        <p14:creationId xmlns:p14="http://schemas.microsoft.com/office/powerpoint/2010/main" val="1119405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7466BF-3C60-4A79-A7C2-64D46A5569AD}"/>
              </a:ext>
            </a:extLst>
          </p:cNvPr>
          <p:cNvSpPr>
            <a:spLocks noGrp="1"/>
          </p:cNvSpPr>
          <p:nvPr>
            <p:ph type="ctrTitle"/>
          </p:nvPr>
        </p:nvSpPr>
        <p:spPr>
          <a:xfrm>
            <a:off x="6096000" y="466097"/>
            <a:ext cx="4002358" cy="609793"/>
          </a:xfrm>
        </p:spPr>
        <p:txBody>
          <a:bodyPr>
            <a:normAutofit/>
          </a:bodyPr>
          <a:lstStyle/>
          <a:p>
            <a:r>
              <a:rPr lang="sv-SE" dirty="0"/>
              <a:t>Vårdförloppets mål </a:t>
            </a:r>
          </a:p>
        </p:txBody>
      </p:sp>
      <p:sp>
        <p:nvSpPr>
          <p:cNvPr id="5" name="textruta 4">
            <a:extLst>
              <a:ext uri="{FF2B5EF4-FFF2-40B4-BE49-F238E27FC236}">
                <a16:creationId xmlns:a16="http://schemas.microsoft.com/office/drawing/2014/main" id="{752259CD-1954-436C-89E7-8E2FBEC760C1}"/>
              </a:ext>
            </a:extLst>
          </p:cNvPr>
          <p:cNvSpPr txBox="1"/>
          <p:nvPr/>
        </p:nvSpPr>
        <p:spPr>
          <a:xfrm>
            <a:off x="6054799" y="1420758"/>
            <a:ext cx="6137201" cy="4016484"/>
          </a:xfrm>
          <a:prstGeom prst="rect">
            <a:avLst/>
          </a:prstGeom>
          <a:solidFill>
            <a:schemeClr val="bg1"/>
          </a:solidFill>
          <a:ln>
            <a:noFill/>
          </a:ln>
          <a:effectLst/>
        </p:spPr>
        <p:txBody>
          <a:bodyPr wrap="square">
            <a:spAutoFit/>
          </a:bodyPr>
          <a:lstStyle/>
          <a:p>
            <a:pPr>
              <a:spcBef>
                <a:spcPts val="600"/>
              </a:spcBef>
              <a:defRPr/>
            </a:pPr>
            <a:r>
              <a:rPr lang="sv-SE" sz="2400" dirty="0">
                <a:solidFill>
                  <a:srgbClr val="000000"/>
                </a:solidFill>
              </a:rPr>
              <a:t>Övergripande mål med vårdförloppet är ökad jämlikhet och kvalitet i den palliativa vården genom att: </a:t>
            </a:r>
          </a:p>
          <a:p>
            <a:pPr marL="342900" lvl="0" indent="-342900">
              <a:spcBef>
                <a:spcPts val="600"/>
              </a:spcBef>
              <a:buFont typeface="Arial" panose="020B0604020202020204" pitchFamily="34" charset="0"/>
              <a:buChar char="•"/>
              <a:defRPr/>
            </a:pPr>
            <a:r>
              <a:rPr lang="sv-SE" sz="2400" dirty="0">
                <a:solidFill>
                  <a:srgbClr val="000000"/>
                </a:solidFill>
              </a:rPr>
              <a:t>erbjuda berörda patienter regelbunden systematisk och evidensbaserad symtomskattning</a:t>
            </a:r>
            <a:endParaRPr lang="sv-SE" sz="2400" dirty="0">
              <a:solidFill>
                <a:srgbClr val="000000"/>
              </a:solidFill>
              <a:cs typeface="Calibri" panose="020F0502020204030204"/>
            </a:endParaRPr>
          </a:p>
          <a:p>
            <a:pPr marL="342900" lvl="0" indent="-342900">
              <a:spcBef>
                <a:spcPts val="600"/>
              </a:spcBef>
              <a:buFont typeface="Arial" panose="020B0604020202020204" pitchFamily="34" charset="0"/>
              <a:buChar char="•"/>
              <a:defRPr/>
            </a:pPr>
            <a:r>
              <a:rPr lang="sv-SE" sz="2400" dirty="0">
                <a:solidFill>
                  <a:srgbClr val="000000"/>
                </a:solidFill>
              </a:rPr>
              <a:t>i samråd med patienten ta fram och regelbundet uppdatera vårdplan</a:t>
            </a:r>
            <a:endParaRPr lang="sv-SE" sz="2400" dirty="0">
              <a:solidFill>
                <a:srgbClr val="000000"/>
              </a:solidFill>
              <a:cs typeface="Calibri" panose="020F0502020204030204"/>
            </a:endParaRPr>
          </a:p>
          <a:p>
            <a:pPr marL="342900" lvl="0" indent="-342900">
              <a:spcBef>
                <a:spcPts val="600"/>
              </a:spcBef>
              <a:buFont typeface="Arial" panose="020B0604020202020204" pitchFamily="34" charset="0"/>
              <a:buChar char="•"/>
              <a:defRPr/>
            </a:pPr>
            <a:r>
              <a:rPr lang="sv-SE" sz="2400" dirty="0">
                <a:solidFill>
                  <a:srgbClr val="000000"/>
                </a:solidFill>
              </a:rPr>
              <a:t>samla erforderlig kompetens i ett multiprofessionellt team runt patienten.</a:t>
            </a:r>
            <a:endParaRPr lang="sv-SE" sz="2400" dirty="0">
              <a:solidFill>
                <a:srgbClr val="000000"/>
              </a:solidFill>
              <a:cs typeface="Calibri" panose="020F0502020204030204"/>
            </a:endParaRPr>
          </a:p>
        </p:txBody>
      </p:sp>
      <p:pic>
        <p:nvPicPr>
          <p:cNvPr id="9" name="Bildobjekt 8" descr="En bild som visar sjukhusrum, person, rum, inomhus&#10;&#10;Automatiskt genererad beskrivning">
            <a:extLst>
              <a:ext uri="{FF2B5EF4-FFF2-40B4-BE49-F238E27FC236}">
                <a16:creationId xmlns:a16="http://schemas.microsoft.com/office/drawing/2014/main" id="{3351BA38-B5E7-407D-9ED2-48B00810241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143838"/>
            <a:ext cx="5794625" cy="6822040"/>
          </a:xfrm>
          <a:prstGeom prst="rect">
            <a:avLst/>
          </a:prstGeom>
        </p:spPr>
      </p:pic>
    </p:spTree>
    <p:extLst>
      <p:ext uri="{BB962C8B-B14F-4D97-AF65-F5344CB8AC3E}">
        <p14:creationId xmlns:p14="http://schemas.microsoft.com/office/powerpoint/2010/main" val="1375179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a:extLst>
              <a:ext uri="{FF2B5EF4-FFF2-40B4-BE49-F238E27FC236}">
                <a16:creationId xmlns:a16="http://schemas.microsoft.com/office/drawing/2014/main" id="{38B9E893-937E-45CB-885F-520E271A97F8}"/>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4064312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81" name="think-cell Slide" r:id="rId5" imgW="395" imgH="394" progId="TCLayout.ActiveDocument.1">
                  <p:embed/>
                </p:oleObj>
              </mc:Choice>
              <mc:Fallback>
                <p:oleObj name="think-cell Slide" r:id="rId5" imgW="395" imgH="394" progId="TCLayout.ActiveDocument.1">
                  <p:embed/>
                  <p:pic>
                    <p:nvPicPr>
                      <p:cNvPr id="20" name="Object 19" hidden="1">
                        <a:extLst>
                          <a:ext uri="{FF2B5EF4-FFF2-40B4-BE49-F238E27FC236}">
                            <a16:creationId xmlns:a16="http://schemas.microsoft.com/office/drawing/2014/main" id="{38B9E893-937E-45CB-885F-520E271A97F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6A758B33-E922-4132-AD7A-85BDE8A32210}"/>
              </a:ext>
              <a:ext uri="{C183D7F6-B498-43B3-948B-1728B52AA6E4}">
                <adec:decorative xmlns:adec="http://schemas.microsoft.com/office/drawing/2017/decorative" val="1"/>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5" name="Title 4">
            <a:extLst>
              <a:ext uri="{FF2B5EF4-FFF2-40B4-BE49-F238E27FC236}">
                <a16:creationId xmlns:a16="http://schemas.microsoft.com/office/drawing/2014/main" id="{6AECD21E-1FC0-44B5-9B0F-67ECBD727DE0}"/>
              </a:ext>
            </a:extLst>
          </p:cNvPr>
          <p:cNvSpPr>
            <a:spLocks noGrp="1"/>
          </p:cNvSpPr>
          <p:nvPr>
            <p:ph type="ctrTitle"/>
          </p:nvPr>
        </p:nvSpPr>
        <p:spPr>
          <a:xfrm>
            <a:off x="826758" y="374298"/>
            <a:ext cx="9144000" cy="609793"/>
          </a:xfrm>
        </p:spPr>
        <p:txBody>
          <a:bodyPr>
            <a:normAutofit fontScale="90000"/>
          </a:bodyPr>
          <a:lstStyle/>
          <a:p>
            <a:r>
              <a:rPr lang="sv-SE"/>
              <a:t>Vårdförloppet innehåller flödesschema och åtgärder </a:t>
            </a:r>
          </a:p>
        </p:txBody>
      </p:sp>
      <p:sp>
        <p:nvSpPr>
          <p:cNvPr id="9" name="Rectangle 8">
            <a:extLst>
              <a:ext uri="{FF2B5EF4-FFF2-40B4-BE49-F238E27FC236}">
                <a16:creationId xmlns:a16="http://schemas.microsoft.com/office/drawing/2014/main" id="{833526B6-D4F9-4B22-AC5A-C610BB2A6702}"/>
              </a:ext>
            </a:extLst>
          </p:cNvPr>
          <p:cNvSpPr/>
          <p:nvPr/>
        </p:nvSpPr>
        <p:spPr>
          <a:xfrm>
            <a:off x="826758" y="1483826"/>
            <a:ext cx="2905847" cy="360000"/>
          </a:xfrm>
          <a:prstGeom prst="rect">
            <a:avLst/>
          </a:prstGeom>
          <a:solidFill>
            <a:srgbClr val="92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a:ln>
                  <a:noFill/>
                </a:ln>
                <a:solidFill>
                  <a:srgbClr val="000000"/>
                </a:solidFill>
                <a:effectLst/>
                <a:uLnTx/>
                <a:uFillTx/>
                <a:latin typeface="Calibri" panose="020F0502020204030204"/>
                <a:ea typeface="+mn-ea"/>
                <a:cs typeface="+mn-cs"/>
              </a:rPr>
              <a:t>Flödesschema</a:t>
            </a:r>
          </a:p>
        </p:txBody>
      </p:sp>
      <p:sp>
        <p:nvSpPr>
          <p:cNvPr id="11" name="Rectangle 10">
            <a:extLst>
              <a:ext uri="{FF2B5EF4-FFF2-40B4-BE49-F238E27FC236}">
                <a16:creationId xmlns:a16="http://schemas.microsoft.com/office/drawing/2014/main" id="{7D77882F-B632-416D-AAC5-94C35B362B61}"/>
              </a:ext>
            </a:extLst>
          </p:cNvPr>
          <p:cNvSpPr/>
          <p:nvPr/>
        </p:nvSpPr>
        <p:spPr>
          <a:xfrm>
            <a:off x="4337779" y="1464197"/>
            <a:ext cx="7387496" cy="360000"/>
          </a:xfrm>
          <a:prstGeom prst="rect">
            <a:avLst/>
          </a:prstGeom>
          <a:solidFill>
            <a:srgbClr val="92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a:ln>
                  <a:noFill/>
                </a:ln>
                <a:solidFill>
                  <a:srgbClr val="000000"/>
                </a:solidFill>
                <a:effectLst/>
                <a:uLnTx/>
                <a:uFillTx/>
                <a:latin typeface="Calibri" panose="020F0502020204030204"/>
                <a:ea typeface="+mn-ea"/>
                <a:cs typeface="+mn-cs"/>
              </a:rPr>
              <a:t>Åtgärder (exempel)</a:t>
            </a:r>
          </a:p>
        </p:txBody>
      </p:sp>
      <p:graphicFrame>
        <p:nvGraphicFramePr>
          <p:cNvPr id="6" name="Tabell 5"/>
          <p:cNvGraphicFramePr>
            <a:graphicFrameLocks noGrp="1"/>
          </p:cNvGraphicFramePr>
          <p:nvPr>
            <p:extLst>
              <p:ext uri="{D42A27DB-BD31-4B8C-83A1-F6EECF244321}">
                <p14:modId xmlns:p14="http://schemas.microsoft.com/office/powerpoint/2010/main" val="2365100460"/>
              </p:ext>
            </p:extLst>
          </p:nvPr>
        </p:nvGraphicFramePr>
        <p:xfrm>
          <a:off x="4353821" y="1871355"/>
          <a:ext cx="7371454" cy="3843645"/>
        </p:xfrm>
        <a:graphic>
          <a:graphicData uri="http://schemas.openxmlformats.org/drawingml/2006/table">
            <a:tbl>
              <a:tblPr firstRow="1" bandRow="1">
                <a:tableStyleId>{2D5ABB26-0587-4C30-8999-92F81FD0307C}</a:tableStyleId>
              </a:tblPr>
              <a:tblGrid>
                <a:gridCol w="5514079">
                  <a:extLst>
                    <a:ext uri="{9D8B030D-6E8A-4147-A177-3AD203B41FA5}">
                      <a16:colId xmlns:a16="http://schemas.microsoft.com/office/drawing/2014/main" val="1177575122"/>
                    </a:ext>
                  </a:extLst>
                </a:gridCol>
                <a:gridCol w="1857375">
                  <a:extLst>
                    <a:ext uri="{9D8B030D-6E8A-4147-A177-3AD203B41FA5}">
                      <a16:colId xmlns:a16="http://schemas.microsoft.com/office/drawing/2014/main" val="636639073"/>
                    </a:ext>
                  </a:extLst>
                </a:gridCol>
              </a:tblGrid>
              <a:tr h="348836">
                <a:tc>
                  <a:txBody>
                    <a:bodyPr/>
                    <a:lstStyle/>
                    <a:p>
                      <a:pPr>
                        <a:lnSpc>
                          <a:spcPct val="115000"/>
                        </a:lnSpc>
                        <a:spcAft>
                          <a:spcPts val="0"/>
                        </a:spcAft>
                      </a:pPr>
                      <a:r>
                        <a:rPr lang="sv-SE" sz="1600" b="1">
                          <a:effectLst/>
                          <a:latin typeface="Calibri" panose="020F0502020204030204" pitchFamily="34" charset="0"/>
                          <a:ea typeface="Calibri" panose="020F0502020204030204" pitchFamily="34" charset="0"/>
                          <a:cs typeface="Arial" panose="020B0604020202020204" pitchFamily="34" charset="0"/>
                        </a:rPr>
                        <a:t>Hälso- och sjukvårdens åtgärder</a:t>
                      </a:r>
                      <a:endParaRPr lang="sv-SE"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sv-SE"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Patientens åtgärder</a:t>
                      </a:r>
                      <a:endParaRPr lang="sv-SE"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8788643"/>
                  </a:ext>
                </a:extLst>
              </a:tr>
              <a:tr h="3494809">
                <a:tc>
                  <a:txBody>
                    <a:bodyPr/>
                    <a:lstStyle/>
                    <a:p>
                      <a:pPr>
                        <a:spcBef>
                          <a:spcPts val="300"/>
                        </a:spcBef>
                        <a:spcAft>
                          <a:spcPts val="300"/>
                        </a:spcAft>
                      </a:pPr>
                      <a:r>
                        <a:rPr lang="sv-SE" sz="1200" b="1" dirty="0">
                          <a:effectLst/>
                          <a:latin typeface="Calibri" panose="020F0502020204030204" pitchFamily="34" charset="0"/>
                          <a:ea typeface="MS Mincho" panose="02020609040205080304" pitchFamily="49" charset="-128"/>
                          <a:cs typeface="Calibri" panose="020F0502020204030204" pitchFamily="34" charset="0"/>
                        </a:rPr>
                        <a:t>(A)</a:t>
                      </a:r>
                      <a:r>
                        <a:rPr lang="sv-SE" sz="1200" dirty="0">
                          <a:effectLst/>
                          <a:latin typeface="Calibri" panose="020F0502020204030204" pitchFamily="34" charset="0"/>
                          <a:ea typeface="MS Mincho" panose="02020609040205080304" pitchFamily="49" charset="-128"/>
                          <a:cs typeface="Calibri" panose="020F0502020204030204" pitchFamily="34" charset="0"/>
                        </a:rPr>
                        <a:t> </a:t>
                      </a:r>
                      <a:r>
                        <a:rPr lang="sv-SE" sz="1200" b="1" dirty="0">
                          <a:effectLst/>
                          <a:latin typeface="Calibri" panose="020F0502020204030204" pitchFamily="34" charset="0"/>
                          <a:ea typeface="MS Mincho" panose="02020609040205080304" pitchFamily="49" charset="-128"/>
                          <a:cs typeface="Calibri" panose="020F0502020204030204" pitchFamily="34" charset="0"/>
                        </a:rPr>
                        <a:t>Bedömning av hälso- och sjukvårdsbehov</a:t>
                      </a:r>
                      <a:r>
                        <a:rPr lang="sv-SE" sz="1200" dirty="0">
                          <a:effectLst/>
                          <a:latin typeface="Calibri" panose="020F0502020204030204" pitchFamily="34" charset="0"/>
                          <a:ea typeface="MS Mincho" panose="02020609040205080304" pitchFamily="49" charset="-128"/>
                          <a:cs typeface="Calibri" panose="020F0502020204030204" pitchFamily="34" charset="0"/>
                        </a:rPr>
                        <a:t> </a:t>
                      </a:r>
                      <a:endParaRPr lang="sv-SE" sz="1200" dirty="0">
                        <a:effectLst/>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spcBef>
                          <a:spcPts val="300"/>
                        </a:spcBef>
                        <a:spcAft>
                          <a:spcPts val="1000"/>
                        </a:spcAft>
                      </a:pPr>
                      <a:r>
                        <a:rPr lang="sv-SE" sz="1200" dirty="0">
                          <a:effectLst/>
                          <a:latin typeface="Calibri" panose="020F0502020204030204" pitchFamily="34" charset="0"/>
                          <a:ea typeface="Calibri" panose="020F0502020204030204" pitchFamily="34" charset="0"/>
                          <a:cs typeface="Calibri" panose="020F0502020204030204" pitchFamily="34" charset="0"/>
                        </a:rPr>
                        <a:t>Efter multiprofessionell bedömning värderar utsedd patientansvarig läkare (fast vårdkontakt) patientens behov och upprättar behandlingsstrategi enligt följande:</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300"/>
                        </a:spcBef>
                        <a:spcAft>
                          <a:spcPts val="300"/>
                        </a:spcAft>
                        <a:buFont typeface="Symbol" panose="05050102010706020507" pitchFamily="18" charset="2"/>
                        <a:buChar char=""/>
                      </a:pPr>
                      <a:r>
                        <a:rPr lang="sv-SE" sz="1200" dirty="0">
                          <a:effectLst/>
                          <a:latin typeface="Calibri" panose="020F0502020204030204" pitchFamily="34" charset="0"/>
                          <a:ea typeface="MS Mincho" panose="02020609040205080304" pitchFamily="49" charset="-128"/>
                          <a:cs typeface="Calibri" panose="020F0502020204030204" pitchFamily="34" charset="0"/>
                        </a:rPr>
                        <a:t>Gör en medicinsk bedömning av aktuell situation och förväntat förlopp, beakta samsjuklighet.</a:t>
                      </a:r>
                      <a:endParaRPr lang="sv-SE" sz="12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a:spcBef>
                          <a:spcPts val="300"/>
                        </a:spcBef>
                        <a:spcAft>
                          <a:spcPts val="300"/>
                        </a:spcAft>
                        <a:buFont typeface="Symbol" panose="05050102010706020507" pitchFamily="18" charset="2"/>
                        <a:buChar char=""/>
                      </a:pPr>
                      <a:r>
                        <a:rPr lang="sv-SE" sz="1200" dirty="0">
                          <a:effectLst/>
                          <a:latin typeface="Calibri" panose="020F0502020204030204" pitchFamily="34" charset="0"/>
                          <a:ea typeface="MS Mincho" panose="02020609040205080304" pitchFamily="49" charset="-128"/>
                          <a:cs typeface="Calibri" panose="020F0502020204030204" pitchFamily="34" charset="0"/>
                        </a:rPr>
                        <a:t>Konsultera vid behov annan expertis.</a:t>
                      </a:r>
                      <a:endParaRPr lang="sv-SE" sz="12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a:spcBef>
                          <a:spcPts val="300"/>
                        </a:spcBef>
                        <a:spcAft>
                          <a:spcPts val="300"/>
                        </a:spcAft>
                        <a:buFont typeface="Symbol" panose="05050102010706020507" pitchFamily="18" charset="2"/>
                        <a:buChar char=""/>
                      </a:pPr>
                      <a:r>
                        <a:rPr lang="sv-SE" sz="1200" dirty="0">
                          <a:effectLst/>
                          <a:latin typeface="Calibri" panose="020F0502020204030204" pitchFamily="34" charset="0"/>
                          <a:ea typeface="MS Mincho" panose="02020609040205080304" pitchFamily="49" charset="-128"/>
                          <a:cs typeface="Calibri" panose="020F0502020204030204" pitchFamily="34" charset="0"/>
                        </a:rPr>
                        <a:t>Värdera resultat av strukturerad symtomskattning [31] enligt exempelvis IPOS, ESAS, Abbey Pain </a:t>
                      </a:r>
                      <a:r>
                        <a:rPr lang="sv-SE" sz="1200" dirty="0" err="1">
                          <a:effectLst/>
                          <a:latin typeface="Calibri" panose="020F0502020204030204" pitchFamily="34" charset="0"/>
                          <a:ea typeface="MS Mincho" panose="02020609040205080304" pitchFamily="49" charset="-128"/>
                          <a:cs typeface="Calibri" panose="020F0502020204030204" pitchFamily="34" charset="0"/>
                        </a:rPr>
                        <a:t>Scale</a:t>
                      </a:r>
                      <a:r>
                        <a:rPr lang="sv-SE" sz="1200" dirty="0">
                          <a:effectLst/>
                          <a:latin typeface="Calibri" panose="020F0502020204030204" pitchFamily="34" charset="0"/>
                          <a:ea typeface="MS Mincho" panose="02020609040205080304" pitchFamily="49" charset="-128"/>
                          <a:cs typeface="Calibri" panose="020F0502020204030204" pitchFamily="34" charset="0"/>
                        </a:rPr>
                        <a:t> [3,6] (se även appendix). Bedöm om patienten gagnas av fortsatt livsuppehållande behandling [12]. </a:t>
                      </a:r>
                      <a:endParaRPr lang="sv-SE" sz="12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a:spcBef>
                          <a:spcPts val="300"/>
                        </a:spcBef>
                        <a:spcAft>
                          <a:spcPts val="300"/>
                        </a:spcAft>
                        <a:buFont typeface="Symbol" panose="05050102010706020507" pitchFamily="18" charset="2"/>
                        <a:buChar char=""/>
                      </a:pPr>
                      <a:r>
                        <a:rPr lang="sv-SE" sz="1200" dirty="0">
                          <a:effectLst/>
                          <a:latin typeface="Calibri" panose="020F0502020204030204" pitchFamily="34" charset="0"/>
                          <a:ea typeface="MS Mincho" panose="02020609040205080304" pitchFamily="49" charset="-128"/>
                          <a:cs typeface="Calibri" panose="020F0502020204030204" pitchFamily="34" charset="0"/>
                        </a:rPr>
                        <a:t>Fråga om patientens samtycke till att involvera närstående. Dokumentera patientens inställning och eventuella kontaktuppgifter.</a:t>
                      </a:r>
                      <a:endParaRPr lang="sv-SE" sz="12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a:spcBef>
                          <a:spcPts val="300"/>
                        </a:spcBef>
                        <a:spcAft>
                          <a:spcPts val="300"/>
                        </a:spcAft>
                        <a:buFont typeface="Symbol" panose="05050102010706020507" pitchFamily="18" charset="2"/>
                        <a:buChar char=""/>
                      </a:pPr>
                      <a:r>
                        <a:rPr lang="sv-SE" sz="1200" dirty="0">
                          <a:effectLst/>
                          <a:latin typeface="Calibri" panose="020F0502020204030204" pitchFamily="34" charset="0"/>
                          <a:ea typeface="MS Mincho" panose="02020609040205080304" pitchFamily="49" charset="-128"/>
                          <a:cs typeface="Calibri" panose="020F0502020204030204" pitchFamily="34" charset="0"/>
                        </a:rPr>
                        <a:t>Kartlägg patientens relationer med särskild hänsyn till minderåriga barn som närstående [7, 12, 21].</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300"/>
                        </a:spcBef>
                        <a:spcAft>
                          <a:spcPts val="300"/>
                        </a:spcAft>
                      </a:pPr>
                      <a:r>
                        <a:rPr lang="sv-SE" sz="1200" dirty="0">
                          <a:effectLst/>
                          <a:latin typeface="Calibri" panose="020F0502020204030204" pitchFamily="34" charset="0"/>
                          <a:ea typeface="MS Mincho" panose="02020609040205080304" pitchFamily="49" charset="-128"/>
                          <a:cs typeface="Calibri" panose="020F0502020204030204" pitchFamily="34" charset="0"/>
                        </a:rPr>
                        <a:t>Beakta att livsförlängande behandling kan fortgå samtidigt som palliativa vårdbehov uppmärksammas. </a:t>
                      </a:r>
                      <a:r>
                        <a:rPr lang="sv-SE" sz="1200" b="1" dirty="0">
                          <a:effectLst/>
                          <a:latin typeface="Calibri" panose="020F0502020204030204" pitchFamily="34" charset="0"/>
                          <a:ea typeface="MS Mincho" panose="02020609040205080304" pitchFamily="49" charset="-128"/>
                          <a:cs typeface="Calibri" panose="020F0502020204030204" pitchFamily="34" charset="0"/>
                        </a:rPr>
                        <a:t> </a:t>
                      </a:r>
                      <a:endParaRPr lang="sv-SE"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975" indent="-180975">
                        <a:buFont typeface="Arial" panose="020B0604020202020204" pitchFamily="34" charset="0"/>
                        <a:buChar char="•"/>
                      </a:pPr>
                      <a:r>
                        <a:rPr lang="sv-SE" sz="1200" kern="1200" dirty="0">
                          <a:solidFill>
                            <a:schemeClr val="tx1"/>
                          </a:solidFill>
                          <a:effectLst/>
                          <a:latin typeface="+mn-lt"/>
                          <a:ea typeface="+mn-ea"/>
                          <a:cs typeface="+mn-cs"/>
                        </a:rPr>
                        <a:t>Delta i bedömning och planering, formulera behov</a:t>
                      </a:r>
                    </a:p>
                    <a:p>
                      <a:pPr marL="180975" indent="-180975">
                        <a:buFont typeface="Arial" panose="020B0604020202020204" pitchFamily="34" charset="0"/>
                        <a:buChar char="•"/>
                      </a:pPr>
                      <a:r>
                        <a:rPr lang="sv-SE" sz="1200" kern="1200" dirty="0">
                          <a:solidFill>
                            <a:schemeClr val="tx1"/>
                          </a:solidFill>
                          <a:effectLst/>
                          <a:latin typeface="+mn-lt"/>
                          <a:ea typeface="+mn-ea"/>
                          <a:cs typeface="+mn-cs"/>
                        </a:rPr>
                        <a:t>Uppmärksamma och berätta om problem i hemsituationen</a:t>
                      </a:r>
                    </a:p>
                    <a:p>
                      <a:pPr marL="180975" indent="-180975">
                        <a:buFont typeface="Arial" panose="020B0604020202020204" pitchFamily="34" charset="0"/>
                        <a:buChar char="•"/>
                      </a:pPr>
                      <a:r>
                        <a:rPr lang="sv-SE" sz="1200" kern="1200" dirty="0">
                          <a:solidFill>
                            <a:schemeClr val="tx1"/>
                          </a:solidFill>
                          <a:effectLst/>
                          <a:latin typeface="+mn-lt"/>
                          <a:ea typeface="+mn-ea"/>
                          <a:cs typeface="+mn-cs"/>
                        </a:rPr>
                        <a:t>Efterfråga stöd/hjälp för att upprätthålla ett självständigt och enligt patienten gott liv</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799594"/>
                  </a:ext>
                </a:extLst>
              </a:tr>
            </a:tbl>
          </a:graphicData>
        </a:graphic>
      </p:graphicFrame>
      <p:sp>
        <p:nvSpPr>
          <p:cNvPr id="10" name="textruta 9">
            <a:extLst>
              <a:ext uri="{C183D7F6-B498-43B3-948B-1728B52AA6E4}">
                <adec:decorative xmlns:adec="http://schemas.microsoft.com/office/drawing/2017/decorative" val="1"/>
              </a:ext>
            </a:extLst>
          </p:cNvPr>
          <p:cNvSpPr txBox="1"/>
          <p:nvPr/>
        </p:nvSpPr>
        <p:spPr>
          <a:xfrm>
            <a:off x="10301680" y="136244"/>
            <a:ext cx="1551963" cy="276999"/>
          </a:xfrm>
          <a:prstGeom prst="rect">
            <a:avLst/>
          </a:prstGeom>
          <a:noFill/>
        </p:spPr>
        <p:txBody>
          <a:bodyPr wrap="square" rtlCol="0">
            <a:spAutoFit/>
          </a:bodyPr>
          <a:lstStyle/>
          <a:p>
            <a:r>
              <a:rPr lang="sv-SE" sz="1200">
                <a:solidFill>
                  <a:schemeClr val="bg1">
                    <a:lumMod val="65000"/>
                  </a:schemeClr>
                </a:solidFill>
              </a:rPr>
              <a:t>Palliativ vård</a:t>
            </a:r>
          </a:p>
        </p:txBody>
      </p:sp>
      <p:pic>
        <p:nvPicPr>
          <p:cNvPr id="3" name="Picture 2">
            <a:extLst>
              <a:ext uri="{FF2B5EF4-FFF2-40B4-BE49-F238E27FC236}">
                <a16:creationId xmlns:a16="http://schemas.microsoft.com/office/drawing/2014/main" id="{28EDD27A-94EB-66B8-81A4-1DD06312D1A6}"/>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6758" y="1995350"/>
            <a:ext cx="2905847" cy="4165904"/>
          </a:xfrm>
          <a:prstGeom prst="rect">
            <a:avLst/>
          </a:prstGeom>
        </p:spPr>
      </p:pic>
      <p:sp>
        <p:nvSpPr>
          <p:cNvPr id="4" name="Isosceles Triangle 3">
            <a:extLst>
              <a:ext uri="{FF2B5EF4-FFF2-40B4-BE49-F238E27FC236}">
                <a16:creationId xmlns:a16="http://schemas.microsoft.com/office/drawing/2014/main" id="{FD65B23C-5E75-D615-575E-6D20659B499E}"/>
              </a:ext>
              <a:ext uri="{C183D7F6-B498-43B3-948B-1728B52AA6E4}">
                <adec:decorative xmlns:adec="http://schemas.microsoft.com/office/drawing/2017/decorative" val="1"/>
              </a:ext>
            </a:extLst>
          </p:cNvPr>
          <p:cNvSpPr/>
          <p:nvPr/>
        </p:nvSpPr>
        <p:spPr>
          <a:xfrm rot="5400000">
            <a:off x="3152625" y="3843338"/>
            <a:ext cx="1809750" cy="200026"/>
          </a:xfrm>
          <a:prstGeom prst="triangle">
            <a:avLst/>
          </a:prstGeom>
          <a:solidFill>
            <a:srgbClr val="92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74823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a16="http://schemas.microsoft.com/office/drawing/2014/main" id="{56E2D783-D7AD-45C1-86B6-2FC35A951268}"/>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2133359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929" name="think-cell Slide" r:id="rId6" imgW="395" imgH="394" progId="TCLayout.ActiveDocument.1">
                  <p:embed/>
                </p:oleObj>
              </mc:Choice>
              <mc:Fallback>
                <p:oleObj name="think-cell Slide" r:id="rId6"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8D01E008-BBD9-458E-A1D7-A1D60B359424}"/>
              </a:ext>
              <a:ext uri="{C183D7F6-B498-43B3-948B-1728B52AA6E4}">
                <adec:decorative xmlns:adec="http://schemas.microsoft.com/office/drawing/2017/decorative" val="1"/>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5048250" y="531116"/>
            <a:ext cx="6412183" cy="609793"/>
          </a:xfrm>
        </p:spPr>
        <p:txBody>
          <a:bodyPr>
            <a:noAutofit/>
          </a:bodyPr>
          <a:lstStyle/>
          <a:p>
            <a:r>
              <a:rPr lang="sv-SE" dirty="0">
                <a:solidFill>
                  <a:srgbClr val="5A8695"/>
                </a:solidFill>
              </a:rPr>
              <a:t>Vårdförloppet lägger tonvikt på</a:t>
            </a:r>
          </a:p>
        </p:txBody>
      </p:sp>
      <p:sp>
        <p:nvSpPr>
          <p:cNvPr id="3" name="Rectangle 2">
            <a:extLst>
              <a:ext uri="{FF2B5EF4-FFF2-40B4-BE49-F238E27FC236}">
                <a16:creationId xmlns:a16="http://schemas.microsoft.com/office/drawing/2014/main" id="{553E32D5-2B68-4BB5-98D0-1D5EBE620135}"/>
              </a:ext>
            </a:extLst>
          </p:cNvPr>
          <p:cNvSpPr/>
          <p:nvPr/>
        </p:nvSpPr>
        <p:spPr>
          <a:xfrm>
            <a:off x="5048250" y="1563159"/>
            <a:ext cx="6972522" cy="30088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0000" rIns="91440" bIns="45720" rtlCol="0" anchor="t"/>
          <a:lstStyle/>
          <a:p>
            <a:pPr marL="342900" indent="-342900">
              <a:spcBef>
                <a:spcPts val="600"/>
              </a:spcBef>
              <a:buFont typeface="Arial" panose="020B0604020202020204" pitchFamily="34" charset="0"/>
              <a:buChar char="•"/>
            </a:pPr>
            <a:r>
              <a:rPr lang="sv-SE" sz="2400" dirty="0">
                <a:solidFill>
                  <a:srgbClr val="000000"/>
                </a:solidFill>
                <a:latin typeface="Calibri"/>
                <a:ea typeface="Calibri" panose="020F0502020204030204" pitchFamily="34" charset="0"/>
                <a:cs typeface="Arial"/>
              </a:rPr>
              <a:t>Fler patienter ska få tillgång till strukturerat palliativt omhändertagande</a:t>
            </a:r>
            <a:endParaRPr lang="sv-SE" dirty="0"/>
          </a:p>
          <a:p>
            <a:pPr marL="342900" indent="-342900">
              <a:spcBef>
                <a:spcPts val="600"/>
              </a:spcBef>
              <a:buFont typeface="Arial" panose="020B0604020202020204" pitchFamily="34" charset="0"/>
              <a:buChar char="•"/>
            </a:pPr>
            <a:r>
              <a:rPr lang="sv-SE" sz="2400" dirty="0">
                <a:solidFill>
                  <a:srgbClr val="000000"/>
                </a:solidFill>
                <a:latin typeface="Calibri"/>
                <a:ea typeface="Calibri" panose="020F0502020204030204" pitchFamily="34" charset="0"/>
                <a:cs typeface="Arial"/>
              </a:rPr>
              <a:t>Tidigare identifiering av patienter i behov av palliativ vård.</a:t>
            </a:r>
            <a:endParaRPr lang="sv-SE" dirty="0"/>
          </a:p>
          <a:p>
            <a:pPr marL="342900" indent="-342900">
              <a:spcBef>
                <a:spcPts val="600"/>
              </a:spcBef>
              <a:buFont typeface="Arial" panose="020B0604020202020204" pitchFamily="34" charset="0"/>
              <a:buChar char="•"/>
            </a:pPr>
            <a:r>
              <a:rPr lang="sv-SE" sz="2400" dirty="0">
                <a:solidFill>
                  <a:srgbClr val="000000"/>
                </a:solidFill>
                <a:latin typeface="Calibri"/>
                <a:ea typeface="Calibri" panose="020F0502020204030204" pitchFamily="34" charset="0"/>
                <a:cs typeface="Arial"/>
              </a:rPr>
              <a:t>Fler ska få erbjudande om samtal vid allvarlig sjukdom.</a:t>
            </a:r>
          </a:p>
          <a:p>
            <a:pPr marL="342900" indent="-342900">
              <a:spcBef>
                <a:spcPts val="600"/>
              </a:spcBef>
              <a:buFont typeface="Arial" panose="020B0604020202020204" pitchFamily="34" charset="0"/>
              <a:buChar char="•"/>
            </a:pPr>
            <a:r>
              <a:rPr lang="sv-SE" sz="2400" dirty="0">
                <a:solidFill>
                  <a:srgbClr val="000000"/>
                </a:solidFill>
                <a:latin typeface="Calibri"/>
                <a:ea typeface="Calibri" panose="020F0502020204030204" pitchFamily="34" charset="0"/>
                <a:cs typeface="Arial"/>
              </a:rPr>
              <a:t>Fler ska få systematisk och evidensbaserad symtomskattning.</a:t>
            </a:r>
          </a:p>
          <a:p>
            <a:pPr marL="342900" indent="-342900">
              <a:spcBef>
                <a:spcPts val="600"/>
              </a:spcBef>
              <a:buFont typeface="Arial" panose="020B0604020202020204" pitchFamily="34" charset="0"/>
              <a:buChar char="•"/>
            </a:pPr>
            <a:r>
              <a:rPr lang="sv-SE" sz="2400" dirty="0">
                <a:solidFill>
                  <a:srgbClr val="000000"/>
                </a:solidFill>
                <a:latin typeface="Calibri"/>
                <a:ea typeface="Calibri" panose="020F0502020204030204" pitchFamily="34" charset="0"/>
                <a:cs typeface="Arial"/>
              </a:rPr>
              <a:t>Tillgång till uppdaterad och dokumenterad vårdplan utifrån behov. </a:t>
            </a:r>
            <a:endParaRPr lang="sv-SE" sz="2400" dirty="0">
              <a:solidFill>
                <a:srgbClr val="000000"/>
              </a:solidFill>
              <a:latin typeface="Calibri"/>
              <a:ea typeface="Calibri" panose="020F0502020204030204" pitchFamily="34" charset="0"/>
              <a:cs typeface="Arial" panose="020B0604020202020204" pitchFamily="34" charset="0"/>
            </a:endParaRPr>
          </a:p>
          <a:p>
            <a:pPr marL="342900" lvl="0" indent="-342900">
              <a:spcBef>
                <a:spcPts val="600"/>
              </a:spcBef>
              <a:buFont typeface="Arial" panose="020B0604020202020204" pitchFamily="34" charset="0"/>
              <a:buChar char="•"/>
              <a:defRPr/>
            </a:pPr>
            <a:endParaRPr lang="sv-SE" sz="2000" dirty="0">
              <a:solidFill>
                <a:srgbClr val="000000"/>
              </a:solidFill>
              <a:ea typeface="Calibri" panose="020F0502020204030204" pitchFamily="34" charset="0"/>
              <a:cs typeface="Arial" panose="020B0604020202020204" pitchFamily="34" charset="0"/>
            </a:endParaRPr>
          </a:p>
        </p:txBody>
      </p:sp>
      <p:sp>
        <p:nvSpPr>
          <p:cNvPr id="9" name="textruta 8">
            <a:extLst>
              <a:ext uri="{C183D7F6-B498-43B3-948B-1728B52AA6E4}">
                <adec:decorative xmlns:adec="http://schemas.microsoft.com/office/drawing/2017/decorative" val="1"/>
              </a:ext>
            </a:extLst>
          </p:cNvPr>
          <p:cNvSpPr txBox="1"/>
          <p:nvPr/>
        </p:nvSpPr>
        <p:spPr>
          <a:xfrm>
            <a:off x="10301680" y="136244"/>
            <a:ext cx="1551963" cy="276999"/>
          </a:xfrm>
          <a:prstGeom prst="rect">
            <a:avLst/>
          </a:prstGeom>
          <a:noFill/>
        </p:spPr>
        <p:txBody>
          <a:bodyPr wrap="square" rtlCol="0">
            <a:spAutoFit/>
          </a:bodyPr>
          <a:lstStyle/>
          <a:p>
            <a:r>
              <a:rPr lang="sv-SE" sz="1200">
                <a:solidFill>
                  <a:schemeClr val="bg1">
                    <a:lumMod val="65000"/>
                  </a:schemeClr>
                </a:solidFill>
              </a:rPr>
              <a:t>Palliativ vård</a:t>
            </a:r>
          </a:p>
        </p:txBody>
      </p:sp>
      <p:pic>
        <p:nvPicPr>
          <p:cNvPr id="4" name="Bildobjekt 3">
            <a:extLst>
              <a:ext uri="{FF2B5EF4-FFF2-40B4-BE49-F238E27FC236}">
                <a16:creationId xmlns:a16="http://schemas.microsoft.com/office/drawing/2014/main" id="{E64C1D09-B5AE-4122-90E2-39A5D7C3A6A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54111"/>
            <a:ext cx="4610997" cy="6852862"/>
          </a:xfrm>
          <a:prstGeom prst="rect">
            <a:avLst/>
          </a:prstGeom>
        </p:spPr>
      </p:pic>
    </p:spTree>
    <p:extLst>
      <p:ext uri="{BB962C8B-B14F-4D97-AF65-F5344CB8AC3E}">
        <p14:creationId xmlns:p14="http://schemas.microsoft.com/office/powerpoint/2010/main" val="1919662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5446442" y="413243"/>
            <a:ext cx="3087958" cy="609793"/>
          </a:xfrm>
        </p:spPr>
        <p:txBody>
          <a:bodyPr>
            <a:normAutofit fontScale="90000"/>
          </a:bodyPr>
          <a:lstStyle/>
          <a:p>
            <a:r>
              <a:rPr lang="sv-SE" dirty="0"/>
              <a:t>Patientkontrakt</a:t>
            </a:r>
          </a:p>
        </p:txBody>
      </p:sp>
      <p:sp>
        <p:nvSpPr>
          <p:cNvPr id="5" name="Platshållare för text 4"/>
          <p:cNvSpPr>
            <a:spLocks noGrp="1"/>
          </p:cNvSpPr>
          <p:nvPr>
            <p:ph type="body" sz="quarter" idx="10"/>
          </p:nvPr>
        </p:nvSpPr>
        <p:spPr>
          <a:xfrm>
            <a:off x="5342024" y="1335881"/>
            <a:ext cx="5735637" cy="4186238"/>
          </a:xfrm>
        </p:spPr>
        <p:txBody>
          <a:bodyPr/>
          <a:lstStyle/>
          <a:p>
            <a:pPr marL="342900" indent="-342900">
              <a:lnSpc>
                <a:spcPct val="100000"/>
              </a:lnSpc>
              <a:spcBef>
                <a:spcPts val="600"/>
              </a:spcBef>
              <a:buFont typeface="Arial" panose="020B0604020202020204" pitchFamily="34" charset="0"/>
              <a:buChar char="•"/>
            </a:pPr>
            <a:r>
              <a:rPr lang="sv-SE" sz="2000" dirty="0"/>
              <a:t>Alla beslut om utredning och behandlingsstrategi ska ske i samråd med patienten.</a:t>
            </a:r>
          </a:p>
          <a:p>
            <a:pPr marL="342900" indent="-342900">
              <a:lnSpc>
                <a:spcPct val="100000"/>
              </a:lnSpc>
              <a:spcBef>
                <a:spcPts val="600"/>
              </a:spcBef>
              <a:buFont typeface="Arial" panose="020B0604020202020204" pitchFamily="34" charset="0"/>
              <a:buChar char="•"/>
            </a:pPr>
            <a:r>
              <a:rPr lang="sv-SE" sz="2000" dirty="0"/>
              <a:t>Erbjudande av samtal vi allvarlig sjukdom.</a:t>
            </a:r>
          </a:p>
          <a:p>
            <a:pPr marL="342900" indent="-342900">
              <a:lnSpc>
                <a:spcPct val="100000"/>
              </a:lnSpc>
              <a:spcBef>
                <a:spcPts val="600"/>
              </a:spcBef>
              <a:buFont typeface="Arial" panose="020B0604020202020204" pitchFamily="34" charset="0"/>
              <a:buChar char="•"/>
            </a:pPr>
            <a:r>
              <a:rPr lang="sv-SE" sz="2000" dirty="0"/>
              <a:t>En vårdplan med överenskomna åtgärder tas fram och dokumenteras i samråd med patient. </a:t>
            </a:r>
          </a:p>
          <a:p>
            <a:pPr marL="342900" indent="-342900">
              <a:lnSpc>
                <a:spcPct val="100000"/>
              </a:lnSpc>
              <a:spcBef>
                <a:spcPts val="600"/>
              </a:spcBef>
              <a:buFont typeface="Arial" panose="020B0604020202020204" pitchFamily="34" charset="0"/>
              <a:buChar char="•"/>
            </a:pPr>
            <a:r>
              <a:rPr lang="sv-SE" sz="2000" dirty="0"/>
              <a:t>I överenskommelse med patienten följer eventuella närstående om möjligt överenskomna åtgärder i vårdplanen.</a:t>
            </a:r>
          </a:p>
          <a:p>
            <a:pPr marL="342900" indent="-342900">
              <a:lnSpc>
                <a:spcPct val="100000"/>
              </a:lnSpc>
              <a:spcBef>
                <a:spcPts val="600"/>
              </a:spcBef>
              <a:buFont typeface="Arial" panose="020B0604020202020204" pitchFamily="34" charset="0"/>
              <a:buChar char="•"/>
            </a:pPr>
            <a:endParaRPr lang="sv-SE" dirty="0"/>
          </a:p>
          <a:p>
            <a:pPr marL="342900" indent="-342900">
              <a:lnSpc>
                <a:spcPct val="100000"/>
              </a:lnSpc>
              <a:spcBef>
                <a:spcPts val="600"/>
              </a:spcBef>
              <a:buFont typeface="Arial" panose="020B0604020202020204" pitchFamily="34" charset="0"/>
              <a:buChar char="•"/>
            </a:pPr>
            <a:endParaRPr lang="sv-SE" dirty="0"/>
          </a:p>
          <a:p>
            <a:endParaRPr lang="sv-SE" dirty="0"/>
          </a:p>
        </p:txBody>
      </p:sp>
      <p:sp>
        <p:nvSpPr>
          <p:cNvPr id="6" name="textruta 5">
            <a:extLst>
              <a:ext uri="{C183D7F6-B498-43B3-948B-1728B52AA6E4}">
                <adec:decorative xmlns:adec="http://schemas.microsoft.com/office/drawing/2017/decorative" val="1"/>
              </a:ext>
            </a:extLst>
          </p:cNvPr>
          <p:cNvSpPr txBox="1"/>
          <p:nvPr/>
        </p:nvSpPr>
        <p:spPr>
          <a:xfrm>
            <a:off x="10301680" y="136244"/>
            <a:ext cx="155196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FFFFFF">
                    <a:lumMod val="65000"/>
                  </a:srgbClr>
                </a:solidFill>
                <a:effectLst/>
                <a:uLnTx/>
                <a:uFillTx/>
                <a:latin typeface="Calibri" panose="020F0502020204030204"/>
                <a:ea typeface="+mn-ea"/>
                <a:cs typeface="+mn-cs"/>
              </a:rPr>
              <a:t>Palliativ vård</a:t>
            </a:r>
          </a:p>
        </p:txBody>
      </p:sp>
      <p:sp>
        <p:nvSpPr>
          <p:cNvPr id="7" name="Rektangel 6"/>
          <p:cNvSpPr/>
          <p:nvPr/>
        </p:nvSpPr>
        <p:spPr>
          <a:xfrm>
            <a:off x="5446442" y="4399113"/>
            <a:ext cx="6407201" cy="11230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marR="0" lvl="0" indent="0" algn="l" defTabSz="914400" rtl="0" eaLnBrk="1" fontAlgn="auto" latinLnBrk="0" hangingPunct="1">
              <a:lnSpc>
                <a:spcPct val="100000"/>
              </a:lnSpc>
              <a:spcBef>
                <a:spcPts val="0"/>
              </a:spcBef>
              <a:spcAft>
                <a:spcPts val="0"/>
              </a:spcAft>
              <a:buClrTx/>
              <a:buSzTx/>
              <a:buFontTx/>
              <a:buNone/>
              <a:tabLst/>
              <a:defRPr/>
            </a:pPr>
            <a:r>
              <a:rPr kumimoji="0" lang="sv-SE" sz="1600" b="0" i="1" u="none" strike="noStrike" kern="1200" cap="none" spc="0" normalizeH="0" baseline="0" noProof="0" dirty="0">
                <a:ln>
                  <a:noFill/>
                </a:ln>
                <a:solidFill>
                  <a:srgbClr val="000000"/>
                </a:solidFill>
                <a:effectLst/>
                <a:uLnTx/>
                <a:uFillTx/>
                <a:latin typeface="Calibri" panose="020F0502020204030204"/>
                <a:ea typeface="+mn-ea"/>
                <a:cs typeface="+mn-cs"/>
              </a:rPr>
              <a:t>Syftet med patientkontrakt är att genom en gemensam överenskommelse mellan patient och vårdgivare säkerställa delaktighet, samordning och tillgänglighet med patientens perspektiv som utgångspunkt.</a:t>
            </a:r>
          </a:p>
        </p:txBody>
      </p:sp>
      <p:pic>
        <p:nvPicPr>
          <p:cNvPr id="10" name="Bildobjekt 9">
            <a:extLst>
              <a:ext uri="{FF2B5EF4-FFF2-40B4-BE49-F238E27FC236}">
                <a16:creationId xmlns:a16="http://schemas.microsoft.com/office/drawing/2014/main" id="{0F4DA1E4-84C6-BB4F-9A8A-83B8AC198102}"/>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19340"/>
            <a:ext cx="4911772" cy="6648160"/>
          </a:xfrm>
          <a:prstGeom prst="rect">
            <a:avLst/>
          </a:prstGeom>
        </p:spPr>
      </p:pic>
    </p:spTree>
    <p:extLst>
      <p:ext uri="{BB962C8B-B14F-4D97-AF65-F5344CB8AC3E}">
        <p14:creationId xmlns:p14="http://schemas.microsoft.com/office/powerpoint/2010/main" val="1570241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a:extLst>
              <a:ext uri="{FF2B5EF4-FFF2-40B4-BE49-F238E27FC236}">
                <a16:creationId xmlns:a16="http://schemas.microsoft.com/office/drawing/2014/main" id="{38B9E893-937E-45CB-885F-520E271A97F8}"/>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32015620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001" name="think-cell Slide" r:id="rId5" imgW="395" imgH="394" progId="TCLayout.ActiveDocument.1">
                  <p:embed/>
                </p:oleObj>
              </mc:Choice>
              <mc:Fallback>
                <p:oleObj name="think-cell Slide" r:id="rId5" imgW="395" imgH="394" progId="TCLayout.ActiveDocument.1">
                  <p:embed/>
                  <p:pic>
                    <p:nvPicPr>
                      <p:cNvPr id="20" name="Object 19" hidden="1">
                        <a:extLst>
                          <a:ext uri="{FF2B5EF4-FFF2-40B4-BE49-F238E27FC236}">
                            <a16:creationId xmlns:a16="http://schemas.microsoft.com/office/drawing/2014/main" id="{38B9E893-937E-45CB-885F-520E271A97F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6A758B33-E922-4132-AD7A-85BDE8A32210}"/>
              </a:ext>
              <a:ext uri="{C183D7F6-B498-43B3-948B-1728B52AA6E4}">
                <adec:decorative xmlns:adec="http://schemas.microsoft.com/office/drawing/2017/decorative" val="1"/>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5" name="Title 4">
            <a:extLst>
              <a:ext uri="{FF2B5EF4-FFF2-40B4-BE49-F238E27FC236}">
                <a16:creationId xmlns:a16="http://schemas.microsoft.com/office/drawing/2014/main" id="{6AECD21E-1FC0-44B5-9B0F-67ECBD727DE0}"/>
              </a:ext>
            </a:extLst>
          </p:cNvPr>
          <p:cNvSpPr>
            <a:spLocks noGrp="1"/>
          </p:cNvSpPr>
          <p:nvPr>
            <p:ph type="ctrTitle"/>
          </p:nvPr>
        </p:nvSpPr>
        <p:spPr>
          <a:xfrm>
            <a:off x="988742" y="616841"/>
            <a:ext cx="9144000" cy="609793"/>
          </a:xfrm>
        </p:spPr>
        <p:txBody>
          <a:bodyPr>
            <a:normAutofit/>
          </a:bodyPr>
          <a:lstStyle/>
          <a:p>
            <a:r>
              <a:rPr lang="sv-SE"/>
              <a:t>Vad kommer att följas upp (urval)</a:t>
            </a:r>
          </a:p>
        </p:txBody>
      </p:sp>
      <p:sp>
        <p:nvSpPr>
          <p:cNvPr id="9" name="Rectangle 8">
            <a:extLst>
              <a:ext uri="{FF2B5EF4-FFF2-40B4-BE49-F238E27FC236}">
                <a16:creationId xmlns:a16="http://schemas.microsoft.com/office/drawing/2014/main" id="{833526B6-D4F9-4B22-AC5A-C610BB2A6702}"/>
              </a:ext>
            </a:extLst>
          </p:cNvPr>
          <p:cNvSpPr/>
          <p:nvPr/>
        </p:nvSpPr>
        <p:spPr>
          <a:xfrm>
            <a:off x="984468" y="1560384"/>
            <a:ext cx="4909649" cy="506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a:ln>
                  <a:noFill/>
                </a:ln>
                <a:solidFill>
                  <a:srgbClr val="377D7A"/>
                </a:solidFill>
                <a:effectLst/>
                <a:uLnTx/>
                <a:uFillTx/>
                <a:latin typeface="Calibri" panose="020F0502020204030204"/>
                <a:ea typeface="+mn-ea"/>
                <a:cs typeface="+mn-cs"/>
              </a:rPr>
              <a:t>Indikatorer (målvärde)</a:t>
            </a:r>
          </a:p>
        </p:txBody>
      </p:sp>
      <p:sp>
        <p:nvSpPr>
          <p:cNvPr id="10" name="Rectangle 9">
            <a:extLst>
              <a:ext uri="{FF2B5EF4-FFF2-40B4-BE49-F238E27FC236}">
                <a16:creationId xmlns:a16="http://schemas.microsoft.com/office/drawing/2014/main" id="{B6A3914D-6AB0-4643-82B5-C41FCC809901}"/>
              </a:ext>
            </a:extLst>
          </p:cNvPr>
          <p:cNvSpPr/>
          <p:nvPr/>
        </p:nvSpPr>
        <p:spPr>
          <a:xfrm>
            <a:off x="988742" y="2139206"/>
            <a:ext cx="4905375" cy="3240867"/>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lvl="0" indent="-342900">
              <a:spcBef>
                <a:spcPts val="600"/>
              </a:spcBef>
              <a:buFont typeface="Arial" panose="020B0604020202020204" pitchFamily="34" charset="0"/>
              <a:buChar char="•"/>
            </a:pPr>
            <a:r>
              <a:rPr lang="sv-SE" sz="1600">
                <a:solidFill>
                  <a:srgbClr val="000000"/>
                </a:solidFill>
                <a:ea typeface="Calibri" panose="020F0502020204030204" pitchFamily="34" charset="0"/>
                <a:cs typeface="Arial" panose="020B0604020202020204" pitchFamily="34" charset="0"/>
              </a:rPr>
              <a:t>Andel patienter med misstänkt palliativt vårdbehov och som erbjuds samtal vid allvarlig sjukdom (100%)</a:t>
            </a:r>
          </a:p>
          <a:p>
            <a:pPr marL="342900" lvl="0" indent="-342900">
              <a:spcBef>
                <a:spcPts val="600"/>
              </a:spcBef>
              <a:buFont typeface="Arial" panose="020B0604020202020204" pitchFamily="34" charset="0"/>
              <a:buChar char="•"/>
            </a:pPr>
            <a:r>
              <a:rPr lang="sv-SE" sz="1600">
                <a:solidFill>
                  <a:srgbClr val="000000"/>
                </a:solidFill>
                <a:ea typeface="Calibri" panose="020F0502020204030204" pitchFamily="34" charset="0"/>
                <a:cs typeface="Arial" panose="020B0604020202020204" pitchFamily="34" charset="0"/>
              </a:rPr>
              <a:t>Andel patienter med palliativa vårdbehov där brytpunktssamtal till vård i livets slutskede har genomförts (100%)</a:t>
            </a:r>
          </a:p>
          <a:p>
            <a:pPr marL="342900" lvl="0" indent="-342900">
              <a:spcBef>
                <a:spcPts val="600"/>
              </a:spcBef>
              <a:buFont typeface="Arial" panose="020B0604020202020204" pitchFamily="34" charset="0"/>
              <a:buChar char="•"/>
            </a:pPr>
            <a:r>
              <a:rPr lang="sv-SE" sz="1600">
                <a:solidFill>
                  <a:srgbClr val="000000"/>
                </a:solidFill>
                <a:ea typeface="Calibri" panose="020F0502020204030204" pitchFamily="34" charset="0"/>
                <a:cs typeface="Arial" panose="020B0604020202020204" pitchFamily="34" charset="0"/>
              </a:rPr>
              <a:t>Registreringsgrad i Svenska palliativregistret (100%)</a:t>
            </a:r>
          </a:p>
          <a:p>
            <a:pPr marL="800100" lvl="1" indent="-342900">
              <a:spcBef>
                <a:spcPts val="600"/>
              </a:spcBef>
              <a:buFont typeface="Calibri" panose="020F0502020204030204" pitchFamily="34" charset="0"/>
              <a:buChar char="­"/>
            </a:pPr>
            <a:endParaRPr lang="sv-SE" sz="1600">
              <a:solidFill>
                <a:srgbClr val="000000"/>
              </a:solidFill>
              <a:ea typeface="Calibri" panose="020F050202020403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13F30D1A-8F25-4810-A47A-39C95C855260}"/>
              </a:ext>
            </a:extLst>
          </p:cNvPr>
          <p:cNvSpPr/>
          <p:nvPr/>
        </p:nvSpPr>
        <p:spPr>
          <a:xfrm>
            <a:off x="6254308" y="2139206"/>
            <a:ext cx="4998334" cy="3240868"/>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lvl="0" indent="-342900">
              <a:spcBef>
                <a:spcPts val="600"/>
              </a:spcBef>
              <a:buFont typeface="Arial" panose="020B0604020202020204" pitchFamily="34" charset="0"/>
              <a:buChar char="•"/>
            </a:pPr>
            <a:r>
              <a:rPr lang="sv-SE" sz="1600">
                <a:solidFill>
                  <a:srgbClr val="000000"/>
                </a:solidFill>
                <a:ea typeface="Calibri" panose="020F0502020204030204" pitchFamily="34" charset="0"/>
                <a:cs typeface="Arial" panose="020B0604020202020204" pitchFamily="34" charset="0"/>
              </a:rPr>
              <a:t>Andel patienter med palliativa vårdbehov som</a:t>
            </a:r>
          </a:p>
          <a:p>
            <a:pPr marL="800100" lvl="1" indent="-342900">
              <a:spcBef>
                <a:spcPts val="600"/>
              </a:spcBef>
              <a:buFont typeface="Calibri" panose="020F0502020204030204" pitchFamily="34" charset="0"/>
              <a:buChar char="­"/>
            </a:pPr>
            <a:r>
              <a:rPr lang="sv-SE" sz="1600">
                <a:solidFill>
                  <a:srgbClr val="000000"/>
                </a:solidFill>
                <a:ea typeface="Calibri" panose="020F0502020204030204" pitchFamily="34" charset="0"/>
                <a:cs typeface="Arial" panose="020B0604020202020204" pitchFamily="34" charset="0"/>
              </a:rPr>
              <a:t>symtomskattas med ett strukturerat skattningsinstrument, till exempel IPOS, ESAS eller Abbey Pain </a:t>
            </a:r>
            <a:r>
              <a:rPr lang="sv-SE" sz="1600" err="1">
                <a:solidFill>
                  <a:srgbClr val="000000"/>
                </a:solidFill>
                <a:ea typeface="Calibri" panose="020F0502020204030204" pitchFamily="34" charset="0"/>
                <a:cs typeface="Arial" panose="020B0604020202020204" pitchFamily="34" charset="0"/>
              </a:rPr>
              <a:t>Scale</a:t>
            </a:r>
            <a:r>
              <a:rPr lang="sv-SE" sz="1600">
                <a:solidFill>
                  <a:srgbClr val="000000"/>
                </a:solidFill>
                <a:ea typeface="Calibri" panose="020F0502020204030204" pitchFamily="34" charset="0"/>
                <a:cs typeface="Arial" panose="020B0604020202020204" pitchFamily="34" charset="0"/>
              </a:rPr>
              <a:t> (100%)</a:t>
            </a:r>
          </a:p>
          <a:p>
            <a:pPr marL="800100" lvl="1" indent="-342900">
              <a:spcBef>
                <a:spcPts val="600"/>
              </a:spcBef>
              <a:buFont typeface="Calibri" panose="020F0502020204030204" pitchFamily="34" charset="0"/>
              <a:buChar char="­"/>
            </a:pPr>
            <a:r>
              <a:rPr lang="sv-SE" sz="1600">
                <a:solidFill>
                  <a:srgbClr val="000000"/>
                </a:solidFill>
                <a:ea typeface="Calibri" panose="020F0502020204030204" pitchFamily="34" charset="0"/>
                <a:cs typeface="Arial" panose="020B0604020202020204" pitchFamily="34" charset="0"/>
              </a:rPr>
              <a:t>har en dokumenterad vårdplan för den palliativa vården (100%)</a:t>
            </a:r>
          </a:p>
          <a:p>
            <a:pPr marL="800100" lvl="1" indent="-342900">
              <a:spcBef>
                <a:spcPts val="600"/>
              </a:spcBef>
              <a:buFont typeface="Calibri" panose="020F0502020204030204" pitchFamily="34" charset="0"/>
              <a:buChar char="­"/>
            </a:pPr>
            <a:r>
              <a:rPr lang="sv-SE" sz="1600">
                <a:solidFill>
                  <a:srgbClr val="000000"/>
                </a:solidFill>
                <a:ea typeface="Calibri" panose="020F0502020204030204" pitchFamily="34" charset="0"/>
                <a:cs typeface="Arial" panose="020B0604020202020204" pitchFamily="34" charset="0"/>
              </a:rPr>
              <a:t>har ordinerade vid-behovsläkemedel mot förväntade symtomgenombrott (100%)</a:t>
            </a:r>
          </a:p>
          <a:p>
            <a:pPr marL="800100" lvl="1" indent="-342900">
              <a:spcBef>
                <a:spcPts val="600"/>
              </a:spcBef>
              <a:buFont typeface="Calibri" panose="020F0502020204030204" pitchFamily="34" charset="0"/>
              <a:buChar char="­"/>
            </a:pPr>
            <a:r>
              <a:rPr lang="sv-SE" sz="1600">
                <a:solidFill>
                  <a:srgbClr val="000000"/>
                </a:solidFill>
                <a:ea typeface="Calibri" panose="020F0502020204030204" pitchFamily="34" charset="0"/>
                <a:cs typeface="Arial" panose="020B0604020202020204" pitchFamily="34" charset="0"/>
              </a:rPr>
              <a:t>har dokumenterad munhälsobedömning enligt ROAG (&gt;90%)</a:t>
            </a:r>
          </a:p>
          <a:p>
            <a:pPr marL="800100" lvl="1" indent="-342900">
              <a:spcBef>
                <a:spcPts val="600"/>
              </a:spcBef>
              <a:buFont typeface="Calibri" panose="020F0502020204030204" pitchFamily="34" charset="0"/>
              <a:buChar char="­"/>
            </a:pPr>
            <a:r>
              <a:rPr lang="sv-SE" sz="1600">
                <a:solidFill>
                  <a:srgbClr val="000000"/>
                </a:solidFill>
                <a:ea typeface="Calibri" panose="020F0502020204030204" pitchFamily="34" charset="0"/>
                <a:cs typeface="Arial" panose="020B0604020202020204" pitchFamily="34" charset="0"/>
              </a:rPr>
              <a:t>erhåller samtal vid allvarlig sjukdom (90%)</a:t>
            </a:r>
          </a:p>
        </p:txBody>
      </p:sp>
      <p:pic>
        <p:nvPicPr>
          <p:cNvPr id="12" name="Picture 21">
            <a:extLst>
              <a:ext uri="{FF2B5EF4-FFF2-40B4-BE49-F238E27FC236}">
                <a16:creationId xmlns:a16="http://schemas.microsoft.com/office/drawing/2014/main" id="{6650076E-DDDA-425F-811D-9F7850FFFA5E}"/>
              </a:ext>
              <a:ext uri="{C183D7F6-B498-43B3-948B-1728B52AA6E4}">
                <adec:decorative xmlns:adec="http://schemas.microsoft.com/office/drawing/2017/decorative" val="1"/>
              </a:ext>
            </a:extLst>
          </p:cNvPr>
          <p:cNvPicPr>
            <a:picLocks noChangeAspect="1"/>
          </p:cNvPicPr>
          <p:nvPr/>
        </p:nvPicPr>
        <p:blipFill>
          <a:blip r:embed="rId7" cstate="screen">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76558" y="1326807"/>
            <a:ext cx="1023016" cy="754175"/>
          </a:xfrm>
          <a:prstGeom prst="rect">
            <a:avLst/>
          </a:prstGeom>
        </p:spPr>
      </p:pic>
      <p:sp>
        <p:nvSpPr>
          <p:cNvPr id="14" name="Rectangle 13">
            <a:extLst>
              <a:ext uri="{FF2B5EF4-FFF2-40B4-BE49-F238E27FC236}">
                <a16:creationId xmlns:a16="http://schemas.microsoft.com/office/drawing/2014/main" id="{F5EFE918-B768-4D36-9D56-383F0BD01BC0}"/>
              </a:ext>
            </a:extLst>
          </p:cNvPr>
          <p:cNvSpPr/>
          <p:nvPr/>
        </p:nvSpPr>
        <p:spPr>
          <a:xfrm>
            <a:off x="6254309" y="1564430"/>
            <a:ext cx="4998334" cy="5993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a:ln>
                  <a:noFill/>
                </a:ln>
                <a:solidFill>
                  <a:srgbClr val="377D7A"/>
                </a:solidFill>
                <a:effectLst/>
                <a:uLnTx/>
                <a:uFillTx/>
                <a:latin typeface="Calibri" panose="020F0502020204030204"/>
                <a:ea typeface="+mn-ea"/>
                <a:cs typeface="+mn-cs"/>
              </a:rPr>
              <a:t>Indikatorer (målvärde)</a:t>
            </a:r>
          </a:p>
        </p:txBody>
      </p:sp>
      <p:sp>
        <p:nvSpPr>
          <p:cNvPr id="6" name="Rectangle 5">
            <a:extLst>
              <a:ext uri="{FF2B5EF4-FFF2-40B4-BE49-F238E27FC236}">
                <a16:creationId xmlns:a16="http://schemas.microsoft.com/office/drawing/2014/main" id="{01F77448-64CF-4386-8406-839026FD8FC9}"/>
              </a:ext>
            </a:extLst>
          </p:cNvPr>
          <p:cNvSpPr/>
          <p:nvPr/>
        </p:nvSpPr>
        <p:spPr>
          <a:xfrm>
            <a:off x="988742" y="5683372"/>
            <a:ext cx="9209431" cy="393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600"/>
              </a:spcBef>
              <a:spcAft>
                <a:spcPts val="0"/>
              </a:spcAft>
              <a:buClrTx/>
              <a:buSzTx/>
              <a:buFontTx/>
              <a:buNone/>
              <a:tabLst/>
              <a:defRPr/>
            </a:pPr>
            <a:r>
              <a:rPr kumimoji="0" lang="sv-SE" sz="1600" b="1" i="0" u="none" strike="noStrike" kern="1200" cap="none" spc="0" normalizeH="0" baseline="0" noProof="0">
                <a:ln>
                  <a:noFill/>
                </a:ln>
                <a:solidFill>
                  <a:srgbClr val="FFFFFF"/>
                </a:solidFill>
                <a:effectLst/>
                <a:uLnTx/>
                <a:uFillTx/>
                <a:latin typeface="Calibri" panose="020F0502020204030204"/>
                <a:ea typeface="+mn-ea"/>
                <a:cs typeface="+mn-cs"/>
              </a:rPr>
              <a:t>Datakällor:</a:t>
            </a:r>
            <a:r>
              <a:rPr kumimoji="0" lang="sv-SE" sz="1600" b="0" i="0" u="none" strike="noStrike" kern="1200" cap="none" spc="0" normalizeH="0" baseline="0" noProof="0">
                <a:ln>
                  <a:noFill/>
                </a:ln>
                <a:solidFill>
                  <a:srgbClr val="FFFFFF"/>
                </a:solidFill>
                <a:effectLst/>
                <a:uLnTx/>
                <a:uFillTx/>
                <a:latin typeface="Calibri" panose="020F0502020204030204"/>
                <a:ea typeface="+mn-ea"/>
                <a:cs typeface="+mn-cs"/>
              </a:rPr>
              <a:t> Svenska Palliativregistret. I framtiden även regionernas vårdinformationssystem</a:t>
            </a:r>
            <a:endParaRPr kumimoji="0" lang="sv-SE" sz="1600" b="0" i="0" u="none" strike="noStrike" kern="1200" cap="none" spc="0" normalizeH="0" noProof="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BFA1D06-CE48-4110-8485-A9D28524682F}"/>
              </a:ext>
              <a:ext uri="{C183D7F6-B498-43B3-948B-1728B52AA6E4}">
                <adec:decorative xmlns:adec="http://schemas.microsoft.com/office/drawing/2017/decorative" val="1"/>
              </a:ext>
            </a:extLst>
          </p:cNvPr>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22554" y="5531193"/>
            <a:ext cx="754004" cy="754004"/>
          </a:xfrm>
          <a:prstGeom prst="rect">
            <a:avLst/>
          </a:prstGeom>
          <a:noFill/>
        </p:spPr>
      </p:pic>
      <p:pic>
        <p:nvPicPr>
          <p:cNvPr id="22" name="Picture 21">
            <a:extLst>
              <a:ext uri="{FF2B5EF4-FFF2-40B4-BE49-F238E27FC236}">
                <a16:creationId xmlns:a16="http://schemas.microsoft.com/office/drawing/2014/main" id="{6650076E-DDDA-425F-811D-9F7850FFFA5E}"/>
              </a:ext>
              <a:ext uri="{C183D7F6-B498-43B3-948B-1728B52AA6E4}">
                <adec:decorative xmlns:adec="http://schemas.microsoft.com/office/drawing/2017/decorative" val="1"/>
              </a:ext>
            </a:extLst>
          </p:cNvPr>
          <p:cNvPicPr>
            <a:picLocks noChangeAspect="1"/>
          </p:cNvPicPr>
          <p:nvPr/>
        </p:nvPicPr>
        <p:blipFill>
          <a:blip r:embed="rId7" cstate="screen">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221633" y="1333203"/>
            <a:ext cx="1023016" cy="754175"/>
          </a:xfrm>
          <a:prstGeom prst="rect">
            <a:avLst/>
          </a:prstGeom>
        </p:spPr>
      </p:pic>
      <p:sp>
        <p:nvSpPr>
          <p:cNvPr id="15" name="textruta 14">
            <a:extLst>
              <a:ext uri="{C183D7F6-B498-43B3-948B-1728B52AA6E4}">
                <adec:decorative xmlns:adec="http://schemas.microsoft.com/office/drawing/2017/decorative" val="1"/>
              </a:ext>
            </a:extLst>
          </p:cNvPr>
          <p:cNvSpPr txBox="1"/>
          <p:nvPr/>
        </p:nvSpPr>
        <p:spPr>
          <a:xfrm>
            <a:off x="10301680" y="136244"/>
            <a:ext cx="1551963" cy="276999"/>
          </a:xfrm>
          <a:prstGeom prst="rect">
            <a:avLst/>
          </a:prstGeom>
          <a:noFill/>
        </p:spPr>
        <p:txBody>
          <a:bodyPr wrap="square" rtlCol="0">
            <a:spAutoFit/>
          </a:bodyPr>
          <a:lstStyle/>
          <a:p>
            <a:r>
              <a:rPr lang="sv-SE" sz="1200" dirty="0">
                <a:solidFill>
                  <a:schemeClr val="bg1">
                    <a:lumMod val="65000"/>
                  </a:schemeClr>
                </a:solidFill>
              </a:rPr>
              <a:t>Palliativ vård</a:t>
            </a:r>
          </a:p>
        </p:txBody>
      </p:sp>
    </p:spTree>
    <p:extLst>
      <p:ext uri="{BB962C8B-B14F-4D97-AF65-F5344CB8AC3E}">
        <p14:creationId xmlns:p14="http://schemas.microsoft.com/office/powerpoint/2010/main" val="719549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025" name="think-cell Slide" r:id="rId6" imgW="395" imgH="394" progId="TCLayout.ActiveDocument.1">
                  <p:embed/>
                </p:oleObj>
              </mc:Choice>
              <mc:Fallback>
                <p:oleObj name="think-cell Slide" r:id="rId6"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690068" y="671705"/>
            <a:ext cx="9144000" cy="609793"/>
          </a:xfrm>
        </p:spPr>
        <p:txBody>
          <a:bodyPr>
            <a:noAutofit/>
          </a:bodyPr>
          <a:lstStyle/>
          <a:p>
            <a:r>
              <a:rPr lang="sv-SE">
                <a:solidFill>
                  <a:srgbClr val="5A8695"/>
                </a:solidFill>
              </a:rPr>
              <a:t>Vad blir konsekvenserna?</a:t>
            </a:r>
          </a:p>
        </p:txBody>
      </p:sp>
      <p:sp>
        <p:nvSpPr>
          <p:cNvPr id="21" name="Rectangle 20">
            <a:extLst>
              <a:ext uri="{FF2B5EF4-FFF2-40B4-BE49-F238E27FC236}">
                <a16:creationId xmlns:a16="http://schemas.microsoft.com/office/drawing/2014/main" id="{3E0FFD61-48A6-4B7A-BD67-7DC59845871C}"/>
              </a:ext>
            </a:extLst>
          </p:cNvPr>
          <p:cNvSpPr/>
          <p:nvPr/>
        </p:nvSpPr>
        <p:spPr>
          <a:xfrm>
            <a:off x="690068" y="1666398"/>
            <a:ext cx="4681544" cy="3916255"/>
          </a:xfrm>
          <a:prstGeom prst="rect">
            <a:avLst/>
          </a:prstGeom>
          <a:solidFill>
            <a:srgbClr val="D1EB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45720" rtlCol="0" anchor="t"/>
          <a:lstStyle/>
          <a:p>
            <a:pPr lvl="0">
              <a:defRPr/>
            </a:pPr>
            <a:r>
              <a:rPr lang="sv-SE" sz="2400" b="1" dirty="0">
                <a:solidFill>
                  <a:srgbClr val="000000"/>
                </a:solidFill>
              </a:rPr>
              <a:t>Fördelar/vinster</a:t>
            </a:r>
          </a:p>
          <a:p>
            <a:pPr marL="285750" indent="-285750">
              <a:spcBef>
                <a:spcPts val="600"/>
              </a:spcBef>
              <a:buFont typeface="Arial" panose="020B0604020202020204" pitchFamily="34" charset="0"/>
              <a:buChar char="•"/>
              <a:defRPr/>
            </a:pPr>
            <a:r>
              <a:rPr lang="sv-SE" dirty="0">
                <a:solidFill>
                  <a:srgbClr val="000000"/>
                </a:solidFill>
              </a:rPr>
              <a:t>Tidigare identifiering av patienter i behov av palliativ vård</a:t>
            </a:r>
            <a:endParaRPr lang="sv-SE" dirty="0">
              <a:solidFill>
                <a:srgbClr val="000000"/>
              </a:solidFill>
              <a:cs typeface="Calibri"/>
            </a:endParaRPr>
          </a:p>
          <a:p>
            <a:pPr marL="285750" indent="-285750">
              <a:spcBef>
                <a:spcPts val="600"/>
              </a:spcBef>
              <a:buFont typeface="Arial" panose="020B0604020202020204" pitchFamily="34" charset="0"/>
              <a:buChar char="•"/>
              <a:defRPr/>
            </a:pPr>
            <a:r>
              <a:rPr lang="sv-SE" dirty="0">
                <a:solidFill>
                  <a:srgbClr val="000000"/>
                </a:solidFill>
              </a:rPr>
              <a:t>Ett strukturerat omhändertagande och en mer jämlik palliativ vård </a:t>
            </a:r>
            <a:endParaRPr lang="sv-SE" dirty="0">
              <a:solidFill>
                <a:srgbClr val="000000"/>
              </a:solidFill>
              <a:cs typeface="Calibri"/>
            </a:endParaRPr>
          </a:p>
          <a:p>
            <a:pPr marL="285750" indent="-285750">
              <a:spcBef>
                <a:spcPts val="600"/>
              </a:spcBef>
              <a:buFont typeface="Arial" panose="020B0604020202020204" pitchFamily="34" charset="0"/>
              <a:buChar char="•"/>
              <a:defRPr/>
            </a:pPr>
            <a:r>
              <a:rPr lang="sv-SE" dirty="0">
                <a:solidFill>
                  <a:srgbClr val="000000"/>
                </a:solidFill>
              </a:rPr>
              <a:t>Erbjudande av samtal och vårdplaner till patienter och närstående</a:t>
            </a:r>
            <a:endParaRPr lang="sv-SE" dirty="0">
              <a:solidFill>
                <a:srgbClr val="000000"/>
              </a:solidFill>
              <a:cs typeface="Calibri"/>
            </a:endParaRPr>
          </a:p>
          <a:p>
            <a:pPr marL="285750" indent="-285750">
              <a:spcBef>
                <a:spcPts val="600"/>
              </a:spcBef>
              <a:buFont typeface="Arial" panose="020B0604020202020204" pitchFamily="34" charset="0"/>
              <a:buChar char="•"/>
              <a:defRPr/>
            </a:pPr>
            <a:r>
              <a:rPr lang="sv-SE" dirty="0">
                <a:solidFill>
                  <a:srgbClr val="000000"/>
                </a:solidFill>
              </a:rPr>
              <a:t>Förbättrad livskvalitet, symtomskattning, symtomlindring, samordning och trygghet</a:t>
            </a:r>
            <a:endParaRPr lang="sv-SE" dirty="0">
              <a:solidFill>
                <a:srgbClr val="000000"/>
              </a:solidFill>
              <a:cs typeface="Calibri"/>
            </a:endParaRPr>
          </a:p>
          <a:p>
            <a:pPr marL="285750" indent="-285750">
              <a:spcBef>
                <a:spcPts val="600"/>
              </a:spcBef>
              <a:buFont typeface="Arial" panose="020B0604020202020204" pitchFamily="34" charset="0"/>
              <a:buChar char="•"/>
              <a:defRPr/>
            </a:pPr>
            <a:r>
              <a:rPr lang="sv-SE" dirty="0">
                <a:solidFill>
                  <a:schemeClr val="tx1"/>
                </a:solidFill>
                <a:cs typeface="Calibri"/>
              </a:rPr>
              <a:t>Underlätta för vårdpersonal att kunna erbjuda ett palliativt förhållningssätt</a:t>
            </a:r>
          </a:p>
        </p:txBody>
      </p:sp>
      <p:sp>
        <p:nvSpPr>
          <p:cNvPr id="9" name="Rectangle 8">
            <a:extLst>
              <a:ext uri="{FF2B5EF4-FFF2-40B4-BE49-F238E27FC236}">
                <a16:creationId xmlns:a16="http://schemas.microsoft.com/office/drawing/2014/main" id="{B0B07D15-DBC9-4A8D-93AF-5B2C4F8F0C21}"/>
              </a:ext>
            </a:extLst>
          </p:cNvPr>
          <p:cNvSpPr/>
          <p:nvPr/>
        </p:nvSpPr>
        <p:spPr>
          <a:xfrm>
            <a:off x="6965023" y="1666397"/>
            <a:ext cx="4681544" cy="3916255"/>
          </a:xfrm>
          <a:prstGeom prst="rect">
            <a:avLst/>
          </a:prstGeom>
          <a:solidFill>
            <a:srgbClr val="D1EB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45720" rtlCol="0" anchor="t"/>
          <a:lstStyle/>
          <a:p>
            <a:pPr lvl="0">
              <a:defRPr/>
            </a:pPr>
            <a:r>
              <a:rPr lang="sv-SE" sz="2400" b="1" dirty="0">
                <a:solidFill>
                  <a:srgbClr val="000000"/>
                </a:solidFill>
              </a:rPr>
              <a:t>Ev. risker/svårigheter</a:t>
            </a:r>
          </a:p>
          <a:p>
            <a:pPr marL="285750" lvl="0" indent="-285750">
              <a:spcBef>
                <a:spcPts val="600"/>
              </a:spcBef>
              <a:buFont typeface="Arial" panose="020B0604020202020204" pitchFamily="34" charset="0"/>
              <a:buChar char="•"/>
              <a:defRPr/>
            </a:pPr>
            <a:r>
              <a:rPr lang="sv-SE" dirty="0">
                <a:solidFill>
                  <a:srgbClr val="000000"/>
                </a:solidFill>
              </a:rPr>
              <a:t>Svårighet i att palliativa vårdbehov uppmärksammas alltför sent i vårdförloppet</a:t>
            </a:r>
            <a:endParaRPr lang="sv-SE" dirty="0">
              <a:solidFill>
                <a:srgbClr val="000000"/>
              </a:solidFill>
              <a:cs typeface="Calibri"/>
            </a:endParaRPr>
          </a:p>
          <a:p>
            <a:pPr marL="285750" indent="-285750">
              <a:spcBef>
                <a:spcPts val="600"/>
              </a:spcBef>
              <a:buFont typeface="Arial" panose="020B0604020202020204" pitchFamily="34" charset="0"/>
              <a:buChar char="•"/>
              <a:defRPr/>
            </a:pPr>
            <a:r>
              <a:rPr lang="sv-SE" dirty="0">
                <a:solidFill>
                  <a:schemeClr val="tx1"/>
                </a:solidFill>
                <a:cs typeface="Calibri"/>
              </a:rPr>
              <a:t>Stort antal vårdgivare som förväntas ha goda kunskaper i omhändertagande av patienter med palliativa vårdbehov medför fortbildningsbehov</a:t>
            </a:r>
          </a:p>
        </p:txBody>
      </p:sp>
      <p:pic>
        <p:nvPicPr>
          <p:cNvPr id="3" name="Picture 2">
            <a:extLst>
              <a:ext uri="{FF2B5EF4-FFF2-40B4-BE49-F238E27FC236}">
                <a16:creationId xmlns:a16="http://schemas.microsoft.com/office/drawing/2014/main" id="{6506CDB5-7F3F-4DAF-B872-1BC8872ABD71}"/>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5179106" y="2223346"/>
            <a:ext cx="2039842" cy="2039842"/>
          </a:xfrm>
          <a:prstGeom prst="rect">
            <a:avLst/>
          </a:prstGeom>
        </p:spPr>
      </p:pic>
      <p:sp>
        <p:nvSpPr>
          <p:cNvPr id="10" name="textruta 14">
            <a:extLst>
              <a:ext uri="{FF2B5EF4-FFF2-40B4-BE49-F238E27FC236}">
                <a16:creationId xmlns:a16="http://schemas.microsoft.com/office/drawing/2014/main" id="{31641B92-28B0-1772-D7F2-490369D00907}"/>
              </a:ext>
              <a:ext uri="{C183D7F6-B498-43B3-948B-1728B52AA6E4}">
                <adec:decorative xmlns:adec="http://schemas.microsoft.com/office/drawing/2017/decorative" val="1"/>
              </a:ext>
            </a:extLst>
          </p:cNvPr>
          <p:cNvSpPr txBox="1"/>
          <p:nvPr/>
        </p:nvSpPr>
        <p:spPr>
          <a:xfrm>
            <a:off x="10301680" y="136244"/>
            <a:ext cx="1551963" cy="276999"/>
          </a:xfrm>
          <a:prstGeom prst="rect">
            <a:avLst/>
          </a:prstGeom>
          <a:noFill/>
        </p:spPr>
        <p:txBody>
          <a:bodyPr wrap="square" rtlCol="0">
            <a:spAutoFit/>
          </a:bodyPr>
          <a:lstStyle/>
          <a:p>
            <a:r>
              <a:rPr lang="sv-SE" sz="1200">
                <a:solidFill>
                  <a:schemeClr val="bg1">
                    <a:lumMod val="65000"/>
                  </a:schemeClr>
                </a:solidFill>
              </a:rPr>
              <a:t>Palliativ vård</a:t>
            </a:r>
          </a:p>
        </p:txBody>
      </p:sp>
    </p:spTree>
    <p:extLst>
      <p:ext uri="{BB962C8B-B14F-4D97-AF65-F5344CB8AC3E}">
        <p14:creationId xmlns:p14="http://schemas.microsoft.com/office/powerpoint/2010/main" val="2254339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ctrTitle"/>
          </p:nvPr>
        </p:nvSpPr>
        <p:spPr/>
        <p:txBody>
          <a:bodyPr/>
          <a:lstStyle/>
          <a:p>
            <a:r>
              <a:rPr lang="sv-SE"/>
              <a:t>Dialog</a:t>
            </a:r>
          </a:p>
        </p:txBody>
      </p:sp>
      <p:sp>
        <p:nvSpPr>
          <p:cNvPr id="6" name="Platshållare för text 5"/>
          <p:cNvSpPr>
            <a:spLocks noGrp="1"/>
          </p:cNvSpPr>
          <p:nvPr>
            <p:ph type="body" sz="quarter" idx="10"/>
          </p:nvPr>
        </p:nvSpPr>
        <p:spPr>
          <a:xfrm>
            <a:off x="903952" y="1613792"/>
            <a:ext cx="6708960" cy="4595622"/>
          </a:xfrm>
        </p:spPr>
        <p:txBody>
          <a:bodyPr>
            <a:normAutofit fontScale="85000" lnSpcReduction="20000"/>
          </a:bodyPr>
          <a:lstStyle/>
          <a:p>
            <a:pPr marL="342900" lvl="0" indent="-342900">
              <a:lnSpc>
                <a:spcPct val="120000"/>
              </a:lnSpc>
              <a:spcBef>
                <a:spcPts val="600"/>
              </a:spcBef>
              <a:buFont typeface="Arial" panose="020B0604020202020204" pitchFamily="34" charset="0"/>
              <a:buChar char="•"/>
              <a:defRPr/>
            </a:pPr>
            <a:r>
              <a:rPr lang="sv-SE" sz="2500" b="1">
                <a:solidFill>
                  <a:srgbClr val="000000"/>
                </a:solidFill>
                <a:ea typeface="Calibri" panose="020F0502020204030204" pitchFamily="34" charset="0"/>
                <a:cs typeface="Arial" panose="020B0604020202020204" pitchFamily="34" charset="0"/>
              </a:rPr>
              <a:t>Positiva effekter hos oss </a:t>
            </a:r>
            <a:r>
              <a:rPr lang="sv-SE" sz="2500">
                <a:solidFill>
                  <a:srgbClr val="000000"/>
                </a:solidFill>
                <a:ea typeface="Calibri" panose="020F0502020204030204" pitchFamily="34" charset="0"/>
                <a:cs typeface="Arial" panose="020B0604020202020204" pitchFamily="34" charset="0"/>
              </a:rPr>
              <a:t>– patient, personal, resurser</a:t>
            </a:r>
          </a:p>
          <a:p>
            <a:pPr marL="342900" lvl="0" indent="-342900">
              <a:lnSpc>
                <a:spcPct val="120000"/>
              </a:lnSpc>
              <a:spcBef>
                <a:spcPts val="600"/>
              </a:spcBef>
              <a:buFont typeface="Arial" panose="020B0604020202020204" pitchFamily="34" charset="0"/>
              <a:buChar char="•"/>
              <a:defRPr/>
            </a:pPr>
            <a:r>
              <a:rPr lang="sv-SE" sz="2500" b="1">
                <a:solidFill>
                  <a:srgbClr val="000000"/>
                </a:solidFill>
                <a:ea typeface="Calibri" panose="020F0502020204030204" pitchFamily="34" charset="0"/>
                <a:cs typeface="Arial" panose="020B0604020202020204" pitchFamily="34" charset="0"/>
              </a:rPr>
              <a:t>Styrkor i regionen </a:t>
            </a:r>
            <a:r>
              <a:rPr lang="sv-SE" sz="2500">
                <a:solidFill>
                  <a:srgbClr val="000000"/>
                </a:solidFill>
                <a:ea typeface="Calibri" panose="020F0502020204030204" pitchFamily="34" charset="0"/>
                <a:cs typeface="Arial" panose="020B0604020202020204" pitchFamily="34" charset="0"/>
              </a:rPr>
              <a:t>– goda exempel, nyckelpersoner</a:t>
            </a:r>
          </a:p>
          <a:p>
            <a:pPr marL="342900" lvl="0" indent="-342900">
              <a:lnSpc>
                <a:spcPct val="120000"/>
              </a:lnSpc>
              <a:spcBef>
                <a:spcPts val="600"/>
              </a:spcBef>
              <a:buFont typeface="Arial" panose="020B0604020202020204" pitchFamily="34" charset="0"/>
              <a:buChar char="•"/>
              <a:defRPr/>
            </a:pPr>
            <a:r>
              <a:rPr lang="sv-SE" sz="2500" b="1">
                <a:solidFill>
                  <a:srgbClr val="000000"/>
                </a:solidFill>
                <a:ea typeface="Calibri" panose="020F0502020204030204" pitchFamily="34" charset="0"/>
                <a:cs typeface="Arial" panose="020B0604020202020204" pitchFamily="34" charset="0"/>
              </a:rPr>
              <a:t>Vilka påverkas </a:t>
            </a:r>
            <a:r>
              <a:rPr lang="sv-SE" sz="2500">
                <a:solidFill>
                  <a:srgbClr val="000000"/>
                </a:solidFill>
                <a:ea typeface="Calibri" panose="020F0502020204030204" pitchFamily="34" charset="0"/>
                <a:cs typeface="Arial" panose="020B0604020202020204" pitchFamily="34" charset="0"/>
              </a:rPr>
              <a:t>– patientgrupper, verksamheter, professioner</a:t>
            </a:r>
          </a:p>
          <a:p>
            <a:pPr marL="342900" indent="-342900">
              <a:lnSpc>
                <a:spcPct val="120000"/>
              </a:lnSpc>
              <a:spcBef>
                <a:spcPts val="600"/>
              </a:spcBef>
              <a:buFont typeface="Arial" panose="020B0604020202020204" pitchFamily="34" charset="0"/>
              <a:buChar char="•"/>
              <a:defRPr/>
            </a:pPr>
            <a:r>
              <a:rPr lang="sv-SE" sz="2500" b="1">
                <a:solidFill>
                  <a:srgbClr val="000000"/>
                </a:solidFill>
                <a:ea typeface="Calibri" panose="020F0502020204030204" pitchFamily="34" charset="0"/>
                <a:cs typeface="Arial" panose="020B0604020202020204" pitchFamily="34" charset="0"/>
              </a:rPr>
              <a:t>Vad ska vi göra annorlunda </a:t>
            </a:r>
            <a:r>
              <a:rPr lang="sv-SE" sz="2500">
                <a:solidFill>
                  <a:srgbClr val="000000"/>
                </a:solidFill>
                <a:ea typeface="Calibri" panose="020F0502020204030204" pitchFamily="34" charset="0"/>
                <a:cs typeface="Arial" panose="020B0604020202020204" pitchFamily="34" charset="0"/>
              </a:rPr>
              <a:t>- vad gör vi redan nu, ska sluta göra, arbetssätt, digitalisering</a:t>
            </a:r>
          </a:p>
          <a:p>
            <a:pPr marL="342900" lvl="0" indent="-342900">
              <a:lnSpc>
                <a:spcPct val="120000"/>
              </a:lnSpc>
              <a:spcBef>
                <a:spcPts val="600"/>
              </a:spcBef>
              <a:buFont typeface="Arial" panose="020B0604020202020204" pitchFamily="34" charset="0"/>
              <a:buChar char="•"/>
              <a:defRPr/>
            </a:pPr>
            <a:r>
              <a:rPr lang="sv-SE" sz="2500" b="1">
                <a:solidFill>
                  <a:srgbClr val="000000"/>
                </a:solidFill>
                <a:ea typeface="Calibri" panose="020F0502020204030204" pitchFamily="34" charset="0"/>
                <a:cs typeface="Arial" panose="020B0604020202020204" pitchFamily="34" charset="0"/>
              </a:rPr>
              <a:t>Vilka genomför </a:t>
            </a:r>
            <a:r>
              <a:rPr lang="sv-SE" sz="2500">
                <a:solidFill>
                  <a:srgbClr val="000000"/>
                </a:solidFill>
                <a:ea typeface="Calibri" panose="020F0502020204030204" pitchFamily="34" charset="0"/>
                <a:cs typeface="Arial" panose="020B0604020202020204" pitchFamily="34" charset="0"/>
              </a:rPr>
              <a:t>– vilket stöd behövs, vad rår vi själva över</a:t>
            </a:r>
          </a:p>
          <a:p>
            <a:pPr marL="342900" lvl="0" indent="-342900">
              <a:lnSpc>
                <a:spcPct val="120000"/>
              </a:lnSpc>
              <a:spcBef>
                <a:spcPts val="600"/>
              </a:spcBef>
              <a:buFont typeface="Arial" panose="020B0604020202020204" pitchFamily="34" charset="0"/>
              <a:buChar char="•"/>
              <a:defRPr/>
            </a:pPr>
            <a:r>
              <a:rPr lang="sv-SE" sz="2500" b="1">
                <a:solidFill>
                  <a:srgbClr val="000000"/>
                </a:solidFill>
                <a:ea typeface="Calibri" panose="020F0502020204030204" pitchFamily="34" charset="0"/>
                <a:cs typeface="Arial" panose="020B0604020202020204" pitchFamily="34" charset="0"/>
              </a:rPr>
              <a:t>Hur genomförs </a:t>
            </a:r>
            <a:r>
              <a:rPr lang="sv-SE" sz="2500">
                <a:solidFill>
                  <a:srgbClr val="000000"/>
                </a:solidFill>
                <a:ea typeface="Calibri" panose="020F0502020204030204" pitchFamily="34" charset="0"/>
                <a:cs typeface="Arial" panose="020B0604020202020204" pitchFamily="34" charset="0"/>
              </a:rPr>
              <a:t>– behövs beslut, påverkas resurser, avtal, kunskapsdokument, rutinbeskrivningar, tidpunkt</a:t>
            </a:r>
          </a:p>
          <a:p>
            <a:pPr marL="342900" indent="-342900">
              <a:lnSpc>
                <a:spcPct val="120000"/>
              </a:lnSpc>
              <a:spcBef>
                <a:spcPts val="600"/>
              </a:spcBef>
              <a:buFont typeface="Arial" panose="020B0604020202020204" pitchFamily="34" charset="0"/>
              <a:buChar char="•"/>
              <a:defRPr/>
            </a:pPr>
            <a:r>
              <a:rPr lang="sv-SE" sz="2500" b="1">
                <a:solidFill>
                  <a:srgbClr val="000000"/>
                </a:solidFill>
                <a:ea typeface="Calibri" panose="020F0502020204030204" pitchFamily="34" charset="0"/>
                <a:cs typeface="Arial" panose="020B0604020202020204" pitchFamily="34" charset="0"/>
              </a:rPr>
              <a:t>Svårigheter och risker</a:t>
            </a:r>
          </a:p>
          <a:p>
            <a:pPr marL="342900" lvl="0" indent="-342900">
              <a:lnSpc>
                <a:spcPct val="120000"/>
              </a:lnSpc>
              <a:spcBef>
                <a:spcPts val="600"/>
              </a:spcBef>
              <a:buFont typeface="Arial" panose="020B0604020202020204" pitchFamily="34" charset="0"/>
              <a:buChar char="•"/>
              <a:defRPr/>
            </a:pPr>
            <a:r>
              <a:rPr lang="sv-SE" sz="2500" b="1">
                <a:solidFill>
                  <a:srgbClr val="000000"/>
                </a:solidFill>
                <a:ea typeface="Calibri" panose="020F0502020204030204" pitchFamily="34" charset="0"/>
                <a:cs typeface="Arial" panose="020B0604020202020204" pitchFamily="34" charset="0"/>
              </a:rPr>
              <a:t>Kommunikation</a:t>
            </a:r>
            <a:r>
              <a:rPr lang="sv-SE" sz="2500">
                <a:solidFill>
                  <a:srgbClr val="000000"/>
                </a:solidFill>
                <a:ea typeface="Calibri" panose="020F0502020204030204" pitchFamily="34" charset="0"/>
                <a:cs typeface="Arial" panose="020B0604020202020204" pitchFamily="34" charset="0"/>
              </a:rPr>
              <a:t> – målgrupp, budskap, former, tidpunkt</a:t>
            </a:r>
          </a:p>
          <a:p>
            <a:pPr marL="342900" indent="-342900">
              <a:lnSpc>
                <a:spcPct val="120000"/>
              </a:lnSpc>
              <a:spcBef>
                <a:spcPts val="600"/>
              </a:spcBef>
              <a:buFont typeface="Arial" panose="020B0604020202020204" pitchFamily="34" charset="0"/>
              <a:buChar char="•"/>
            </a:pPr>
            <a:endParaRPr lang="sv-SE" sz="2500">
              <a:solidFill>
                <a:srgbClr val="000000"/>
              </a:solidFill>
              <a:ea typeface="Calibri" panose="020F0502020204030204" pitchFamily="34" charset="0"/>
              <a:cs typeface="Arial" panose="020B0604020202020204" pitchFamily="34" charset="0"/>
            </a:endParaRPr>
          </a:p>
        </p:txBody>
      </p:sp>
      <p:sp>
        <p:nvSpPr>
          <p:cNvPr id="9" name="Rundad rektangulär bildtext 8"/>
          <p:cNvSpPr/>
          <p:nvPr/>
        </p:nvSpPr>
        <p:spPr>
          <a:xfrm>
            <a:off x="8423515" y="1613791"/>
            <a:ext cx="3418453" cy="243327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sv-SE" sz="2000" b="1">
                <a:solidFill>
                  <a:schemeClr val="bg1"/>
                </a:solidFill>
                <a:ea typeface="Calibri" panose="020F0502020204030204" pitchFamily="34" charset="0"/>
                <a:cs typeface="Arial" panose="020B0604020202020204" pitchFamily="34" charset="0"/>
              </a:rPr>
              <a:t>Diskutera gärna:</a:t>
            </a:r>
          </a:p>
          <a:p>
            <a:pPr marL="342900" indent="-342900">
              <a:spcBef>
                <a:spcPts val="600"/>
              </a:spcBef>
              <a:buFont typeface="Arial" panose="020B0604020202020204" pitchFamily="34" charset="0"/>
              <a:buChar char="•"/>
            </a:pPr>
            <a:r>
              <a:rPr lang="sv-SE" sz="2000">
                <a:solidFill>
                  <a:schemeClr val="bg1"/>
                </a:solidFill>
                <a:ea typeface="Calibri" panose="020F0502020204030204" pitchFamily="34" charset="0"/>
                <a:cs typeface="Arial" panose="020B0604020202020204" pitchFamily="34" charset="0"/>
              </a:rPr>
              <a:t>Hur ser gapet ut hos oss?</a:t>
            </a:r>
          </a:p>
          <a:p>
            <a:pPr marL="342900" indent="-342900">
              <a:spcBef>
                <a:spcPts val="600"/>
              </a:spcBef>
              <a:buFont typeface="Arial" panose="020B0604020202020204" pitchFamily="34" charset="0"/>
              <a:buChar char="•"/>
            </a:pPr>
            <a:r>
              <a:rPr lang="sv-SE" sz="2000">
                <a:solidFill>
                  <a:schemeClr val="bg1"/>
                </a:solidFill>
                <a:ea typeface="Calibri" panose="020F0502020204030204" pitchFamily="34" charset="0"/>
                <a:cs typeface="Arial" panose="020B0604020202020204" pitchFamily="34" charset="0"/>
              </a:rPr>
              <a:t>Vad kan vi prioritera att börja göra här?</a:t>
            </a:r>
          </a:p>
          <a:p>
            <a:pPr marL="342900" indent="-342900">
              <a:spcBef>
                <a:spcPts val="600"/>
              </a:spcBef>
              <a:buFont typeface="Arial" panose="020B0604020202020204" pitchFamily="34" charset="0"/>
              <a:buChar char="•"/>
            </a:pPr>
            <a:r>
              <a:rPr lang="sv-SE" sz="2000">
                <a:solidFill>
                  <a:schemeClr val="bg1"/>
                </a:solidFill>
                <a:ea typeface="Calibri" panose="020F0502020204030204" pitchFamily="34" charset="0"/>
                <a:cs typeface="Arial" panose="020B0604020202020204" pitchFamily="34" charset="0"/>
              </a:rPr>
              <a:t>Vad är uppföljningsbart hos oss redan nu?</a:t>
            </a:r>
          </a:p>
        </p:txBody>
      </p:sp>
      <p:sp>
        <p:nvSpPr>
          <p:cNvPr id="7" name="textruta 14">
            <a:extLst>
              <a:ext uri="{FF2B5EF4-FFF2-40B4-BE49-F238E27FC236}">
                <a16:creationId xmlns:a16="http://schemas.microsoft.com/office/drawing/2014/main" id="{84D0FA41-60E4-198A-677C-295154BA2C3D}"/>
              </a:ext>
            </a:extLst>
          </p:cNvPr>
          <p:cNvSpPr txBox="1"/>
          <p:nvPr/>
        </p:nvSpPr>
        <p:spPr>
          <a:xfrm>
            <a:off x="10301680" y="136244"/>
            <a:ext cx="1551963" cy="276999"/>
          </a:xfrm>
          <a:prstGeom prst="rect">
            <a:avLst/>
          </a:prstGeom>
          <a:noFill/>
        </p:spPr>
        <p:txBody>
          <a:bodyPr wrap="square" rtlCol="0">
            <a:spAutoFit/>
          </a:bodyPr>
          <a:lstStyle/>
          <a:p>
            <a:r>
              <a:rPr lang="sv-SE" sz="1200">
                <a:solidFill>
                  <a:schemeClr val="bg1">
                    <a:lumMod val="65000"/>
                  </a:schemeClr>
                </a:solidFill>
              </a:rPr>
              <a:t>Palliativ vård</a:t>
            </a:r>
          </a:p>
        </p:txBody>
      </p:sp>
    </p:spTree>
    <p:extLst>
      <p:ext uri="{BB962C8B-B14F-4D97-AF65-F5344CB8AC3E}">
        <p14:creationId xmlns:p14="http://schemas.microsoft.com/office/powerpoint/2010/main" val="1985095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99F76A-BE0A-4578-809C-BF0E5E1ADB5A}"/>
              </a:ext>
            </a:extLst>
          </p:cNvPr>
          <p:cNvSpPr>
            <a:spLocks noGrp="1"/>
          </p:cNvSpPr>
          <p:nvPr>
            <p:ph type="title"/>
          </p:nvPr>
        </p:nvSpPr>
        <p:spPr>
          <a:xfrm>
            <a:off x="172366" y="0"/>
            <a:ext cx="10515600" cy="753650"/>
          </a:xfrm>
        </p:spPr>
        <p:txBody>
          <a:bodyPr>
            <a:normAutofit/>
          </a:bodyPr>
          <a:lstStyle/>
          <a:p>
            <a:r>
              <a:rPr lang="sv-SE" sz="2000" dirty="0"/>
              <a:t>Deltagare</a:t>
            </a:r>
          </a:p>
        </p:txBody>
      </p:sp>
      <p:sp>
        <p:nvSpPr>
          <p:cNvPr id="3" name="Platshållare för sidfot 2">
            <a:extLst>
              <a:ext uri="{FF2B5EF4-FFF2-40B4-BE49-F238E27FC236}">
                <a16:creationId xmlns:a16="http://schemas.microsoft.com/office/drawing/2014/main" id="{4123DFDD-0D59-44C2-8AE7-01ADC4130B7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ruta 14">
            <a:extLst>
              <a:ext uri="{FF2B5EF4-FFF2-40B4-BE49-F238E27FC236}">
                <a16:creationId xmlns:a16="http://schemas.microsoft.com/office/drawing/2014/main" id="{CA00CED4-1F3E-C0AC-6CA4-F0325DBAEDD9}"/>
              </a:ext>
              <a:ext uri="{C183D7F6-B498-43B3-948B-1728B52AA6E4}">
                <adec:decorative xmlns:adec="http://schemas.microsoft.com/office/drawing/2017/decorative" val="1"/>
              </a:ext>
            </a:extLst>
          </p:cNvPr>
          <p:cNvSpPr txBox="1"/>
          <p:nvPr/>
        </p:nvSpPr>
        <p:spPr>
          <a:xfrm>
            <a:off x="10301680" y="136244"/>
            <a:ext cx="1551963" cy="276999"/>
          </a:xfrm>
          <a:prstGeom prst="rect">
            <a:avLst/>
          </a:prstGeom>
          <a:noFill/>
        </p:spPr>
        <p:txBody>
          <a:bodyPr wrap="square" rtlCol="0">
            <a:spAutoFit/>
          </a:bodyPr>
          <a:lstStyle/>
          <a:p>
            <a:r>
              <a:rPr lang="sv-SE" sz="1200" dirty="0">
                <a:solidFill>
                  <a:schemeClr val="bg1">
                    <a:lumMod val="65000"/>
                  </a:schemeClr>
                </a:solidFill>
              </a:rPr>
              <a:t>Palliativ vård</a:t>
            </a:r>
          </a:p>
        </p:txBody>
      </p:sp>
      <p:graphicFrame>
        <p:nvGraphicFramePr>
          <p:cNvPr id="10" name="Platshållare för innehåll 5">
            <a:extLst>
              <a:ext uri="{FF2B5EF4-FFF2-40B4-BE49-F238E27FC236}">
                <a16:creationId xmlns:a16="http://schemas.microsoft.com/office/drawing/2014/main" id="{8458C1FB-6297-4C1D-B3FF-F0384DAD9892}"/>
              </a:ext>
            </a:extLst>
          </p:cNvPr>
          <p:cNvGraphicFramePr>
            <a:graphicFrameLocks/>
          </p:cNvGraphicFramePr>
          <p:nvPr>
            <p:extLst>
              <p:ext uri="{D42A27DB-BD31-4B8C-83A1-F6EECF244321}">
                <p14:modId xmlns:p14="http://schemas.microsoft.com/office/powerpoint/2010/main" val="973063911"/>
              </p:ext>
            </p:extLst>
          </p:nvPr>
        </p:nvGraphicFramePr>
        <p:xfrm>
          <a:off x="172366" y="612412"/>
          <a:ext cx="5407975" cy="5720867"/>
        </p:xfrm>
        <a:graphic>
          <a:graphicData uri="http://schemas.openxmlformats.org/drawingml/2006/table">
            <a:tbl>
              <a:tblPr firstRow="1" firstCol="1" bandRow="1">
                <a:tableStyleId>{69012ECD-51FC-41F1-AA8D-1B2483CD663E}</a:tableStyleId>
              </a:tblPr>
              <a:tblGrid>
                <a:gridCol w="1835107">
                  <a:extLst>
                    <a:ext uri="{9D8B030D-6E8A-4147-A177-3AD203B41FA5}">
                      <a16:colId xmlns:a16="http://schemas.microsoft.com/office/drawing/2014/main" val="3973459589"/>
                    </a:ext>
                  </a:extLst>
                </a:gridCol>
                <a:gridCol w="1743537">
                  <a:extLst>
                    <a:ext uri="{9D8B030D-6E8A-4147-A177-3AD203B41FA5}">
                      <a16:colId xmlns:a16="http://schemas.microsoft.com/office/drawing/2014/main" val="138910382"/>
                    </a:ext>
                  </a:extLst>
                </a:gridCol>
                <a:gridCol w="1829331">
                  <a:extLst>
                    <a:ext uri="{9D8B030D-6E8A-4147-A177-3AD203B41FA5}">
                      <a16:colId xmlns:a16="http://schemas.microsoft.com/office/drawing/2014/main" val="4160860710"/>
                    </a:ext>
                  </a:extLst>
                </a:gridCol>
              </a:tblGrid>
              <a:tr h="289613">
                <a:tc>
                  <a:txBody>
                    <a:bodyPr/>
                    <a:lstStyle/>
                    <a:p>
                      <a:pPr>
                        <a:lnSpc>
                          <a:spcPct val="106000"/>
                        </a:lnSpc>
                        <a:spcAft>
                          <a:spcPts val="0"/>
                        </a:spcAft>
                      </a:pPr>
                      <a:r>
                        <a:rPr lang="sv-SE" sz="1200">
                          <a:effectLst/>
                        </a:rPr>
                        <a:t>Namn</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6000"/>
                        </a:lnSpc>
                        <a:spcAft>
                          <a:spcPts val="0"/>
                        </a:spcAft>
                      </a:pPr>
                      <a:r>
                        <a:rPr lang="sv-SE" sz="1200">
                          <a:effectLst/>
                          <a:latin typeface="+mn-lt"/>
                          <a:ea typeface="+mn-ea"/>
                          <a:cs typeface="+mn-cs"/>
                        </a:rPr>
                        <a:t>Yrkesroll/motsvarande</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6000"/>
                        </a:lnSpc>
                        <a:spcAft>
                          <a:spcPts val="0"/>
                        </a:spcAft>
                      </a:pPr>
                      <a:r>
                        <a:rPr lang="sv-SE" sz="1200">
                          <a:effectLst/>
                        </a:rPr>
                        <a:t>Region/sjukvårdsregion</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723658834"/>
                  </a:ext>
                </a:extLst>
              </a:tr>
              <a:tr h="333825">
                <a:tc>
                  <a:txBody>
                    <a:bodyPr/>
                    <a:lstStyle/>
                    <a:p>
                      <a:pPr>
                        <a:lnSpc>
                          <a:spcPct val="100000"/>
                        </a:lnSpc>
                        <a:spcAft>
                          <a:spcPts val="0"/>
                        </a:spcAft>
                      </a:pPr>
                      <a:r>
                        <a:rPr lang="sv-SE" sz="1100" b="0" kern="1200">
                          <a:solidFill>
                            <a:schemeClr val="tx1"/>
                          </a:solidFill>
                          <a:effectLst/>
                          <a:latin typeface="+mn-lt"/>
                          <a:ea typeface="+mn-ea"/>
                          <a:cs typeface="+mn-cs"/>
                        </a:rPr>
                        <a:t>Anders Brunegård</a:t>
                      </a:r>
                      <a:endParaRPr lang="sv-SE" sz="11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r>
                        <a:rPr lang="sv-SE" sz="1100" kern="1200">
                          <a:solidFill>
                            <a:schemeClr val="tx1"/>
                          </a:solidFill>
                          <a:effectLst/>
                          <a:latin typeface="+mn-lt"/>
                          <a:ea typeface="+mn-ea"/>
                          <a:cs typeface="+mn-cs"/>
                        </a:rPr>
                        <a:t>Specialistläkare allmänmedicin</a:t>
                      </a:r>
                    </a:p>
                  </a:txBody>
                  <a:tcPr marL="75438" marR="75438" marT="0" marB="0"/>
                </a:tc>
                <a:tc>
                  <a:txBody>
                    <a:bodyPr/>
                    <a:lstStyle/>
                    <a:p>
                      <a:pPr>
                        <a:lnSpc>
                          <a:spcPct val="100000"/>
                        </a:lnSpc>
                        <a:spcAft>
                          <a:spcPts val="0"/>
                        </a:spcAft>
                      </a:pPr>
                      <a:r>
                        <a:rPr lang="sv-SE" sz="1100" kern="1200">
                          <a:solidFill>
                            <a:schemeClr val="tx1"/>
                          </a:solidFill>
                          <a:effectLst/>
                          <a:latin typeface="+mn-lt"/>
                          <a:ea typeface="+mn-ea"/>
                          <a:cs typeface="+mn-cs"/>
                        </a:rPr>
                        <a:t>Sydöstra</a:t>
                      </a:r>
                      <a:endParaRPr lang="sv-SE" sz="105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2739928518"/>
                  </a:ext>
                </a:extLst>
              </a:tr>
              <a:tr h="333825">
                <a:tc>
                  <a:txBody>
                    <a:bodyPr/>
                    <a:lstStyle/>
                    <a:p>
                      <a:pPr>
                        <a:lnSpc>
                          <a:spcPct val="100000"/>
                        </a:lnSpc>
                        <a:spcAft>
                          <a:spcPts val="0"/>
                        </a:spcAft>
                      </a:pPr>
                      <a:r>
                        <a:rPr lang="sv-SE" sz="1100" b="0" kern="1200">
                          <a:solidFill>
                            <a:schemeClr val="tx1"/>
                          </a:solidFill>
                          <a:effectLst/>
                          <a:latin typeface="+mn-lt"/>
                          <a:ea typeface="+mn-ea"/>
                          <a:cs typeface="+mn-cs"/>
                        </a:rPr>
                        <a:t>Anette Duarte</a:t>
                      </a:r>
                      <a:endParaRPr lang="sv-SE" sz="105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r>
                        <a:rPr lang="sv-SE" sz="1100" kern="1200">
                          <a:solidFill>
                            <a:schemeClr val="tx1"/>
                          </a:solidFill>
                          <a:effectLst/>
                          <a:latin typeface="+mn-lt"/>
                          <a:ea typeface="+mn-ea"/>
                          <a:cs typeface="+mn-cs"/>
                        </a:rPr>
                        <a:t>Sjuksköterska</a:t>
                      </a:r>
                      <a:endParaRPr lang="sv-SE" sz="105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r>
                        <a:rPr lang="sv-SE" sz="1100" kern="1200">
                          <a:solidFill>
                            <a:schemeClr val="tx1"/>
                          </a:solidFill>
                          <a:effectLst/>
                          <a:latin typeface="+mn-lt"/>
                          <a:ea typeface="+mn-ea"/>
                          <a:cs typeface="+mn-cs"/>
                        </a:rPr>
                        <a:t>Södra</a:t>
                      </a:r>
                      <a:endParaRPr lang="sv-SE" sz="105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1726488147"/>
                  </a:ext>
                </a:extLst>
              </a:tr>
              <a:tr h="330431">
                <a:tc>
                  <a:txBody>
                    <a:bodyPr/>
                    <a:lstStyle/>
                    <a:p>
                      <a:pPr>
                        <a:lnSpc>
                          <a:spcPct val="100000"/>
                        </a:lnSpc>
                        <a:spcAft>
                          <a:spcPts val="0"/>
                        </a:spcAft>
                      </a:pPr>
                      <a:r>
                        <a:rPr lang="sv-SE" sz="1100" b="0" kern="1200">
                          <a:solidFill>
                            <a:schemeClr val="tx1"/>
                          </a:solidFill>
                          <a:effectLst/>
                          <a:latin typeface="+mn-lt"/>
                          <a:ea typeface="+mn-ea"/>
                          <a:cs typeface="+mn-cs"/>
                        </a:rPr>
                        <a:t>Anne Andersson</a:t>
                      </a:r>
                      <a:endParaRPr lang="sv-SE" sz="1050" b="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r>
                        <a:rPr lang="sv-SE" sz="1100" kern="1200">
                          <a:solidFill>
                            <a:schemeClr val="tx1"/>
                          </a:solidFill>
                          <a:effectLst/>
                          <a:latin typeface="+mn-lt"/>
                          <a:ea typeface="+mn-ea"/>
                          <a:cs typeface="+mn-cs"/>
                        </a:rPr>
                        <a:t>Specialistläkare onkologi</a:t>
                      </a:r>
                      <a:endParaRPr lang="sv-SE" sz="105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r>
                        <a:rPr lang="sv-SE" sz="1100" kern="1200">
                          <a:solidFill>
                            <a:schemeClr val="tx1"/>
                          </a:solidFill>
                          <a:effectLst/>
                          <a:latin typeface="+mn-lt"/>
                          <a:ea typeface="+mn-ea"/>
                          <a:cs typeface="+mn-cs"/>
                        </a:rPr>
                        <a:t>Norra</a:t>
                      </a:r>
                      <a:endParaRPr lang="sv-SE" sz="105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1043800923"/>
                  </a:ext>
                </a:extLst>
              </a:tr>
              <a:tr h="333825">
                <a:tc>
                  <a:txBody>
                    <a:bodyPr/>
                    <a:lstStyle/>
                    <a:p>
                      <a:pPr>
                        <a:lnSpc>
                          <a:spcPct val="100000"/>
                        </a:lnSpc>
                        <a:spcAft>
                          <a:spcPts val="0"/>
                        </a:spcAft>
                      </a:pPr>
                      <a:r>
                        <a:rPr lang="sv-SE" sz="1100" b="0" kern="1200">
                          <a:solidFill>
                            <a:schemeClr val="tx1"/>
                          </a:solidFill>
                          <a:effectLst/>
                          <a:latin typeface="+mn-lt"/>
                          <a:ea typeface="+mn-ea"/>
                          <a:cs typeface="+mn-cs"/>
                        </a:rPr>
                        <a:t>Annika Alvelius</a:t>
                      </a:r>
                      <a:endParaRPr lang="sv-SE" sz="1050" b="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marL="0" algn="l" defTabSz="914400" rtl="0" eaLnBrk="1" latinLnBrk="0" hangingPunct="1">
                        <a:lnSpc>
                          <a:spcPct val="100000"/>
                        </a:lnSpc>
                        <a:spcBef>
                          <a:spcPts val="300"/>
                        </a:spcBef>
                        <a:spcAft>
                          <a:spcPts val="0"/>
                        </a:spcAft>
                      </a:pPr>
                      <a:r>
                        <a:rPr lang="sv-SE" sz="1100" kern="1200">
                          <a:solidFill>
                            <a:schemeClr val="tx1"/>
                          </a:solidFill>
                          <a:effectLst/>
                          <a:latin typeface="+mn-lt"/>
                          <a:ea typeface="+mn-ea"/>
                          <a:cs typeface="+mn-cs"/>
                        </a:rPr>
                        <a:t>Specialistläkare njurmedicin</a:t>
                      </a:r>
                    </a:p>
                  </a:txBody>
                  <a:tcPr marL="68580" marR="68580" marT="0" marB="0"/>
                </a:tc>
                <a:tc>
                  <a:txBody>
                    <a:bodyPr/>
                    <a:lstStyle/>
                    <a:p>
                      <a:pPr>
                        <a:spcBef>
                          <a:spcPts val="300"/>
                        </a:spcBef>
                        <a:spcAft>
                          <a:spcPts val="300"/>
                        </a:spcAft>
                      </a:pPr>
                      <a:r>
                        <a:rPr lang="sv-SE" sz="1100" b="0">
                          <a:effectLst/>
                          <a:latin typeface="Calibri" panose="020F0502020204030204" pitchFamily="34" charset="0"/>
                          <a:ea typeface="MS Mincho" panose="02020609040205080304" pitchFamily="49" charset="-128"/>
                          <a:cs typeface="Calibri" panose="020F0502020204030204" pitchFamily="34" charset="0"/>
                        </a:rPr>
                        <a:t>Stockholm/Gotland</a:t>
                      </a:r>
                      <a:endParaRPr lang="sv-SE" sz="1800" b="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6787345"/>
                  </a:ext>
                </a:extLst>
              </a:tr>
              <a:tr h="247993">
                <a:tc>
                  <a:txBody>
                    <a:bodyPr/>
                    <a:lstStyle/>
                    <a:p>
                      <a:pPr>
                        <a:lnSpc>
                          <a:spcPct val="100000"/>
                        </a:lnSpc>
                        <a:spcAft>
                          <a:spcPts val="0"/>
                        </a:spcAft>
                      </a:pPr>
                      <a:r>
                        <a:rPr lang="sv-SE" sz="1100" b="0" kern="1200">
                          <a:solidFill>
                            <a:schemeClr val="tx1"/>
                          </a:solidFill>
                          <a:effectLst/>
                          <a:latin typeface="+mn-lt"/>
                          <a:ea typeface="+mn-ea"/>
                          <a:cs typeface="+mn-cs"/>
                        </a:rPr>
                        <a:t>Ann-Sofie </a:t>
                      </a:r>
                      <a:r>
                        <a:rPr lang="sv-SE" sz="1100" b="0" kern="1200" err="1">
                          <a:solidFill>
                            <a:schemeClr val="tx1"/>
                          </a:solidFill>
                          <a:effectLst/>
                          <a:latin typeface="+mn-lt"/>
                          <a:ea typeface="+mn-ea"/>
                          <a:cs typeface="+mn-cs"/>
                        </a:rPr>
                        <a:t>Sparrow</a:t>
                      </a:r>
                      <a:endParaRPr lang="sv-SE" sz="105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marL="0" algn="l" defTabSz="914400" rtl="0" eaLnBrk="1" latinLnBrk="0" hangingPunct="1">
                        <a:lnSpc>
                          <a:spcPct val="100000"/>
                        </a:lnSpc>
                        <a:spcBef>
                          <a:spcPts val="300"/>
                        </a:spcBef>
                        <a:spcAft>
                          <a:spcPts val="0"/>
                        </a:spcAft>
                      </a:pPr>
                      <a:r>
                        <a:rPr lang="sv-SE" sz="1100" kern="1200">
                          <a:solidFill>
                            <a:schemeClr val="tx1"/>
                          </a:solidFill>
                          <a:effectLst/>
                          <a:latin typeface="+mn-lt"/>
                          <a:ea typeface="+mn-ea"/>
                          <a:cs typeface="+mn-cs"/>
                        </a:rPr>
                        <a:t>Specialist undersköterska</a:t>
                      </a:r>
                    </a:p>
                  </a:txBody>
                  <a:tcPr marL="68580" marR="68580" marT="0" marB="0"/>
                </a:tc>
                <a:tc>
                  <a:txBody>
                    <a:bodyPr/>
                    <a:lstStyle/>
                    <a:p>
                      <a:pPr>
                        <a:spcBef>
                          <a:spcPts val="300"/>
                        </a:spcBef>
                        <a:spcAft>
                          <a:spcPts val="300"/>
                        </a:spcAft>
                      </a:pPr>
                      <a:r>
                        <a:rPr lang="sv-SE" sz="1100" b="0">
                          <a:effectLst/>
                          <a:latin typeface="Calibri" panose="020F0502020204030204" pitchFamily="34" charset="0"/>
                          <a:ea typeface="MS Mincho" panose="02020609040205080304" pitchFamily="49" charset="-128"/>
                          <a:cs typeface="Calibri" panose="020F0502020204030204" pitchFamily="34" charset="0"/>
                        </a:rPr>
                        <a:t>Mellansverige</a:t>
                      </a:r>
                      <a:endParaRPr lang="sv-SE" sz="1800" b="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424280812"/>
                  </a:ext>
                </a:extLst>
              </a:tr>
              <a:tr h="333825">
                <a:tc>
                  <a:txBody>
                    <a:bodyPr/>
                    <a:lstStyle/>
                    <a:p>
                      <a:pPr marL="0" algn="l" defTabSz="914400" rtl="0" eaLnBrk="1" latinLnBrk="0" hangingPunct="1">
                        <a:lnSpc>
                          <a:spcPct val="100000"/>
                        </a:lnSpc>
                        <a:spcBef>
                          <a:spcPts val="300"/>
                        </a:spcBef>
                        <a:spcAft>
                          <a:spcPts val="0"/>
                        </a:spcAft>
                      </a:pPr>
                      <a:r>
                        <a:rPr lang="sv-SE" sz="1100" b="0" kern="1200">
                          <a:solidFill>
                            <a:schemeClr val="tx1"/>
                          </a:solidFill>
                          <a:effectLst/>
                          <a:latin typeface="+mn-lt"/>
                          <a:ea typeface="+mn-ea"/>
                          <a:cs typeface="+mn-cs"/>
                        </a:rPr>
                        <a:t>Camilla Öberg</a:t>
                      </a:r>
                    </a:p>
                  </a:txBody>
                  <a:tcPr marL="68580" marR="68580" marT="0" marB="0"/>
                </a:tc>
                <a:tc>
                  <a:txBody>
                    <a:bodyPr/>
                    <a:lstStyle/>
                    <a:p>
                      <a:pPr marL="0" algn="l" defTabSz="914400" rtl="0" eaLnBrk="1" latinLnBrk="0" hangingPunct="1">
                        <a:lnSpc>
                          <a:spcPct val="100000"/>
                        </a:lnSpc>
                        <a:spcBef>
                          <a:spcPts val="300"/>
                        </a:spcBef>
                        <a:spcAft>
                          <a:spcPts val="0"/>
                        </a:spcAft>
                      </a:pPr>
                      <a:r>
                        <a:rPr lang="sv-SE" sz="1100" kern="1200">
                          <a:solidFill>
                            <a:schemeClr val="tx1"/>
                          </a:solidFill>
                          <a:effectLst/>
                          <a:latin typeface="+mn-lt"/>
                          <a:ea typeface="+mn-ea"/>
                          <a:cs typeface="+mn-cs"/>
                        </a:rPr>
                        <a:t>Specialistläkare allmänmedicin, internmedicin och kardiologi</a:t>
                      </a:r>
                    </a:p>
                  </a:txBody>
                  <a:tcPr marL="68580" marR="68580" marT="0" marB="0"/>
                </a:tc>
                <a:tc>
                  <a:txBody>
                    <a:bodyPr/>
                    <a:lstStyle/>
                    <a:p>
                      <a:pPr>
                        <a:spcBef>
                          <a:spcPts val="300"/>
                        </a:spcBef>
                        <a:spcAft>
                          <a:spcPts val="300"/>
                        </a:spcAft>
                      </a:pPr>
                      <a:r>
                        <a:rPr lang="sv-SE" sz="1100" b="0">
                          <a:effectLst/>
                          <a:latin typeface="Calibri" panose="020F0502020204030204" pitchFamily="34" charset="0"/>
                          <a:ea typeface="MS Mincho" panose="02020609040205080304" pitchFamily="49" charset="-128"/>
                          <a:cs typeface="Calibri" panose="020F0502020204030204" pitchFamily="34" charset="0"/>
                        </a:rPr>
                        <a:t>Norra</a:t>
                      </a:r>
                      <a:endParaRPr lang="sv-SE" sz="1800" b="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912211026"/>
                  </a:ext>
                </a:extLst>
              </a:tr>
              <a:tr h="333825">
                <a:tc>
                  <a:txBody>
                    <a:bodyPr/>
                    <a:lstStyle/>
                    <a:p>
                      <a:pPr marL="0" algn="l" defTabSz="914400" rtl="0" eaLnBrk="1" latinLnBrk="0" hangingPunct="1">
                        <a:lnSpc>
                          <a:spcPct val="100000"/>
                        </a:lnSpc>
                        <a:spcBef>
                          <a:spcPts val="300"/>
                        </a:spcBef>
                        <a:spcAft>
                          <a:spcPts val="0"/>
                        </a:spcAft>
                      </a:pPr>
                      <a:r>
                        <a:rPr lang="sv-SE" sz="1100" b="0" kern="1200">
                          <a:solidFill>
                            <a:schemeClr val="tx1"/>
                          </a:solidFill>
                          <a:effectLst/>
                          <a:latin typeface="+mn-lt"/>
                          <a:ea typeface="+mn-ea"/>
                          <a:cs typeface="+mn-cs"/>
                        </a:rPr>
                        <a:t>Carina Modéus</a:t>
                      </a:r>
                    </a:p>
                  </a:txBody>
                  <a:tcPr marL="68580" marR="68580" marT="0" marB="0"/>
                </a:tc>
                <a:tc>
                  <a:txBody>
                    <a:bodyPr/>
                    <a:lstStyle/>
                    <a:p>
                      <a:pPr marL="0" algn="l" defTabSz="914400" rtl="0" eaLnBrk="1" latinLnBrk="0" hangingPunct="1">
                        <a:lnSpc>
                          <a:spcPct val="100000"/>
                        </a:lnSpc>
                        <a:spcBef>
                          <a:spcPts val="300"/>
                        </a:spcBef>
                        <a:spcAft>
                          <a:spcPts val="0"/>
                        </a:spcAft>
                      </a:pPr>
                      <a:r>
                        <a:rPr lang="sv-SE" sz="1100" kern="1200">
                          <a:solidFill>
                            <a:schemeClr val="tx1"/>
                          </a:solidFill>
                          <a:effectLst/>
                          <a:latin typeface="+mn-lt"/>
                          <a:ea typeface="+mn-ea"/>
                          <a:cs typeface="+mn-cs"/>
                        </a:rPr>
                        <a:t>Specialistläkare onkologi och psykiatri</a:t>
                      </a:r>
                    </a:p>
                  </a:txBody>
                  <a:tcPr marL="68580" marR="68580" marT="0" marB="0"/>
                </a:tc>
                <a:tc>
                  <a:txBody>
                    <a:bodyPr/>
                    <a:lstStyle/>
                    <a:p>
                      <a:pPr>
                        <a:spcBef>
                          <a:spcPts val="300"/>
                        </a:spcBef>
                        <a:spcAft>
                          <a:spcPts val="300"/>
                        </a:spcAft>
                      </a:pPr>
                      <a:r>
                        <a:rPr lang="sv-SE" sz="1100" b="0">
                          <a:effectLst/>
                          <a:latin typeface="Calibri" panose="020F0502020204030204" pitchFamily="34" charset="0"/>
                          <a:ea typeface="MS Mincho" panose="02020609040205080304" pitchFamily="49" charset="-128"/>
                          <a:cs typeface="Times New Roman" panose="02020603050405020304" pitchFamily="18" charset="0"/>
                        </a:rPr>
                        <a:t>S</a:t>
                      </a:r>
                      <a:r>
                        <a:rPr lang="sv-SE" sz="1100" b="0">
                          <a:effectLst/>
                          <a:latin typeface="Times New Roman" panose="02020603050405020304" pitchFamily="18" charset="0"/>
                          <a:ea typeface="MS Mincho" panose="02020609040205080304" pitchFamily="49" charset="-128"/>
                          <a:cs typeface="Times New Roman" panose="02020603050405020304" pitchFamily="18" charset="0"/>
                        </a:rPr>
                        <a:t>ö</a:t>
                      </a:r>
                      <a:r>
                        <a:rPr lang="sv-SE" sz="1100" b="0">
                          <a:effectLst/>
                          <a:latin typeface="Calibri" panose="020F0502020204030204" pitchFamily="34" charset="0"/>
                          <a:ea typeface="MS Mincho" panose="02020609040205080304" pitchFamily="49" charset="-128"/>
                          <a:cs typeface="Times New Roman" panose="02020603050405020304" pitchFamily="18" charset="0"/>
                        </a:rPr>
                        <a:t>dra</a:t>
                      </a:r>
                      <a:endParaRPr lang="sv-SE" sz="1800" b="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492334297"/>
                  </a:ext>
                </a:extLst>
              </a:tr>
              <a:tr h="333825">
                <a:tc>
                  <a:txBody>
                    <a:bodyPr/>
                    <a:lstStyle/>
                    <a:p>
                      <a:pPr marL="0" algn="l" defTabSz="914400" rtl="0" eaLnBrk="1" latinLnBrk="0" hangingPunct="1">
                        <a:lnSpc>
                          <a:spcPct val="100000"/>
                        </a:lnSpc>
                        <a:spcBef>
                          <a:spcPts val="300"/>
                        </a:spcBef>
                        <a:spcAft>
                          <a:spcPts val="0"/>
                        </a:spcAft>
                      </a:pPr>
                      <a:r>
                        <a:rPr lang="sv-SE" sz="1100" b="0" kern="1200">
                          <a:solidFill>
                            <a:schemeClr val="tx1"/>
                          </a:solidFill>
                          <a:effectLst/>
                          <a:latin typeface="+mn-lt"/>
                          <a:ea typeface="+mn-ea"/>
                          <a:cs typeface="+mn-cs"/>
                        </a:rPr>
                        <a:t>Carl Johan Höijer</a:t>
                      </a:r>
                    </a:p>
                  </a:txBody>
                  <a:tcPr marL="68580" marR="68580" marT="0" marB="0"/>
                </a:tc>
                <a:tc>
                  <a:txBody>
                    <a:bodyPr/>
                    <a:lstStyle/>
                    <a:p>
                      <a:pPr marL="0" algn="l" defTabSz="914400" rtl="0" eaLnBrk="1" latinLnBrk="0" hangingPunct="1">
                        <a:lnSpc>
                          <a:spcPct val="100000"/>
                        </a:lnSpc>
                        <a:spcBef>
                          <a:spcPts val="300"/>
                        </a:spcBef>
                        <a:spcAft>
                          <a:spcPts val="0"/>
                        </a:spcAft>
                      </a:pPr>
                      <a:r>
                        <a:rPr lang="sv-SE" sz="1100" kern="1200">
                          <a:solidFill>
                            <a:schemeClr val="tx1"/>
                          </a:solidFill>
                          <a:effectLst/>
                          <a:latin typeface="+mn-lt"/>
                          <a:ea typeface="+mn-ea"/>
                          <a:cs typeface="+mn-cs"/>
                        </a:rPr>
                        <a:t>Specialistläkare kardiologi</a:t>
                      </a:r>
                    </a:p>
                  </a:txBody>
                  <a:tcPr marL="68580" marR="68580" marT="0" marB="0"/>
                </a:tc>
                <a:tc>
                  <a:txBody>
                    <a:bodyPr/>
                    <a:lstStyle/>
                    <a:p>
                      <a:pPr>
                        <a:spcBef>
                          <a:spcPts val="300"/>
                        </a:spcBef>
                        <a:spcAft>
                          <a:spcPts val="300"/>
                        </a:spcAft>
                      </a:pPr>
                      <a:r>
                        <a:rPr lang="sv-SE" sz="1100" b="0">
                          <a:effectLst/>
                          <a:latin typeface="Calibri" panose="020F0502020204030204" pitchFamily="34" charset="0"/>
                          <a:ea typeface="MS Mincho" panose="02020609040205080304" pitchFamily="49" charset="-128"/>
                          <a:cs typeface="Times New Roman" panose="02020603050405020304" pitchFamily="18" charset="0"/>
                        </a:rPr>
                        <a:t>S</a:t>
                      </a:r>
                      <a:r>
                        <a:rPr lang="sv-SE" sz="1100" b="0">
                          <a:effectLst/>
                          <a:latin typeface="Times New Roman" panose="02020603050405020304" pitchFamily="18" charset="0"/>
                          <a:ea typeface="MS Mincho" panose="02020609040205080304" pitchFamily="49" charset="-128"/>
                          <a:cs typeface="Times New Roman" panose="02020603050405020304" pitchFamily="18" charset="0"/>
                        </a:rPr>
                        <a:t>ö</a:t>
                      </a:r>
                      <a:r>
                        <a:rPr lang="sv-SE" sz="1100" b="0">
                          <a:effectLst/>
                          <a:latin typeface="Calibri" panose="020F0502020204030204" pitchFamily="34" charset="0"/>
                          <a:ea typeface="MS Mincho" panose="02020609040205080304" pitchFamily="49" charset="-128"/>
                          <a:cs typeface="Times New Roman" panose="02020603050405020304" pitchFamily="18" charset="0"/>
                        </a:rPr>
                        <a:t>dra</a:t>
                      </a:r>
                      <a:endParaRPr lang="sv-SE" sz="1800" b="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4160741064"/>
                  </a:ext>
                </a:extLst>
              </a:tr>
              <a:tr h="333825">
                <a:tc>
                  <a:txBody>
                    <a:bodyPr/>
                    <a:lstStyle/>
                    <a:p>
                      <a:pPr marL="0" algn="l" defTabSz="914400" rtl="0" eaLnBrk="1" latinLnBrk="0" hangingPunct="1">
                        <a:lnSpc>
                          <a:spcPct val="100000"/>
                        </a:lnSpc>
                        <a:spcBef>
                          <a:spcPts val="300"/>
                        </a:spcBef>
                        <a:spcAft>
                          <a:spcPts val="0"/>
                        </a:spcAft>
                      </a:pPr>
                      <a:r>
                        <a:rPr lang="sv-SE" sz="1100" b="0" kern="1200">
                          <a:solidFill>
                            <a:schemeClr val="tx1"/>
                          </a:solidFill>
                          <a:effectLst/>
                          <a:latin typeface="+mn-lt"/>
                          <a:ea typeface="+mn-ea"/>
                          <a:cs typeface="+mn-cs"/>
                        </a:rPr>
                        <a:t>Christiane </a:t>
                      </a:r>
                      <a:r>
                        <a:rPr lang="sv-SE" sz="1100" b="0" kern="1200" err="1">
                          <a:solidFill>
                            <a:schemeClr val="tx1"/>
                          </a:solidFill>
                          <a:effectLst/>
                          <a:latin typeface="+mn-lt"/>
                          <a:ea typeface="+mn-ea"/>
                          <a:cs typeface="+mn-cs"/>
                        </a:rPr>
                        <a:t>Ricken</a:t>
                      </a:r>
                      <a:endParaRPr lang="sv-SE" sz="1100" b="0" kern="120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00000"/>
                        </a:lnSpc>
                        <a:spcBef>
                          <a:spcPts val="300"/>
                        </a:spcBef>
                        <a:spcAft>
                          <a:spcPts val="0"/>
                        </a:spcAft>
                      </a:pPr>
                      <a:r>
                        <a:rPr lang="sv-SE" sz="1100" kern="1200">
                          <a:solidFill>
                            <a:schemeClr val="tx1"/>
                          </a:solidFill>
                          <a:effectLst/>
                          <a:latin typeface="+mn-lt"/>
                          <a:ea typeface="+mn-ea"/>
                          <a:cs typeface="+mn-cs"/>
                        </a:rPr>
                        <a:t>Specialistläkare gynekologi/obstetrik och palliativ medicin</a:t>
                      </a:r>
                    </a:p>
                  </a:txBody>
                  <a:tcPr marL="68580" marR="68580" marT="0" marB="0"/>
                </a:tc>
                <a:tc>
                  <a:txBody>
                    <a:bodyPr/>
                    <a:lstStyle/>
                    <a:p>
                      <a:pPr>
                        <a:spcBef>
                          <a:spcPts val="300"/>
                        </a:spcBef>
                        <a:spcAft>
                          <a:spcPts val="300"/>
                        </a:spcAft>
                      </a:pPr>
                      <a:r>
                        <a:rPr lang="sv-SE" sz="1100" b="0">
                          <a:effectLst/>
                          <a:latin typeface="Calibri" panose="020F0502020204030204" pitchFamily="34" charset="0"/>
                          <a:ea typeface="MS Mincho" panose="02020609040205080304" pitchFamily="49" charset="-128"/>
                          <a:cs typeface="Times New Roman" panose="02020603050405020304" pitchFamily="18" charset="0"/>
                        </a:rPr>
                        <a:t>Mellansverige</a:t>
                      </a:r>
                      <a:endParaRPr lang="sv-SE" sz="1800" b="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568765767"/>
                  </a:ext>
                </a:extLst>
              </a:tr>
              <a:tr h="333825">
                <a:tc>
                  <a:txBody>
                    <a:bodyPr/>
                    <a:lstStyle/>
                    <a:p>
                      <a:pPr>
                        <a:spcBef>
                          <a:spcPts val="300"/>
                        </a:spcBef>
                        <a:spcAft>
                          <a:spcPts val="300"/>
                        </a:spcAft>
                      </a:pPr>
                      <a:r>
                        <a:rPr lang="sv-SE" sz="1100" b="0">
                          <a:effectLst/>
                          <a:latin typeface="Calibri" panose="020F0502020204030204" pitchFamily="34" charset="0"/>
                          <a:ea typeface="MS Mincho" panose="02020609040205080304" pitchFamily="49" charset="-128"/>
                          <a:cs typeface="Times New Roman" panose="02020603050405020304" pitchFamily="18" charset="0"/>
                        </a:rPr>
                        <a:t>Elisabet L</a:t>
                      </a:r>
                      <a:r>
                        <a:rPr lang="sv-SE" sz="1100" b="0">
                          <a:effectLst/>
                          <a:latin typeface="Times New Roman" panose="02020603050405020304" pitchFamily="18" charset="0"/>
                          <a:ea typeface="MS Mincho" panose="02020609040205080304" pitchFamily="49" charset="-128"/>
                          <a:cs typeface="Times New Roman" panose="02020603050405020304" pitchFamily="18" charset="0"/>
                        </a:rPr>
                        <a:t>ö</a:t>
                      </a:r>
                      <a:r>
                        <a:rPr lang="sv-SE" sz="1100" b="0">
                          <a:effectLst/>
                          <a:latin typeface="Calibri" panose="020F0502020204030204" pitchFamily="34" charset="0"/>
                          <a:ea typeface="MS Mincho" panose="02020609040205080304" pitchFamily="49" charset="-128"/>
                          <a:cs typeface="Times New Roman" panose="02020603050405020304" pitchFamily="18" charset="0"/>
                        </a:rPr>
                        <a:t>fdahl</a:t>
                      </a:r>
                      <a:endParaRPr lang="sv-SE" sz="1800" b="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Bef>
                          <a:spcPts val="300"/>
                        </a:spcBef>
                        <a:spcAft>
                          <a:spcPts val="300"/>
                        </a:spcAft>
                      </a:pPr>
                      <a:r>
                        <a:rPr lang="sv-SE" sz="1100" b="0">
                          <a:effectLst/>
                          <a:latin typeface="Calibri" panose="020F0502020204030204" pitchFamily="34" charset="0"/>
                          <a:ea typeface="MS Mincho" panose="02020609040205080304" pitchFamily="49" charset="-128"/>
                          <a:cs typeface="Times New Roman" panose="02020603050405020304" pitchFamily="18" charset="0"/>
                        </a:rPr>
                        <a:t>Specialistl</a:t>
                      </a:r>
                      <a:r>
                        <a:rPr lang="sv-SE" sz="1100" b="0">
                          <a:effectLst/>
                          <a:latin typeface="Times New Roman" panose="02020603050405020304" pitchFamily="18" charset="0"/>
                          <a:ea typeface="MS Mincho" panose="02020609040205080304" pitchFamily="49" charset="-128"/>
                          <a:cs typeface="Times New Roman" panose="02020603050405020304" pitchFamily="18" charset="0"/>
                        </a:rPr>
                        <a:t>ä</a:t>
                      </a:r>
                      <a:r>
                        <a:rPr lang="sv-SE" sz="1100" b="0">
                          <a:effectLst/>
                          <a:latin typeface="Calibri" panose="020F0502020204030204" pitchFamily="34" charset="0"/>
                          <a:ea typeface="MS Mincho" panose="02020609040205080304" pitchFamily="49" charset="-128"/>
                          <a:cs typeface="Times New Roman" panose="02020603050405020304" pitchFamily="18" charset="0"/>
                        </a:rPr>
                        <a:t>kare onkologi</a:t>
                      </a:r>
                      <a:endParaRPr lang="sv-SE" sz="1800" b="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00000"/>
                        </a:lnSpc>
                        <a:spcAft>
                          <a:spcPts val="0"/>
                        </a:spcAft>
                      </a:pPr>
                      <a:r>
                        <a:rPr lang="sv-SE" sz="1100" kern="1200">
                          <a:solidFill>
                            <a:schemeClr val="tx1"/>
                          </a:solidFill>
                          <a:effectLst/>
                          <a:latin typeface="+mn-lt"/>
                          <a:ea typeface="+mn-ea"/>
                          <a:cs typeface="+mn-cs"/>
                        </a:rPr>
                        <a:t>Södra</a:t>
                      </a:r>
                      <a:endParaRPr lang="sv-SE"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72251599"/>
                  </a:ext>
                </a:extLst>
              </a:tr>
              <a:tr h="333825">
                <a:tc>
                  <a:txBody>
                    <a:bodyPr/>
                    <a:lstStyle/>
                    <a:p>
                      <a:pPr>
                        <a:spcBef>
                          <a:spcPts val="300"/>
                        </a:spcBef>
                        <a:spcAft>
                          <a:spcPts val="300"/>
                        </a:spcAft>
                      </a:pPr>
                      <a:r>
                        <a:rPr lang="sv-SE" sz="1100" b="0">
                          <a:effectLst/>
                          <a:latin typeface="Calibri" panose="020F0502020204030204" pitchFamily="34" charset="0"/>
                          <a:ea typeface="MS Mincho" panose="02020609040205080304" pitchFamily="49" charset="-128"/>
                          <a:cs typeface="Times New Roman" panose="02020603050405020304" pitchFamily="18" charset="0"/>
                        </a:rPr>
                        <a:t>Elsy Samuelsson</a:t>
                      </a:r>
                      <a:endParaRPr lang="sv-SE" sz="1800" b="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Bef>
                          <a:spcPts val="300"/>
                        </a:spcBef>
                        <a:spcAft>
                          <a:spcPts val="300"/>
                        </a:spcAft>
                      </a:pPr>
                      <a:r>
                        <a:rPr lang="sv-SE" sz="1100" b="0">
                          <a:effectLst/>
                          <a:latin typeface="Calibri" panose="020F0502020204030204" pitchFamily="34" charset="0"/>
                          <a:ea typeface="MS Mincho" panose="02020609040205080304" pitchFamily="49" charset="-128"/>
                          <a:cs typeface="Times New Roman" panose="02020603050405020304" pitchFamily="18" charset="0"/>
                        </a:rPr>
                        <a:t>N</a:t>
                      </a:r>
                      <a:r>
                        <a:rPr lang="sv-SE" sz="1100" b="0">
                          <a:effectLst/>
                          <a:latin typeface="Times New Roman" panose="02020603050405020304" pitchFamily="18" charset="0"/>
                          <a:ea typeface="MS Mincho" panose="02020609040205080304" pitchFamily="49" charset="-128"/>
                          <a:cs typeface="Times New Roman" panose="02020603050405020304" pitchFamily="18" charset="0"/>
                        </a:rPr>
                        <a:t>ä</a:t>
                      </a:r>
                      <a:r>
                        <a:rPr lang="sv-SE" sz="1100" b="0">
                          <a:effectLst/>
                          <a:latin typeface="Calibri" panose="020F0502020204030204" pitchFamily="34" charset="0"/>
                          <a:ea typeface="MS Mincho" panose="02020609040205080304" pitchFamily="49" charset="-128"/>
                          <a:cs typeface="Times New Roman" panose="02020603050405020304" pitchFamily="18" charset="0"/>
                        </a:rPr>
                        <a:t>rst</a:t>
                      </a:r>
                      <a:r>
                        <a:rPr lang="sv-SE" sz="1100" b="0">
                          <a:effectLst/>
                          <a:latin typeface="Times New Roman" panose="02020603050405020304" pitchFamily="18" charset="0"/>
                          <a:ea typeface="MS Mincho" panose="02020609040205080304" pitchFamily="49" charset="-128"/>
                          <a:cs typeface="Times New Roman" panose="02020603050405020304" pitchFamily="18" charset="0"/>
                        </a:rPr>
                        <a:t>å</a:t>
                      </a:r>
                      <a:r>
                        <a:rPr lang="sv-SE" sz="1100" b="0">
                          <a:effectLst/>
                          <a:latin typeface="Calibri" panose="020F0502020204030204" pitchFamily="34" charset="0"/>
                          <a:ea typeface="MS Mincho" panose="02020609040205080304" pitchFamily="49" charset="-128"/>
                          <a:cs typeface="Times New Roman" panose="02020603050405020304" pitchFamily="18" charset="0"/>
                        </a:rPr>
                        <a:t>endef</a:t>
                      </a:r>
                      <a:r>
                        <a:rPr lang="sv-SE" sz="1100" b="0">
                          <a:effectLst/>
                          <a:latin typeface="Times New Roman" panose="02020603050405020304" pitchFamily="18" charset="0"/>
                          <a:ea typeface="MS Mincho" panose="02020609040205080304" pitchFamily="49" charset="-128"/>
                          <a:cs typeface="Times New Roman" panose="02020603050405020304" pitchFamily="18" charset="0"/>
                        </a:rPr>
                        <a:t>ö</a:t>
                      </a:r>
                      <a:r>
                        <a:rPr lang="sv-SE" sz="1100" b="0">
                          <a:effectLst/>
                          <a:latin typeface="Calibri" panose="020F0502020204030204" pitchFamily="34" charset="0"/>
                          <a:ea typeface="MS Mincho" panose="02020609040205080304" pitchFamily="49" charset="-128"/>
                          <a:cs typeface="Times New Roman" panose="02020603050405020304" pitchFamily="18" charset="0"/>
                        </a:rPr>
                        <a:t>retr</a:t>
                      </a:r>
                      <a:r>
                        <a:rPr lang="sv-SE" sz="1100" b="0">
                          <a:effectLst/>
                          <a:latin typeface="Times New Roman" panose="02020603050405020304" pitchFamily="18" charset="0"/>
                          <a:ea typeface="MS Mincho" panose="02020609040205080304" pitchFamily="49" charset="-128"/>
                          <a:cs typeface="Times New Roman" panose="02020603050405020304" pitchFamily="18" charset="0"/>
                        </a:rPr>
                        <a:t>ä</a:t>
                      </a:r>
                      <a:r>
                        <a:rPr lang="sv-SE" sz="1100" b="0">
                          <a:effectLst/>
                          <a:latin typeface="Calibri" panose="020F0502020204030204" pitchFamily="34" charset="0"/>
                          <a:ea typeface="MS Mincho" panose="02020609040205080304" pitchFamily="49" charset="-128"/>
                          <a:cs typeface="Times New Roman" panose="02020603050405020304" pitchFamily="18" charset="0"/>
                        </a:rPr>
                        <a:t>dare</a:t>
                      </a:r>
                      <a:endParaRPr lang="sv-SE" sz="1800" b="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Bef>
                          <a:spcPts val="300"/>
                        </a:spcBef>
                        <a:spcAft>
                          <a:spcPts val="300"/>
                        </a:spcAft>
                      </a:pPr>
                      <a:r>
                        <a:rPr lang="sv-SE" sz="1100" b="0">
                          <a:effectLst/>
                          <a:latin typeface="Calibri" panose="020F0502020204030204" pitchFamily="34" charset="0"/>
                          <a:ea typeface="MS Mincho" panose="02020609040205080304" pitchFamily="49" charset="-128"/>
                          <a:cs typeface="Times New Roman" panose="02020603050405020304" pitchFamily="18" charset="0"/>
                        </a:rPr>
                        <a:t> </a:t>
                      </a:r>
                      <a:endParaRPr lang="sv-SE" sz="1800" b="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050412052"/>
                  </a:ext>
                </a:extLst>
              </a:tr>
              <a:tr h="333825">
                <a:tc>
                  <a:txBody>
                    <a:bodyPr/>
                    <a:lstStyle/>
                    <a:p>
                      <a:pPr>
                        <a:spcBef>
                          <a:spcPts val="300"/>
                        </a:spcBef>
                        <a:spcAft>
                          <a:spcPts val="300"/>
                        </a:spcAft>
                      </a:pPr>
                      <a:r>
                        <a:rPr lang="sv-SE" sz="1100" b="0">
                          <a:effectLst/>
                          <a:latin typeface="Calibri" panose="020F0502020204030204" pitchFamily="34" charset="0"/>
                          <a:ea typeface="MS Mincho" panose="02020609040205080304" pitchFamily="49" charset="-128"/>
                          <a:cs typeface="Times New Roman" panose="02020603050405020304" pitchFamily="18" charset="0"/>
                        </a:rPr>
                        <a:t>Henrik </a:t>
                      </a:r>
                      <a:r>
                        <a:rPr lang="sv-SE" sz="1100" b="0">
                          <a:effectLst/>
                          <a:latin typeface="Times New Roman" panose="02020603050405020304" pitchFamily="18" charset="0"/>
                          <a:ea typeface="MS Mincho" panose="02020609040205080304" pitchFamily="49" charset="-128"/>
                          <a:cs typeface="Times New Roman" panose="02020603050405020304" pitchFamily="18" charset="0"/>
                        </a:rPr>
                        <a:t>Å</a:t>
                      </a:r>
                      <a:r>
                        <a:rPr lang="sv-SE" sz="1100" b="0">
                          <a:effectLst/>
                          <a:latin typeface="Calibri" panose="020F0502020204030204" pitchFamily="34" charset="0"/>
                          <a:ea typeface="MS Mincho" panose="02020609040205080304" pitchFamily="49" charset="-128"/>
                          <a:cs typeface="Times New Roman" panose="02020603050405020304" pitchFamily="18" charset="0"/>
                        </a:rPr>
                        <a:t>ngstr</a:t>
                      </a:r>
                      <a:r>
                        <a:rPr lang="sv-SE" sz="1100" b="0">
                          <a:effectLst/>
                          <a:latin typeface="Times New Roman" panose="02020603050405020304" pitchFamily="18" charset="0"/>
                          <a:ea typeface="MS Mincho" panose="02020609040205080304" pitchFamily="49" charset="-128"/>
                          <a:cs typeface="Times New Roman" panose="02020603050405020304" pitchFamily="18" charset="0"/>
                        </a:rPr>
                        <a:t>ö</a:t>
                      </a:r>
                      <a:r>
                        <a:rPr lang="sv-SE" sz="1100" b="0">
                          <a:effectLst/>
                          <a:latin typeface="Calibri" panose="020F0502020204030204" pitchFamily="34" charset="0"/>
                          <a:ea typeface="MS Mincho" panose="02020609040205080304" pitchFamily="49" charset="-128"/>
                          <a:cs typeface="Times New Roman" panose="02020603050405020304" pitchFamily="18" charset="0"/>
                        </a:rPr>
                        <a:t>m</a:t>
                      </a:r>
                      <a:endParaRPr lang="sv-SE" sz="1800" b="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Bef>
                          <a:spcPts val="300"/>
                        </a:spcBef>
                        <a:spcAft>
                          <a:spcPts val="300"/>
                        </a:spcAft>
                      </a:pPr>
                      <a:r>
                        <a:rPr lang="sv-SE" sz="1100" b="0">
                          <a:effectLst/>
                          <a:latin typeface="Calibri" panose="020F0502020204030204" pitchFamily="34" charset="0"/>
                          <a:ea typeface="MS Mincho" panose="02020609040205080304" pitchFamily="49" charset="-128"/>
                          <a:cs typeface="Times New Roman" panose="02020603050405020304" pitchFamily="18" charset="0"/>
                        </a:rPr>
                        <a:t>Specialistl</a:t>
                      </a:r>
                      <a:r>
                        <a:rPr lang="sv-SE" sz="1100" b="0">
                          <a:effectLst/>
                          <a:latin typeface="Times New Roman" panose="02020603050405020304" pitchFamily="18" charset="0"/>
                          <a:ea typeface="MS Mincho" panose="02020609040205080304" pitchFamily="49" charset="-128"/>
                          <a:cs typeface="Times New Roman" panose="02020603050405020304" pitchFamily="18" charset="0"/>
                        </a:rPr>
                        <a:t>ä</a:t>
                      </a:r>
                      <a:r>
                        <a:rPr lang="sv-SE" sz="1100" b="0">
                          <a:effectLst/>
                          <a:latin typeface="Calibri" panose="020F0502020204030204" pitchFamily="34" charset="0"/>
                          <a:ea typeface="MS Mincho" panose="02020609040205080304" pitchFamily="49" charset="-128"/>
                          <a:cs typeface="Times New Roman" panose="02020603050405020304" pitchFamily="18" charset="0"/>
                        </a:rPr>
                        <a:t>kare allm</a:t>
                      </a:r>
                      <a:r>
                        <a:rPr lang="sv-SE" sz="1100" b="0">
                          <a:effectLst/>
                          <a:latin typeface="Times New Roman" panose="02020603050405020304" pitchFamily="18" charset="0"/>
                          <a:ea typeface="MS Mincho" panose="02020609040205080304" pitchFamily="49" charset="-128"/>
                          <a:cs typeface="Times New Roman" panose="02020603050405020304" pitchFamily="18" charset="0"/>
                        </a:rPr>
                        <a:t>ä</a:t>
                      </a:r>
                      <a:r>
                        <a:rPr lang="sv-SE" sz="1100" b="0">
                          <a:effectLst/>
                          <a:latin typeface="Calibri" panose="020F0502020204030204" pitchFamily="34" charset="0"/>
                          <a:ea typeface="MS Mincho" panose="02020609040205080304" pitchFamily="49" charset="-128"/>
                          <a:cs typeface="Times New Roman" panose="02020603050405020304" pitchFamily="18" charset="0"/>
                        </a:rPr>
                        <a:t>nmedicin och palliativ medicin</a:t>
                      </a:r>
                      <a:endParaRPr lang="sv-SE" sz="1800" b="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Bef>
                          <a:spcPts val="300"/>
                        </a:spcBef>
                        <a:spcAft>
                          <a:spcPts val="300"/>
                        </a:spcAft>
                      </a:pPr>
                      <a:r>
                        <a:rPr lang="sv-SE" sz="1100" b="0">
                          <a:effectLst/>
                          <a:latin typeface="Calibri" panose="020F0502020204030204" pitchFamily="34" charset="0"/>
                          <a:ea typeface="MS Mincho" panose="02020609040205080304" pitchFamily="49" charset="-128"/>
                          <a:cs typeface="Times New Roman" panose="02020603050405020304" pitchFamily="18" charset="0"/>
                        </a:rPr>
                        <a:t>Norra</a:t>
                      </a:r>
                      <a:endParaRPr lang="sv-SE" sz="1800" b="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861118625"/>
                  </a:ext>
                </a:extLst>
              </a:tr>
              <a:tr h="333825">
                <a:tc>
                  <a:txBody>
                    <a:bodyPr/>
                    <a:lstStyle/>
                    <a:p>
                      <a:pPr>
                        <a:spcBef>
                          <a:spcPts val="300"/>
                        </a:spcBef>
                        <a:spcAft>
                          <a:spcPts val="300"/>
                        </a:spcAft>
                      </a:pPr>
                      <a:r>
                        <a:rPr lang="sv-SE" sz="1100" b="0">
                          <a:effectLst/>
                          <a:latin typeface="Calibri" panose="020F0502020204030204" pitchFamily="34" charset="0"/>
                          <a:ea typeface="MS Mincho" panose="02020609040205080304" pitchFamily="49" charset="-128"/>
                          <a:cs typeface="Times New Roman" panose="02020603050405020304" pitchFamily="18" charset="0"/>
                        </a:rPr>
                        <a:t>Johan Fridegren</a:t>
                      </a:r>
                      <a:endParaRPr lang="sv-SE" sz="1800" b="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Bef>
                          <a:spcPts val="300"/>
                        </a:spcBef>
                        <a:spcAft>
                          <a:spcPts val="300"/>
                        </a:spcAft>
                      </a:pPr>
                      <a:r>
                        <a:rPr lang="sv-SE" sz="1100" b="0">
                          <a:effectLst/>
                          <a:latin typeface="Calibri" panose="020F0502020204030204" pitchFamily="34" charset="0"/>
                          <a:ea typeface="MS Mincho" panose="02020609040205080304" pitchFamily="49" charset="-128"/>
                          <a:cs typeface="Times New Roman" panose="02020603050405020304" pitchFamily="18" charset="0"/>
                        </a:rPr>
                        <a:t>Specialistl</a:t>
                      </a:r>
                      <a:r>
                        <a:rPr lang="sv-SE" sz="1100" b="0">
                          <a:effectLst/>
                          <a:latin typeface="Times New Roman" panose="02020603050405020304" pitchFamily="18" charset="0"/>
                          <a:ea typeface="MS Mincho" panose="02020609040205080304" pitchFamily="49" charset="-128"/>
                          <a:cs typeface="Times New Roman" panose="02020603050405020304" pitchFamily="18" charset="0"/>
                        </a:rPr>
                        <a:t>ä</a:t>
                      </a:r>
                      <a:r>
                        <a:rPr lang="sv-SE" sz="1100" b="0">
                          <a:effectLst/>
                          <a:latin typeface="Calibri" panose="020F0502020204030204" pitchFamily="34" charset="0"/>
                          <a:ea typeface="MS Mincho" panose="02020609040205080304" pitchFamily="49" charset="-128"/>
                          <a:cs typeface="Times New Roman" panose="02020603050405020304" pitchFamily="18" charset="0"/>
                        </a:rPr>
                        <a:t>kare allm</a:t>
                      </a:r>
                      <a:r>
                        <a:rPr lang="sv-SE" sz="1100" b="0">
                          <a:effectLst/>
                          <a:latin typeface="Times New Roman" panose="02020603050405020304" pitchFamily="18" charset="0"/>
                          <a:ea typeface="MS Mincho" panose="02020609040205080304" pitchFamily="49" charset="-128"/>
                          <a:cs typeface="Times New Roman" panose="02020603050405020304" pitchFamily="18" charset="0"/>
                        </a:rPr>
                        <a:t>ä</a:t>
                      </a:r>
                      <a:r>
                        <a:rPr lang="sv-SE" sz="1100" b="0">
                          <a:effectLst/>
                          <a:latin typeface="Calibri" panose="020F0502020204030204" pitchFamily="34" charset="0"/>
                          <a:ea typeface="MS Mincho" panose="02020609040205080304" pitchFamily="49" charset="-128"/>
                          <a:cs typeface="Times New Roman" panose="02020603050405020304" pitchFamily="18" charset="0"/>
                        </a:rPr>
                        <a:t>nmedicin och palliativ medicin</a:t>
                      </a:r>
                      <a:endParaRPr lang="sv-SE" sz="1800" b="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Bef>
                          <a:spcPts val="300"/>
                        </a:spcBef>
                        <a:spcAft>
                          <a:spcPts val="300"/>
                        </a:spcAft>
                      </a:pPr>
                      <a:r>
                        <a:rPr lang="sv-SE" sz="1100" b="0">
                          <a:effectLst/>
                          <a:latin typeface="Calibri" panose="020F0502020204030204" pitchFamily="34" charset="0"/>
                          <a:ea typeface="MS Mincho" panose="02020609040205080304" pitchFamily="49" charset="-128"/>
                          <a:cs typeface="Times New Roman" panose="02020603050405020304" pitchFamily="18" charset="0"/>
                        </a:rPr>
                        <a:t>Stockholm/Gotland</a:t>
                      </a:r>
                      <a:endParaRPr lang="sv-SE" sz="1800" b="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254374590"/>
                  </a:ext>
                </a:extLst>
              </a:tr>
              <a:tr h="333825">
                <a:tc>
                  <a:txBody>
                    <a:bodyPr/>
                    <a:lstStyle/>
                    <a:p>
                      <a:pPr>
                        <a:spcBef>
                          <a:spcPts val="300"/>
                        </a:spcBef>
                        <a:spcAft>
                          <a:spcPts val="300"/>
                        </a:spcAft>
                      </a:pPr>
                      <a:r>
                        <a:rPr lang="sv-SE" sz="1100" b="0" dirty="0">
                          <a:effectLst/>
                          <a:latin typeface="Calibri" panose="020F0502020204030204" pitchFamily="34" charset="0"/>
                          <a:ea typeface="MS Mincho" panose="02020609040205080304" pitchFamily="49" charset="-128"/>
                          <a:cs typeface="Times New Roman" panose="02020603050405020304" pitchFamily="18" charset="0"/>
                        </a:rPr>
                        <a:t>Katarina Dahlman</a:t>
                      </a:r>
                      <a:endParaRPr lang="sv-SE" sz="1800" b="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Bef>
                          <a:spcPts val="300"/>
                        </a:spcBef>
                        <a:spcAft>
                          <a:spcPts val="300"/>
                        </a:spcAft>
                      </a:pPr>
                      <a:r>
                        <a:rPr lang="sv-SE" sz="1100" b="0" dirty="0">
                          <a:effectLst/>
                          <a:latin typeface="Calibri" panose="020F0502020204030204" pitchFamily="34" charset="0"/>
                          <a:ea typeface="MS Mincho" panose="02020609040205080304" pitchFamily="49" charset="-128"/>
                          <a:cs typeface="Times New Roman" panose="02020603050405020304" pitchFamily="18" charset="0"/>
                        </a:rPr>
                        <a:t>Specialist undersk</a:t>
                      </a:r>
                      <a:r>
                        <a:rPr lang="sv-SE" sz="1100" b="0" dirty="0">
                          <a:effectLst/>
                          <a:latin typeface="Times New Roman" panose="02020603050405020304" pitchFamily="18" charset="0"/>
                          <a:ea typeface="MS Mincho" panose="02020609040205080304" pitchFamily="49" charset="-128"/>
                          <a:cs typeface="Times New Roman" panose="02020603050405020304" pitchFamily="18" charset="0"/>
                        </a:rPr>
                        <a:t>ö</a:t>
                      </a:r>
                      <a:r>
                        <a:rPr lang="sv-SE" sz="1100" b="0" dirty="0">
                          <a:effectLst/>
                          <a:latin typeface="Calibri" panose="020F0502020204030204" pitchFamily="34" charset="0"/>
                          <a:ea typeface="MS Mincho" panose="02020609040205080304" pitchFamily="49" charset="-128"/>
                          <a:cs typeface="Times New Roman" panose="02020603050405020304" pitchFamily="18" charset="0"/>
                        </a:rPr>
                        <a:t>terska</a:t>
                      </a:r>
                      <a:endParaRPr lang="sv-SE" sz="1800" b="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Bef>
                          <a:spcPts val="300"/>
                        </a:spcBef>
                        <a:spcAft>
                          <a:spcPts val="300"/>
                        </a:spcAft>
                      </a:pPr>
                      <a:r>
                        <a:rPr lang="sv-SE" sz="1100" b="0" dirty="0">
                          <a:effectLst/>
                          <a:latin typeface="Calibri" panose="020F0502020204030204" pitchFamily="34" charset="0"/>
                          <a:ea typeface="MS Mincho" panose="02020609040205080304" pitchFamily="49" charset="-128"/>
                          <a:cs typeface="Times New Roman" panose="02020603050405020304" pitchFamily="18" charset="0"/>
                        </a:rPr>
                        <a:t>Mellansverige</a:t>
                      </a:r>
                      <a:endParaRPr lang="sv-SE" sz="1800" b="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952780841"/>
                  </a:ext>
                </a:extLst>
              </a:tr>
            </a:tbl>
          </a:graphicData>
        </a:graphic>
      </p:graphicFrame>
      <p:graphicFrame>
        <p:nvGraphicFramePr>
          <p:cNvPr id="11" name="Platshållare för innehåll 5">
            <a:extLst>
              <a:ext uri="{FF2B5EF4-FFF2-40B4-BE49-F238E27FC236}">
                <a16:creationId xmlns:a16="http://schemas.microsoft.com/office/drawing/2014/main" id="{874A7406-0DC9-4971-8ECD-16579BB63B92}"/>
              </a:ext>
            </a:extLst>
          </p:cNvPr>
          <p:cNvGraphicFramePr>
            <a:graphicFrameLocks/>
          </p:cNvGraphicFramePr>
          <p:nvPr>
            <p:extLst>
              <p:ext uri="{D42A27DB-BD31-4B8C-83A1-F6EECF244321}">
                <p14:modId xmlns:p14="http://schemas.microsoft.com/office/powerpoint/2010/main" val="3009184413"/>
              </p:ext>
            </p:extLst>
          </p:nvPr>
        </p:nvGraphicFramePr>
        <p:xfrm>
          <a:off x="5730516" y="591804"/>
          <a:ext cx="5407975" cy="5741475"/>
        </p:xfrm>
        <a:graphic>
          <a:graphicData uri="http://schemas.openxmlformats.org/drawingml/2006/table">
            <a:tbl>
              <a:tblPr firstRow="1" firstCol="1" bandRow="1">
                <a:tableStyleId>{69012ECD-51FC-41F1-AA8D-1B2483CD663E}</a:tableStyleId>
              </a:tblPr>
              <a:tblGrid>
                <a:gridCol w="1835107">
                  <a:extLst>
                    <a:ext uri="{9D8B030D-6E8A-4147-A177-3AD203B41FA5}">
                      <a16:colId xmlns:a16="http://schemas.microsoft.com/office/drawing/2014/main" val="3973459589"/>
                    </a:ext>
                  </a:extLst>
                </a:gridCol>
                <a:gridCol w="1743537">
                  <a:extLst>
                    <a:ext uri="{9D8B030D-6E8A-4147-A177-3AD203B41FA5}">
                      <a16:colId xmlns:a16="http://schemas.microsoft.com/office/drawing/2014/main" val="138910382"/>
                    </a:ext>
                  </a:extLst>
                </a:gridCol>
                <a:gridCol w="1829331">
                  <a:extLst>
                    <a:ext uri="{9D8B030D-6E8A-4147-A177-3AD203B41FA5}">
                      <a16:colId xmlns:a16="http://schemas.microsoft.com/office/drawing/2014/main" val="4160860710"/>
                    </a:ext>
                  </a:extLst>
                </a:gridCol>
              </a:tblGrid>
              <a:tr h="287821">
                <a:tc>
                  <a:txBody>
                    <a:bodyPr/>
                    <a:lstStyle/>
                    <a:p>
                      <a:pPr marL="0" algn="l" defTabSz="914400" rtl="0" eaLnBrk="1" latinLnBrk="0" hangingPunct="1">
                        <a:lnSpc>
                          <a:spcPct val="106000"/>
                        </a:lnSpc>
                        <a:spcAft>
                          <a:spcPts val="0"/>
                        </a:spcAft>
                      </a:pPr>
                      <a:r>
                        <a:rPr lang="sv-SE" sz="1200" b="1" kern="1200">
                          <a:solidFill>
                            <a:schemeClr val="bg1"/>
                          </a:solidFill>
                          <a:effectLst/>
                          <a:latin typeface="+mn-lt"/>
                          <a:ea typeface="+mn-ea"/>
                          <a:cs typeface="+mn-cs"/>
                        </a:rPr>
                        <a:t>Namn</a:t>
                      </a:r>
                    </a:p>
                  </a:txBody>
                  <a:tcPr marL="75438" marR="75438" marT="0" marB="0"/>
                </a:tc>
                <a:tc>
                  <a:txBody>
                    <a:bodyPr/>
                    <a:lstStyle/>
                    <a:p>
                      <a:pPr marL="0" algn="l" defTabSz="914400" rtl="0" eaLnBrk="1" latinLnBrk="0" hangingPunct="1">
                        <a:lnSpc>
                          <a:spcPct val="106000"/>
                        </a:lnSpc>
                        <a:spcAft>
                          <a:spcPts val="0"/>
                        </a:spcAft>
                      </a:pPr>
                      <a:r>
                        <a:rPr lang="sv-SE" sz="1200" b="1" kern="1200">
                          <a:solidFill>
                            <a:schemeClr val="bg1"/>
                          </a:solidFill>
                          <a:effectLst/>
                          <a:latin typeface="+mn-lt"/>
                          <a:ea typeface="+mn-ea"/>
                          <a:cs typeface="+mn-cs"/>
                        </a:rPr>
                        <a:t>Yrkesroll/motsvarande</a:t>
                      </a:r>
                    </a:p>
                  </a:txBody>
                  <a:tcPr marL="75438" marR="75438" marT="0" marB="0"/>
                </a:tc>
                <a:tc>
                  <a:txBody>
                    <a:bodyPr/>
                    <a:lstStyle/>
                    <a:p>
                      <a:pPr marL="0" algn="l" defTabSz="914400" rtl="0" eaLnBrk="1" latinLnBrk="0" hangingPunct="1">
                        <a:lnSpc>
                          <a:spcPct val="106000"/>
                        </a:lnSpc>
                        <a:spcAft>
                          <a:spcPts val="0"/>
                        </a:spcAft>
                      </a:pPr>
                      <a:r>
                        <a:rPr lang="sv-SE" sz="1200" b="1" kern="1200">
                          <a:solidFill>
                            <a:schemeClr val="bg1"/>
                          </a:solidFill>
                          <a:effectLst/>
                          <a:latin typeface="+mn-lt"/>
                          <a:ea typeface="+mn-ea"/>
                          <a:cs typeface="+mn-cs"/>
                        </a:rPr>
                        <a:t>Region/sjukvårdsregion</a:t>
                      </a:r>
                    </a:p>
                  </a:txBody>
                  <a:tcPr marL="75438" marR="75438" marT="0" marB="0"/>
                </a:tc>
                <a:extLst>
                  <a:ext uri="{0D108BD9-81ED-4DB2-BD59-A6C34878D82A}">
                    <a16:rowId xmlns:a16="http://schemas.microsoft.com/office/drawing/2014/main" val="723658834"/>
                  </a:ext>
                </a:extLst>
              </a:tr>
              <a:tr h="188778">
                <a:tc>
                  <a:txBody>
                    <a:bodyPr/>
                    <a:lstStyle/>
                    <a:p>
                      <a:pPr>
                        <a:spcBef>
                          <a:spcPts val="300"/>
                        </a:spcBef>
                        <a:spcAft>
                          <a:spcPts val="300"/>
                        </a:spcAft>
                      </a:pPr>
                      <a:r>
                        <a:rPr lang="sv-SE" sz="1100" b="0">
                          <a:effectLst/>
                          <a:latin typeface="Calibri" panose="020F0502020204030204" pitchFamily="34" charset="0"/>
                          <a:ea typeface="MS Mincho" panose="02020609040205080304" pitchFamily="49" charset="-128"/>
                          <a:cs typeface="Times New Roman" panose="02020603050405020304" pitchFamily="18" charset="0"/>
                        </a:rPr>
                        <a:t>Liselotte Jansson</a:t>
                      </a:r>
                    </a:p>
                  </a:txBody>
                  <a:tcPr marL="68580" marR="68580" marT="0" marB="0"/>
                </a:tc>
                <a:tc>
                  <a:txBody>
                    <a:bodyPr/>
                    <a:lstStyle/>
                    <a:p>
                      <a:pPr>
                        <a:spcBef>
                          <a:spcPts val="300"/>
                        </a:spcBef>
                        <a:spcAft>
                          <a:spcPts val="300"/>
                        </a:spcAft>
                      </a:pPr>
                      <a:r>
                        <a:rPr lang="sv-SE" sz="1100" b="0">
                          <a:effectLst/>
                          <a:latin typeface="Calibri" panose="020F0502020204030204" pitchFamily="34" charset="0"/>
                          <a:ea typeface="MS Mincho" panose="02020609040205080304" pitchFamily="49" charset="-128"/>
                          <a:cs typeface="Times New Roman" panose="02020603050405020304" pitchFamily="18" charset="0"/>
                        </a:rPr>
                        <a:t>N</a:t>
                      </a:r>
                      <a:r>
                        <a:rPr lang="sv-SE" sz="1100" b="0">
                          <a:effectLst/>
                          <a:latin typeface="Times New Roman" panose="02020603050405020304" pitchFamily="18" charset="0"/>
                          <a:ea typeface="MS Mincho" panose="02020609040205080304" pitchFamily="49" charset="-128"/>
                          <a:cs typeface="Times New Roman" panose="02020603050405020304" pitchFamily="18" charset="0"/>
                        </a:rPr>
                        <a:t>ä</a:t>
                      </a:r>
                      <a:r>
                        <a:rPr lang="sv-SE" sz="1100" b="0">
                          <a:effectLst/>
                          <a:latin typeface="Calibri" panose="020F0502020204030204" pitchFamily="34" charset="0"/>
                          <a:ea typeface="MS Mincho" panose="02020609040205080304" pitchFamily="49" charset="-128"/>
                          <a:cs typeface="Times New Roman" panose="02020603050405020304" pitchFamily="18" charset="0"/>
                        </a:rPr>
                        <a:t>rst</a:t>
                      </a:r>
                      <a:r>
                        <a:rPr lang="sv-SE" sz="1100" b="0">
                          <a:effectLst/>
                          <a:latin typeface="Times New Roman" panose="02020603050405020304" pitchFamily="18" charset="0"/>
                          <a:ea typeface="MS Mincho" panose="02020609040205080304" pitchFamily="49" charset="-128"/>
                          <a:cs typeface="Times New Roman" panose="02020603050405020304" pitchFamily="18" charset="0"/>
                        </a:rPr>
                        <a:t>å</a:t>
                      </a:r>
                      <a:r>
                        <a:rPr lang="sv-SE" sz="1100" b="0">
                          <a:effectLst/>
                          <a:latin typeface="Calibri" panose="020F0502020204030204" pitchFamily="34" charset="0"/>
                          <a:ea typeface="MS Mincho" panose="02020609040205080304" pitchFamily="49" charset="-128"/>
                          <a:cs typeface="Times New Roman" panose="02020603050405020304" pitchFamily="18" charset="0"/>
                        </a:rPr>
                        <a:t>endef</a:t>
                      </a:r>
                      <a:r>
                        <a:rPr lang="sv-SE" sz="1100" b="0">
                          <a:effectLst/>
                          <a:latin typeface="Times New Roman" panose="02020603050405020304" pitchFamily="18" charset="0"/>
                          <a:ea typeface="MS Mincho" panose="02020609040205080304" pitchFamily="49" charset="-128"/>
                          <a:cs typeface="Times New Roman" panose="02020603050405020304" pitchFamily="18" charset="0"/>
                        </a:rPr>
                        <a:t>ö</a:t>
                      </a:r>
                      <a:r>
                        <a:rPr lang="sv-SE" sz="1100" b="0">
                          <a:effectLst/>
                          <a:latin typeface="Calibri" panose="020F0502020204030204" pitchFamily="34" charset="0"/>
                          <a:ea typeface="MS Mincho" panose="02020609040205080304" pitchFamily="49" charset="-128"/>
                          <a:cs typeface="Times New Roman" panose="02020603050405020304" pitchFamily="18" charset="0"/>
                        </a:rPr>
                        <a:t>retr</a:t>
                      </a:r>
                      <a:r>
                        <a:rPr lang="sv-SE" sz="1100" b="0">
                          <a:effectLst/>
                          <a:latin typeface="Times New Roman" panose="02020603050405020304" pitchFamily="18" charset="0"/>
                          <a:ea typeface="MS Mincho" panose="02020609040205080304" pitchFamily="49" charset="-128"/>
                          <a:cs typeface="Times New Roman" panose="02020603050405020304" pitchFamily="18" charset="0"/>
                        </a:rPr>
                        <a:t>ä</a:t>
                      </a:r>
                      <a:r>
                        <a:rPr lang="sv-SE" sz="1100" b="0">
                          <a:effectLst/>
                          <a:latin typeface="Calibri" panose="020F0502020204030204" pitchFamily="34" charset="0"/>
                          <a:ea typeface="MS Mincho" panose="02020609040205080304" pitchFamily="49" charset="-128"/>
                          <a:cs typeface="Times New Roman" panose="02020603050405020304" pitchFamily="18" charset="0"/>
                        </a:rPr>
                        <a:t>dare</a:t>
                      </a:r>
                    </a:p>
                  </a:txBody>
                  <a:tcPr marL="68580" marR="68580" marT="0" marB="0"/>
                </a:tc>
                <a:tc>
                  <a:txBody>
                    <a:bodyPr/>
                    <a:lstStyle/>
                    <a:p>
                      <a:pPr>
                        <a:spcBef>
                          <a:spcPts val="300"/>
                        </a:spcBef>
                        <a:spcAft>
                          <a:spcPts val="300"/>
                        </a:spcAft>
                      </a:pPr>
                      <a:r>
                        <a:rPr lang="sv-SE" sz="1100" b="0">
                          <a:effectLst/>
                          <a:latin typeface="Calibri" panose="020F0502020204030204" pitchFamily="34" charset="0"/>
                          <a:ea typeface="MS Mincho" panose="02020609040205080304" pitchFamily="49" charset="-128"/>
                          <a:cs typeface="Times New Roman" panose="02020603050405020304" pitchFamily="18" charset="0"/>
                        </a:rPr>
                        <a:t> </a:t>
                      </a:r>
                    </a:p>
                  </a:txBody>
                  <a:tcPr marL="68580" marR="68580" marT="0" marB="0"/>
                </a:tc>
                <a:extLst>
                  <a:ext uri="{0D108BD9-81ED-4DB2-BD59-A6C34878D82A}">
                    <a16:rowId xmlns:a16="http://schemas.microsoft.com/office/drawing/2014/main" val="1726488147"/>
                  </a:ext>
                </a:extLst>
              </a:tr>
              <a:tr h="330431">
                <a:tc>
                  <a:txBody>
                    <a:bodyPr/>
                    <a:lstStyle/>
                    <a:p>
                      <a:pPr>
                        <a:spcBef>
                          <a:spcPts val="300"/>
                        </a:spcBef>
                        <a:spcAft>
                          <a:spcPts val="300"/>
                        </a:spcAft>
                      </a:pPr>
                      <a:r>
                        <a:rPr lang="sv-SE" sz="1100" b="0">
                          <a:effectLst/>
                          <a:latin typeface="Calibri" panose="020F0502020204030204" pitchFamily="34" charset="0"/>
                          <a:ea typeface="MS Mincho" panose="02020609040205080304" pitchFamily="49" charset="-128"/>
                          <a:cs typeface="Times New Roman" panose="02020603050405020304" pitchFamily="18" charset="0"/>
                        </a:rPr>
                        <a:t>Maj-Britt Bertholdsson</a:t>
                      </a:r>
                    </a:p>
                  </a:txBody>
                  <a:tcPr marL="68580" marR="68580" marT="0" marB="0"/>
                </a:tc>
                <a:tc>
                  <a:txBody>
                    <a:bodyPr/>
                    <a:lstStyle/>
                    <a:p>
                      <a:pPr>
                        <a:spcBef>
                          <a:spcPts val="300"/>
                        </a:spcBef>
                        <a:spcAft>
                          <a:spcPts val="300"/>
                        </a:spcAft>
                      </a:pPr>
                      <a:r>
                        <a:rPr lang="sv-SE" sz="1100" b="0">
                          <a:effectLst/>
                          <a:latin typeface="Calibri" panose="020F0502020204030204" pitchFamily="34" charset="0"/>
                          <a:ea typeface="MS Mincho" panose="02020609040205080304" pitchFamily="49" charset="-128"/>
                          <a:cs typeface="Times New Roman" panose="02020603050405020304" pitchFamily="18" charset="0"/>
                        </a:rPr>
                        <a:t>Medicinsk ansvarig sjuksk</a:t>
                      </a:r>
                      <a:r>
                        <a:rPr lang="sv-SE" sz="1100" b="0">
                          <a:effectLst/>
                          <a:latin typeface="Times New Roman" panose="02020603050405020304" pitchFamily="18" charset="0"/>
                          <a:ea typeface="MS Mincho" panose="02020609040205080304" pitchFamily="49" charset="-128"/>
                          <a:cs typeface="Times New Roman" panose="02020603050405020304" pitchFamily="18" charset="0"/>
                        </a:rPr>
                        <a:t>ö</a:t>
                      </a:r>
                      <a:r>
                        <a:rPr lang="sv-SE" sz="1100" b="0">
                          <a:effectLst/>
                          <a:latin typeface="Calibri" panose="020F0502020204030204" pitchFamily="34" charset="0"/>
                          <a:ea typeface="MS Mincho" panose="02020609040205080304" pitchFamily="49" charset="-128"/>
                          <a:cs typeface="Times New Roman" panose="02020603050405020304" pitchFamily="18" charset="0"/>
                        </a:rPr>
                        <a:t>terska </a:t>
                      </a:r>
                    </a:p>
                  </a:txBody>
                  <a:tcPr marL="68580" marR="68580" marT="0" marB="0"/>
                </a:tc>
                <a:tc>
                  <a:txBody>
                    <a:bodyPr/>
                    <a:lstStyle/>
                    <a:p>
                      <a:pPr>
                        <a:spcBef>
                          <a:spcPts val="300"/>
                        </a:spcBef>
                        <a:spcAft>
                          <a:spcPts val="300"/>
                        </a:spcAft>
                      </a:pPr>
                      <a:r>
                        <a:rPr lang="sv-SE" sz="1100" b="0">
                          <a:effectLst/>
                          <a:latin typeface="Calibri" panose="020F0502020204030204" pitchFamily="34" charset="0"/>
                          <a:ea typeface="MS Mincho" panose="02020609040205080304" pitchFamily="49" charset="-128"/>
                          <a:cs typeface="Times New Roman" panose="02020603050405020304" pitchFamily="18" charset="0"/>
                        </a:rPr>
                        <a:t>Mellansverige</a:t>
                      </a:r>
                    </a:p>
                  </a:txBody>
                  <a:tcPr marL="68580" marR="68580" marT="0" marB="0"/>
                </a:tc>
                <a:extLst>
                  <a:ext uri="{0D108BD9-81ED-4DB2-BD59-A6C34878D82A}">
                    <a16:rowId xmlns:a16="http://schemas.microsoft.com/office/drawing/2014/main" val="1043800923"/>
                  </a:ext>
                </a:extLst>
              </a:tr>
              <a:tr h="333825">
                <a:tc>
                  <a:txBody>
                    <a:bodyPr/>
                    <a:lstStyle/>
                    <a:p>
                      <a:pPr>
                        <a:spcBef>
                          <a:spcPts val="300"/>
                        </a:spcBef>
                        <a:spcAft>
                          <a:spcPts val="300"/>
                        </a:spcAft>
                      </a:pPr>
                      <a:r>
                        <a:rPr lang="sv-SE" sz="1100" b="0">
                          <a:effectLst/>
                          <a:latin typeface="Calibri" panose="020F0502020204030204" pitchFamily="34" charset="0"/>
                          <a:ea typeface="MS Mincho" panose="02020609040205080304" pitchFamily="49" charset="-128"/>
                          <a:cs typeface="Times New Roman" panose="02020603050405020304" pitchFamily="18" charset="0"/>
                        </a:rPr>
                        <a:t>Margaretha Stenmarker</a:t>
                      </a:r>
                    </a:p>
                  </a:txBody>
                  <a:tcPr marL="68580" marR="68580" marT="0" marB="0"/>
                </a:tc>
                <a:tc>
                  <a:txBody>
                    <a:bodyPr/>
                    <a:lstStyle/>
                    <a:p>
                      <a:pPr>
                        <a:spcBef>
                          <a:spcPts val="300"/>
                        </a:spcBef>
                        <a:spcAft>
                          <a:spcPts val="300"/>
                        </a:spcAft>
                      </a:pPr>
                      <a:r>
                        <a:rPr lang="sv-SE" sz="1100" b="0">
                          <a:effectLst/>
                          <a:latin typeface="Calibri" panose="020F0502020204030204" pitchFamily="34" charset="0"/>
                          <a:ea typeface="MS Mincho" panose="02020609040205080304" pitchFamily="49" charset="-128"/>
                          <a:cs typeface="Times New Roman" panose="02020603050405020304" pitchFamily="18" charset="0"/>
                        </a:rPr>
                        <a:t>Specialistl</a:t>
                      </a:r>
                      <a:r>
                        <a:rPr lang="sv-SE" sz="1100" b="0">
                          <a:effectLst/>
                          <a:latin typeface="Times New Roman" panose="02020603050405020304" pitchFamily="18" charset="0"/>
                          <a:ea typeface="MS Mincho" panose="02020609040205080304" pitchFamily="49" charset="-128"/>
                          <a:cs typeface="Times New Roman" panose="02020603050405020304" pitchFamily="18" charset="0"/>
                        </a:rPr>
                        <a:t>ä</a:t>
                      </a:r>
                      <a:r>
                        <a:rPr lang="sv-SE" sz="1100" b="0">
                          <a:effectLst/>
                          <a:latin typeface="Calibri" panose="020F0502020204030204" pitchFamily="34" charset="0"/>
                          <a:ea typeface="MS Mincho" panose="02020609040205080304" pitchFamily="49" charset="-128"/>
                          <a:cs typeface="Times New Roman" panose="02020603050405020304" pitchFamily="18" charset="0"/>
                        </a:rPr>
                        <a:t>kare barnmedicin och barn- och ungdomsonkologi</a:t>
                      </a:r>
                    </a:p>
                  </a:txBody>
                  <a:tcPr marL="68580" marR="68580" marT="0" marB="0"/>
                </a:tc>
                <a:tc>
                  <a:txBody>
                    <a:bodyPr/>
                    <a:lstStyle/>
                    <a:p>
                      <a:pPr>
                        <a:lnSpc>
                          <a:spcPct val="115000"/>
                        </a:lnSpc>
                        <a:spcAft>
                          <a:spcPts val="1000"/>
                        </a:spcAft>
                      </a:pPr>
                      <a:r>
                        <a:rPr lang="sv-SE" sz="1100" b="0">
                          <a:effectLst/>
                          <a:latin typeface="Calibri" panose="020F0502020204030204" pitchFamily="34" charset="0"/>
                          <a:ea typeface="MS Mincho" panose="02020609040205080304" pitchFamily="49" charset="-128"/>
                          <a:cs typeface="Times New Roman" panose="02020603050405020304" pitchFamily="18" charset="0"/>
                        </a:rPr>
                        <a:t>Syd</a:t>
                      </a:r>
                      <a:r>
                        <a:rPr lang="sv-SE" sz="1100" b="0">
                          <a:effectLst/>
                          <a:latin typeface="Times New Roman" panose="02020603050405020304" pitchFamily="18" charset="0"/>
                          <a:ea typeface="MS Mincho" panose="02020609040205080304" pitchFamily="49" charset="-128"/>
                          <a:cs typeface="Times New Roman" panose="02020603050405020304" pitchFamily="18" charset="0"/>
                        </a:rPr>
                        <a:t>ö</a:t>
                      </a:r>
                      <a:r>
                        <a:rPr lang="sv-SE" sz="1100" b="0">
                          <a:effectLst/>
                          <a:latin typeface="Calibri" panose="020F0502020204030204" pitchFamily="34" charset="0"/>
                          <a:ea typeface="MS Mincho" panose="02020609040205080304" pitchFamily="49" charset="-128"/>
                          <a:cs typeface="Times New Roman" panose="02020603050405020304" pitchFamily="18" charset="0"/>
                        </a:rPr>
                        <a:t>stra</a:t>
                      </a:r>
                      <a:endParaRPr lang="sv-SE" sz="1100" b="0">
                        <a:effectLst/>
                        <a:latin typeface="Calibri" panose="020F0502020204030204" pitchFamily="34" charset="0"/>
                        <a:ea typeface="Calibri" panose="020F0502020204030204" pitchFamily="34" charset="0"/>
                        <a:cs typeface="Times New Roman" panose="02020603050405020304" pitchFamily="18" charset="0"/>
                      </a:endParaRPr>
                    </a:p>
                    <a:p>
                      <a:pPr>
                        <a:spcBef>
                          <a:spcPts val="300"/>
                        </a:spcBef>
                        <a:spcAft>
                          <a:spcPts val="300"/>
                        </a:spcAft>
                      </a:pPr>
                      <a:r>
                        <a:rPr lang="sv-SE" sz="1100" b="0">
                          <a:effectLst/>
                          <a:latin typeface="Calibri" panose="020F0502020204030204" pitchFamily="34" charset="0"/>
                          <a:ea typeface="MS Mincho" panose="02020609040205080304" pitchFamily="49" charset="-128"/>
                          <a:cs typeface="Times New Roman" panose="02020603050405020304" pitchFamily="18" charset="0"/>
                        </a:rPr>
                        <a:t> </a:t>
                      </a:r>
                    </a:p>
                  </a:txBody>
                  <a:tcPr marL="68580" marR="68580" marT="0" marB="0"/>
                </a:tc>
                <a:extLst>
                  <a:ext uri="{0D108BD9-81ED-4DB2-BD59-A6C34878D82A}">
                    <a16:rowId xmlns:a16="http://schemas.microsoft.com/office/drawing/2014/main" val="36787345"/>
                  </a:ext>
                </a:extLst>
              </a:tr>
              <a:tr h="333825">
                <a:tc>
                  <a:txBody>
                    <a:bodyPr/>
                    <a:lstStyle/>
                    <a:p>
                      <a:pPr>
                        <a:spcBef>
                          <a:spcPts val="300"/>
                        </a:spcBef>
                        <a:spcAft>
                          <a:spcPts val="300"/>
                        </a:spcAft>
                      </a:pPr>
                      <a:r>
                        <a:rPr lang="sv-SE" sz="1100" b="0">
                          <a:effectLst/>
                          <a:latin typeface="Calibri" panose="020F0502020204030204" pitchFamily="34" charset="0"/>
                          <a:ea typeface="MS Mincho" panose="02020609040205080304" pitchFamily="49" charset="-128"/>
                          <a:cs typeface="Times New Roman" panose="02020603050405020304" pitchFamily="18" charset="0"/>
                        </a:rPr>
                        <a:t>Maria S</a:t>
                      </a:r>
                      <a:r>
                        <a:rPr lang="sv-SE" sz="1100" b="0">
                          <a:effectLst/>
                          <a:latin typeface="Times New Roman" panose="02020603050405020304" pitchFamily="18" charset="0"/>
                          <a:ea typeface="MS Mincho" panose="02020609040205080304" pitchFamily="49" charset="-128"/>
                          <a:cs typeface="Times New Roman" panose="02020603050405020304" pitchFamily="18" charset="0"/>
                        </a:rPr>
                        <a:t>ä</a:t>
                      </a:r>
                      <a:r>
                        <a:rPr lang="sv-SE" sz="1100" b="0">
                          <a:effectLst/>
                          <a:latin typeface="Calibri" panose="020F0502020204030204" pitchFamily="34" charset="0"/>
                          <a:ea typeface="MS Mincho" panose="02020609040205080304" pitchFamily="49" charset="-128"/>
                          <a:cs typeface="Times New Roman" panose="02020603050405020304" pitchFamily="18" charset="0"/>
                        </a:rPr>
                        <a:t>rnblad</a:t>
                      </a:r>
                    </a:p>
                  </a:txBody>
                  <a:tcPr marL="68580" marR="68580" marT="0" marB="0"/>
                </a:tc>
                <a:tc>
                  <a:txBody>
                    <a:bodyPr/>
                    <a:lstStyle/>
                    <a:p>
                      <a:pPr>
                        <a:spcBef>
                          <a:spcPts val="300"/>
                        </a:spcBef>
                        <a:spcAft>
                          <a:spcPts val="300"/>
                        </a:spcAft>
                      </a:pPr>
                      <a:r>
                        <a:rPr lang="sv-SE" sz="1100" b="0">
                          <a:effectLst/>
                          <a:latin typeface="Calibri" panose="020F0502020204030204" pitchFamily="34" charset="0"/>
                          <a:ea typeface="MS Mincho" panose="02020609040205080304" pitchFamily="49" charset="-128"/>
                          <a:cs typeface="Times New Roman" panose="02020603050405020304" pitchFamily="18" charset="0"/>
                        </a:rPr>
                        <a:t>Medicinsk ansvarig sjuksk</a:t>
                      </a:r>
                      <a:r>
                        <a:rPr lang="sv-SE" sz="1100" b="0">
                          <a:effectLst/>
                          <a:latin typeface="Times New Roman" panose="02020603050405020304" pitchFamily="18" charset="0"/>
                          <a:ea typeface="MS Mincho" panose="02020609040205080304" pitchFamily="49" charset="-128"/>
                          <a:cs typeface="Times New Roman" panose="02020603050405020304" pitchFamily="18" charset="0"/>
                        </a:rPr>
                        <a:t>ö</a:t>
                      </a:r>
                      <a:r>
                        <a:rPr lang="sv-SE" sz="1100" b="0">
                          <a:effectLst/>
                          <a:latin typeface="Calibri" panose="020F0502020204030204" pitchFamily="34" charset="0"/>
                          <a:ea typeface="MS Mincho" panose="02020609040205080304" pitchFamily="49" charset="-128"/>
                          <a:cs typeface="Times New Roman" panose="02020603050405020304" pitchFamily="18" charset="0"/>
                        </a:rPr>
                        <a:t>terska</a:t>
                      </a:r>
                    </a:p>
                  </a:txBody>
                  <a:tcPr marL="68580" marR="68580" marT="0" marB="0"/>
                </a:tc>
                <a:tc>
                  <a:txBody>
                    <a:bodyPr/>
                    <a:lstStyle/>
                    <a:p>
                      <a:pPr>
                        <a:spcBef>
                          <a:spcPts val="300"/>
                        </a:spcBef>
                        <a:spcAft>
                          <a:spcPts val="300"/>
                        </a:spcAft>
                      </a:pPr>
                      <a:r>
                        <a:rPr lang="sv-SE" sz="1100" b="0">
                          <a:effectLst/>
                          <a:latin typeface="Calibri" panose="020F0502020204030204" pitchFamily="34" charset="0"/>
                          <a:ea typeface="MS Mincho" panose="02020609040205080304" pitchFamily="49" charset="-128"/>
                          <a:cs typeface="Times New Roman" panose="02020603050405020304" pitchFamily="18" charset="0"/>
                        </a:rPr>
                        <a:t>Mellansverige</a:t>
                      </a:r>
                    </a:p>
                  </a:txBody>
                  <a:tcPr marL="68580" marR="68580" marT="0" marB="0"/>
                </a:tc>
                <a:extLst>
                  <a:ext uri="{0D108BD9-81ED-4DB2-BD59-A6C34878D82A}">
                    <a16:rowId xmlns:a16="http://schemas.microsoft.com/office/drawing/2014/main" val="1424280812"/>
                  </a:ext>
                </a:extLst>
              </a:tr>
              <a:tr h="224500">
                <a:tc>
                  <a:txBody>
                    <a:bodyPr/>
                    <a:lstStyle/>
                    <a:p>
                      <a:pPr>
                        <a:spcBef>
                          <a:spcPts val="300"/>
                        </a:spcBef>
                        <a:spcAft>
                          <a:spcPts val="300"/>
                        </a:spcAft>
                      </a:pPr>
                      <a:r>
                        <a:rPr lang="sv-SE" sz="1100" b="0">
                          <a:effectLst/>
                          <a:latin typeface="Calibri" panose="020F0502020204030204" pitchFamily="34" charset="0"/>
                          <a:ea typeface="MS Mincho" panose="02020609040205080304" pitchFamily="49" charset="-128"/>
                          <a:cs typeface="Times New Roman" panose="02020603050405020304" pitchFamily="18" charset="0"/>
                        </a:rPr>
                        <a:t>Marie Hansson</a:t>
                      </a:r>
                    </a:p>
                  </a:txBody>
                  <a:tcPr marL="68580" marR="68580" marT="0" marB="0"/>
                </a:tc>
                <a:tc>
                  <a:txBody>
                    <a:bodyPr/>
                    <a:lstStyle/>
                    <a:p>
                      <a:pPr>
                        <a:spcBef>
                          <a:spcPts val="300"/>
                        </a:spcBef>
                        <a:spcAft>
                          <a:spcPts val="300"/>
                        </a:spcAft>
                      </a:pPr>
                      <a:r>
                        <a:rPr lang="sv-SE" sz="1100" b="0">
                          <a:effectLst/>
                          <a:latin typeface="Calibri" panose="020F0502020204030204" pitchFamily="34" charset="0"/>
                          <a:ea typeface="MS Mincho" panose="02020609040205080304" pitchFamily="49" charset="-128"/>
                          <a:cs typeface="Times New Roman" panose="02020603050405020304" pitchFamily="18" charset="0"/>
                        </a:rPr>
                        <a:t>Arbetsterapeut</a:t>
                      </a:r>
                    </a:p>
                  </a:txBody>
                  <a:tcPr marL="68580" marR="68580" marT="0" marB="0"/>
                </a:tc>
                <a:tc>
                  <a:txBody>
                    <a:bodyPr/>
                    <a:lstStyle/>
                    <a:p>
                      <a:pPr>
                        <a:spcBef>
                          <a:spcPts val="300"/>
                        </a:spcBef>
                        <a:spcAft>
                          <a:spcPts val="300"/>
                        </a:spcAft>
                      </a:pPr>
                      <a:r>
                        <a:rPr lang="sv-SE" sz="1100" b="0">
                          <a:effectLst/>
                          <a:latin typeface="Calibri" panose="020F0502020204030204" pitchFamily="34" charset="0"/>
                          <a:ea typeface="MS Mincho" panose="02020609040205080304" pitchFamily="49" charset="-128"/>
                          <a:cs typeface="Times New Roman" panose="02020603050405020304" pitchFamily="18" charset="0"/>
                        </a:rPr>
                        <a:t>S</a:t>
                      </a:r>
                      <a:r>
                        <a:rPr lang="sv-SE" sz="1100" b="0">
                          <a:effectLst/>
                          <a:latin typeface="Times New Roman" panose="02020603050405020304" pitchFamily="18" charset="0"/>
                          <a:ea typeface="MS Mincho" panose="02020609040205080304" pitchFamily="49" charset="-128"/>
                          <a:cs typeface="Times New Roman" panose="02020603050405020304" pitchFamily="18" charset="0"/>
                        </a:rPr>
                        <a:t>ö</a:t>
                      </a:r>
                      <a:r>
                        <a:rPr lang="sv-SE" sz="1100" b="0">
                          <a:effectLst/>
                          <a:latin typeface="Calibri" panose="020F0502020204030204" pitchFamily="34" charset="0"/>
                          <a:ea typeface="MS Mincho" panose="02020609040205080304" pitchFamily="49" charset="-128"/>
                          <a:cs typeface="Times New Roman" panose="02020603050405020304" pitchFamily="18" charset="0"/>
                        </a:rPr>
                        <a:t>dra</a:t>
                      </a:r>
                    </a:p>
                  </a:txBody>
                  <a:tcPr marL="68580" marR="68580" marT="0" marB="0"/>
                </a:tc>
                <a:extLst>
                  <a:ext uri="{0D108BD9-81ED-4DB2-BD59-A6C34878D82A}">
                    <a16:rowId xmlns:a16="http://schemas.microsoft.com/office/drawing/2014/main" val="912211026"/>
                  </a:ext>
                </a:extLst>
              </a:tr>
              <a:tr h="333825">
                <a:tc>
                  <a:txBody>
                    <a:bodyPr/>
                    <a:lstStyle/>
                    <a:p>
                      <a:pPr>
                        <a:spcBef>
                          <a:spcPts val="300"/>
                        </a:spcBef>
                        <a:spcAft>
                          <a:spcPts val="300"/>
                        </a:spcAft>
                      </a:pPr>
                      <a:r>
                        <a:rPr lang="sv-SE" sz="1100" b="0">
                          <a:effectLst/>
                          <a:latin typeface="Calibri" panose="020F0502020204030204" pitchFamily="34" charset="0"/>
                          <a:ea typeface="MS Mincho" panose="02020609040205080304" pitchFamily="49" charset="-128"/>
                          <a:cs typeface="Times New Roman" panose="02020603050405020304" pitchFamily="18" charset="0"/>
                        </a:rPr>
                        <a:t>Marit Karlsson</a:t>
                      </a:r>
                    </a:p>
                  </a:txBody>
                  <a:tcPr marL="68580" marR="68580" marT="0" marB="0"/>
                </a:tc>
                <a:tc>
                  <a:txBody>
                    <a:bodyPr/>
                    <a:lstStyle/>
                    <a:p>
                      <a:pPr>
                        <a:spcBef>
                          <a:spcPts val="300"/>
                        </a:spcBef>
                        <a:spcAft>
                          <a:spcPts val="300"/>
                        </a:spcAft>
                      </a:pPr>
                      <a:r>
                        <a:rPr lang="sv-SE" sz="1100" b="0">
                          <a:effectLst/>
                          <a:latin typeface="Calibri" panose="020F0502020204030204" pitchFamily="34" charset="0"/>
                          <a:ea typeface="MS Mincho" panose="02020609040205080304" pitchFamily="49" charset="-128"/>
                          <a:cs typeface="Times New Roman" panose="02020603050405020304" pitchFamily="18" charset="0"/>
                        </a:rPr>
                        <a:t>Specialistl</a:t>
                      </a:r>
                      <a:r>
                        <a:rPr lang="sv-SE" sz="1100" b="0">
                          <a:effectLst/>
                          <a:latin typeface="Times New Roman" panose="02020603050405020304" pitchFamily="18" charset="0"/>
                          <a:ea typeface="MS Mincho" panose="02020609040205080304" pitchFamily="49" charset="-128"/>
                          <a:cs typeface="Times New Roman" panose="02020603050405020304" pitchFamily="18" charset="0"/>
                        </a:rPr>
                        <a:t>ä</a:t>
                      </a:r>
                      <a:r>
                        <a:rPr lang="sv-SE" sz="1100" b="0">
                          <a:effectLst/>
                          <a:latin typeface="Calibri" panose="020F0502020204030204" pitchFamily="34" charset="0"/>
                          <a:ea typeface="MS Mincho" panose="02020609040205080304" pitchFamily="49" charset="-128"/>
                          <a:cs typeface="Times New Roman" panose="02020603050405020304" pitchFamily="18" charset="0"/>
                        </a:rPr>
                        <a:t>kare geriatrik och palliativ medicin</a:t>
                      </a:r>
                    </a:p>
                  </a:txBody>
                  <a:tcPr marL="68580" marR="68580" marT="0" marB="0"/>
                </a:tc>
                <a:tc>
                  <a:txBody>
                    <a:bodyPr/>
                    <a:lstStyle/>
                    <a:p>
                      <a:pPr>
                        <a:spcBef>
                          <a:spcPts val="300"/>
                        </a:spcBef>
                        <a:spcAft>
                          <a:spcPts val="300"/>
                        </a:spcAft>
                      </a:pPr>
                      <a:r>
                        <a:rPr lang="sv-SE" sz="1100" b="0">
                          <a:effectLst/>
                          <a:latin typeface="Calibri" panose="020F0502020204030204" pitchFamily="34" charset="0"/>
                          <a:ea typeface="MS Mincho" panose="02020609040205080304" pitchFamily="49" charset="-128"/>
                          <a:cs typeface="Times New Roman" panose="02020603050405020304" pitchFamily="18" charset="0"/>
                        </a:rPr>
                        <a:t>Syd</a:t>
                      </a:r>
                      <a:r>
                        <a:rPr lang="sv-SE" sz="1100" b="0">
                          <a:effectLst/>
                          <a:latin typeface="Times New Roman" panose="02020603050405020304" pitchFamily="18" charset="0"/>
                          <a:ea typeface="MS Mincho" panose="02020609040205080304" pitchFamily="49" charset="-128"/>
                          <a:cs typeface="Times New Roman" panose="02020603050405020304" pitchFamily="18" charset="0"/>
                        </a:rPr>
                        <a:t>ö</a:t>
                      </a:r>
                      <a:r>
                        <a:rPr lang="sv-SE" sz="1100" b="0">
                          <a:effectLst/>
                          <a:latin typeface="Calibri" panose="020F0502020204030204" pitchFamily="34" charset="0"/>
                          <a:ea typeface="MS Mincho" panose="02020609040205080304" pitchFamily="49" charset="-128"/>
                          <a:cs typeface="Times New Roman" panose="02020603050405020304" pitchFamily="18" charset="0"/>
                        </a:rPr>
                        <a:t>stra</a:t>
                      </a:r>
                    </a:p>
                  </a:txBody>
                  <a:tcPr marL="68580" marR="68580" marT="0" marB="0"/>
                </a:tc>
                <a:extLst>
                  <a:ext uri="{0D108BD9-81ED-4DB2-BD59-A6C34878D82A}">
                    <a16:rowId xmlns:a16="http://schemas.microsoft.com/office/drawing/2014/main" val="1492334297"/>
                  </a:ext>
                </a:extLst>
              </a:tr>
              <a:tr h="333825">
                <a:tc>
                  <a:txBody>
                    <a:bodyPr/>
                    <a:lstStyle/>
                    <a:p>
                      <a:pPr>
                        <a:spcBef>
                          <a:spcPts val="300"/>
                        </a:spcBef>
                        <a:spcAft>
                          <a:spcPts val="300"/>
                        </a:spcAft>
                      </a:pPr>
                      <a:r>
                        <a:rPr lang="sv-SE" sz="1100" b="0">
                          <a:effectLst/>
                          <a:latin typeface="Calibri" panose="020F0502020204030204" pitchFamily="34" charset="0"/>
                          <a:ea typeface="MS Mincho" panose="02020609040205080304" pitchFamily="49" charset="-128"/>
                          <a:cs typeface="Times New Roman" panose="02020603050405020304" pitchFamily="18" charset="0"/>
                        </a:rPr>
                        <a:t>Monika Nystr</a:t>
                      </a:r>
                      <a:r>
                        <a:rPr lang="sv-SE" sz="1100" b="0">
                          <a:effectLst/>
                          <a:latin typeface="Times New Roman" panose="02020603050405020304" pitchFamily="18" charset="0"/>
                          <a:ea typeface="MS Mincho" panose="02020609040205080304" pitchFamily="49" charset="-128"/>
                          <a:cs typeface="Times New Roman" panose="02020603050405020304" pitchFamily="18" charset="0"/>
                        </a:rPr>
                        <a:t>ö</a:t>
                      </a:r>
                      <a:r>
                        <a:rPr lang="sv-SE" sz="1100" b="0">
                          <a:effectLst/>
                          <a:latin typeface="Calibri" panose="020F0502020204030204" pitchFamily="34" charset="0"/>
                          <a:ea typeface="MS Mincho" panose="02020609040205080304" pitchFamily="49" charset="-128"/>
                          <a:cs typeface="Times New Roman" panose="02020603050405020304" pitchFamily="18" charset="0"/>
                        </a:rPr>
                        <a:t>m</a:t>
                      </a:r>
                    </a:p>
                  </a:txBody>
                  <a:tcPr marL="68580" marR="68580" marT="0" marB="0"/>
                </a:tc>
                <a:tc>
                  <a:txBody>
                    <a:bodyPr/>
                    <a:lstStyle/>
                    <a:p>
                      <a:pPr>
                        <a:spcBef>
                          <a:spcPts val="300"/>
                        </a:spcBef>
                        <a:spcAft>
                          <a:spcPts val="300"/>
                        </a:spcAft>
                      </a:pPr>
                      <a:r>
                        <a:rPr lang="sv-SE" sz="1100" b="0">
                          <a:effectLst/>
                          <a:latin typeface="Calibri" panose="020F0502020204030204" pitchFamily="34" charset="0"/>
                          <a:ea typeface="MS Mincho" panose="02020609040205080304" pitchFamily="49" charset="-128"/>
                          <a:cs typeface="Times New Roman" panose="02020603050405020304" pitchFamily="18" charset="0"/>
                        </a:rPr>
                        <a:t>N</a:t>
                      </a:r>
                      <a:r>
                        <a:rPr lang="sv-SE" sz="1100" b="0">
                          <a:effectLst/>
                          <a:latin typeface="Times New Roman" panose="02020603050405020304" pitchFamily="18" charset="0"/>
                          <a:ea typeface="MS Mincho" panose="02020609040205080304" pitchFamily="49" charset="-128"/>
                          <a:cs typeface="Times New Roman" panose="02020603050405020304" pitchFamily="18" charset="0"/>
                        </a:rPr>
                        <a:t>ä</a:t>
                      </a:r>
                      <a:r>
                        <a:rPr lang="sv-SE" sz="1100" b="0">
                          <a:effectLst/>
                          <a:latin typeface="Calibri" panose="020F0502020204030204" pitchFamily="34" charset="0"/>
                          <a:ea typeface="MS Mincho" panose="02020609040205080304" pitchFamily="49" charset="-128"/>
                          <a:cs typeface="Times New Roman" panose="02020603050405020304" pitchFamily="18" charset="0"/>
                        </a:rPr>
                        <a:t>rst</a:t>
                      </a:r>
                      <a:r>
                        <a:rPr lang="sv-SE" sz="1100" b="0">
                          <a:effectLst/>
                          <a:latin typeface="Times New Roman" panose="02020603050405020304" pitchFamily="18" charset="0"/>
                          <a:ea typeface="MS Mincho" panose="02020609040205080304" pitchFamily="49" charset="-128"/>
                          <a:cs typeface="Times New Roman" panose="02020603050405020304" pitchFamily="18" charset="0"/>
                        </a:rPr>
                        <a:t>å</a:t>
                      </a:r>
                      <a:r>
                        <a:rPr lang="sv-SE" sz="1100" b="0">
                          <a:effectLst/>
                          <a:latin typeface="Calibri" panose="020F0502020204030204" pitchFamily="34" charset="0"/>
                          <a:ea typeface="MS Mincho" panose="02020609040205080304" pitchFamily="49" charset="-128"/>
                          <a:cs typeface="Times New Roman" panose="02020603050405020304" pitchFamily="18" charset="0"/>
                        </a:rPr>
                        <a:t>endef</a:t>
                      </a:r>
                      <a:r>
                        <a:rPr lang="sv-SE" sz="1100" b="0">
                          <a:effectLst/>
                          <a:latin typeface="Times New Roman" panose="02020603050405020304" pitchFamily="18" charset="0"/>
                          <a:ea typeface="MS Mincho" panose="02020609040205080304" pitchFamily="49" charset="-128"/>
                          <a:cs typeface="Times New Roman" panose="02020603050405020304" pitchFamily="18" charset="0"/>
                        </a:rPr>
                        <a:t>ö</a:t>
                      </a:r>
                      <a:r>
                        <a:rPr lang="sv-SE" sz="1100" b="0">
                          <a:effectLst/>
                          <a:latin typeface="Calibri" panose="020F0502020204030204" pitchFamily="34" charset="0"/>
                          <a:ea typeface="MS Mincho" panose="02020609040205080304" pitchFamily="49" charset="-128"/>
                          <a:cs typeface="Times New Roman" panose="02020603050405020304" pitchFamily="18" charset="0"/>
                        </a:rPr>
                        <a:t>retr</a:t>
                      </a:r>
                      <a:r>
                        <a:rPr lang="sv-SE" sz="1100" b="0">
                          <a:effectLst/>
                          <a:latin typeface="Times New Roman" panose="02020603050405020304" pitchFamily="18" charset="0"/>
                          <a:ea typeface="MS Mincho" panose="02020609040205080304" pitchFamily="49" charset="-128"/>
                          <a:cs typeface="Times New Roman" panose="02020603050405020304" pitchFamily="18" charset="0"/>
                        </a:rPr>
                        <a:t>ä</a:t>
                      </a:r>
                      <a:r>
                        <a:rPr lang="sv-SE" sz="1100" b="0">
                          <a:effectLst/>
                          <a:latin typeface="Calibri" panose="020F0502020204030204" pitchFamily="34" charset="0"/>
                          <a:ea typeface="MS Mincho" panose="02020609040205080304" pitchFamily="49" charset="-128"/>
                          <a:cs typeface="Times New Roman" panose="02020603050405020304" pitchFamily="18" charset="0"/>
                        </a:rPr>
                        <a:t>dare</a:t>
                      </a:r>
                    </a:p>
                  </a:txBody>
                  <a:tcPr marL="68580" marR="68580" marT="0" marB="0"/>
                </a:tc>
                <a:tc>
                  <a:txBody>
                    <a:bodyPr/>
                    <a:lstStyle/>
                    <a:p>
                      <a:pPr>
                        <a:spcBef>
                          <a:spcPts val="300"/>
                        </a:spcBef>
                        <a:spcAft>
                          <a:spcPts val="300"/>
                        </a:spcAft>
                      </a:pPr>
                      <a:r>
                        <a:rPr lang="sv-SE" sz="1100" b="0">
                          <a:effectLst/>
                          <a:latin typeface="Calibri" panose="020F0502020204030204" pitchFamily="34" charset="0"/>
                          <a:ea typeface="MS Mincho" panose="02020609040205080304" pitchFamily="49" charset="-128"/>
                          <a:cs typeface="Times New Roman" panose="02020603050405020304" pitchFamily="18" charset="0"/>
                        </a:rPr>
                        <a:t> </a:t>
                      </a:r>
                    </a:p>
                  </a:txBody>
                  <a:tcPr marL="68580" marR="68580" marT="0" marB="0"/>
                </a:tc>
                <a:extLst>
                  <a:ext uri="{0D108BD9-81ED-4DB2-BD59-A6C34878D82A}">
                    <a16:rowId xmlns:a16="http://schemas.microsoft.com/office/drawing/2014/main" val="4160741064"/>
                  </a:ext>
                </a:extLst>
              </a:tr>
              <a:tr h="333825">
                <a:tc>
                  <a:txBody>
                    <a:bodyPr/>
                    <a:lstStyle/>
                    <a:p>
                      <a:pPr>
                        <a:spcBef>
                          <a:spcPts val="300"/>
                        </a:spcBef>
                        <a:spcAft>
                          <a:spcPts val="300"/>
                        </a:spcAft>
                      </a:pPr>
                      <a:r>
                        <a:rPr lang="sv-SE" sz="1100" b="0">
                          <a:effectLst/>
                          <a:latin typeface="Calibri" panose="020F0502020204030204" pitchFamily="34" charset="0"/>
                          <a:ea typeface="MS Mincho" panose="02020609040205080304" pitchFamily="49" charset="-128"/>
                          <a:cs typeface="Times New Roman" panose="02020603050405020304" pitchFamily="18" charset="0"/>
                        </a:rPr>
                        <a:t>Petra Tegman</a:t>
                      </a:r>
                    </a:p>
                  </a:txBody>
                  <a:tcPr marL="68580" marR="68580" marT="0" marB="0"/>
                </a:tc>
                <a:tc>
                  <a:txBody>
                    <a:bodyPr/>
                    <a:lstStyle/>
                    <a:p>
                      <a:pPr>
                        <a:spcBef>
                          <a:spcPts val="300"/>
                        </a:spcBef>
                        <a:spcAft>
                          <a:spcPts val="300"/>
                        </a:spcAft>
                      </a:pPr>
                      <a:r>
                        <a:rPr lang="sv-SE" sz="1100" b="0">
                          <a:effectLst/>
                          <a:latin typeface="Calibri" panose="020F0502020204030204" pitchFamily="34" charset="0"/>
                          <a:ea typeface="MS Mincho" panose="02020609040205080304" pitchFamily="49" charset="-128"/>
                          <a:cs typeface="Times New Roman" panose="02020603050405020304" pitchFamily="18" charset="0"/>
                        </a:rPr>
                        <a:t>Specialistsjuksk</a:t>
                      </a:r>
                      <a:r>
                        <a:rPr lang="sv-SE" sz="1100" b="0">
                          <a:effectLst/>
                          <a:latin typeface="Times New Roman" panose="02020603050405020304" pitchFamily="18" charset="0"/>
                          <a:ea typeface="MS Mincho" panose="02020609040205080304" pitchFamily="49" charset="-128"/>
                          <a:cs typeface="Times New Roman" panose="02020603050405020304" pitchFamily="18" charset="0"/>
                        </a:rPr>
                        <a:t>ö</a:t>
                      </a:r>
                      <a:r>
                        <a:rPr lang="sv-SE" sz="1100" b="0">
                          <a:effectLst/>
                          <a:latin typeface="Calibri" panose="020F0502020204030204" pitchFamily="34" charset="0"/>
                          <a:ea typeface="MS Mincho" panose="02020609040205080304" pitchFamily="49" charset="-128"/>
                          <a:cs typeface="Times New Roman" panose="02020603050405020304" pitchFamily="18" charset="0"/>
                        </a:rPr>
                        <a:t>terska</a:t>
                      </a:r>
                    </a:p>
                    <a:p>
                      <a:pPr>
                        <a:spcBef>
                          <a:spcPts val="300"/>
                        </a:spcBef>
                        <a:spcAft>
                          <a:spcPts val="300"/>
                        </a:spcAft>
                      </a:pPr>
                      <a:r>
                        <a:rPr lang="sv-SE" sz="1100" b="0">
                          <a:effectLst/>
                          <a:latin typeface="Calibri" panose="020F0502020204030204" pitchFamily="34" charset="0"/>
                          <a:ea typeface="MS Mincho" panose="02020609040205080304" pitchFamily="49" charset="-128"/>
                          <a:cs typeface="Times New Roman" panose="02020603050405020304" pitchFamily="18" charset="0"/>
                        </a:rPr>
                        <a:t>palliativ och demensv</a:t>
                      </a:r>
                      <a:r>
                        <a:rPr lang="sv-SE" sz="1100" b="0">
                          <a:effectLst/>
                          <a:latin typeface="Times New Roman" panose="02020603050405020304" pitchFamily="18" charset="0"/>
                          <a:ea typeface="MS Mincho" panose="02020609040205080304" pitchFamily="49" charset="-128"/>
                          <a:cs typeface="Times New Roman" panose="02020603050405020304" pitchFamily="18" charset="0"/>
                        </a:rPr>
                        <a:t>å</a:t>
                      </a:r>
                      <a:r>
                        <a:rPr lang="sv-SE" sz="1100" b="0">
                          <a:effectLst/>
                          <a:latin typeface="Calibri" panose="020F0502020204030204" pitchFamily="34" charset="0"/>
                          <a:ea typeface="MS Mincho" panose="02020609040205080304" pitchFamily="49" charset="-128"/>
                          <a:cs typeface="Times New Roman" panose="02020603050405020304" pitchFamily="18" charset="0"/>
                        </a:rPr>
                        <a:t>rd</a:t>
                      </a:r>
                    </a:p>
                  </a:txBody>
                  <a:tcPr marL="68580" marR="68580" marT="0" marB="0"/>
                </a:tc>
                <a:tc>
                  <a:txBody>
                    <a:bodyPr/>
                    <a:lstStyle/>
                    <a:p>
                      <a:pPr>
                        <a:spcBef>
                          <a:spcPts val="300"/>
                        </a:spcBef>
                        <a:spcAft>
                          <a:spcPts val="300"/>
                        </a:spcAft>
                      </a:pPr>
                      <a:r>
                        <a:rPr lang="sv-SE" sz="1100" b="0">
                          <a:effectLst/>
                          <a:latin typeface="Calibri" panose="020F0502020204030204" pitchFamily="34" charset="0"/>
                          <a:ea typeface="MS Mincho" panose="02020609040205080304" pitchFamily="49" charset="-128"/>
                          <a:cs typeface="Times New Roman" panose="02020603050405020304" pitchFamily="18" charset="0"/>
                        </a:rPr>
                        <a:t>Stockholm/Gotland</a:t>
                      </a:r>
                    </a:p>
                  </a:txBody>
                  <a:tcPr marL="68580" marR="68580" marT="0" marB="0"/>
                </a:tc>
                <a:extLst>
                  <a:ext uri="{0D108BD9-81ED-4DB2-BD59-A6C34878D82A}">
                    <a16:rowId xmlns:a16="http://schemas.microsoft.com/office/drawing/2014/main" val="3568765767"/>
                  </a:ext>
                </a:extLst>
              </a:tr>
              <a:tr h="333825">
                <a:tc>
                  <a:txBody>
                    <a:bodyPr/>
                    <a:lstStyle/>
                    <a:p>
                      <a:pPr>
                        <a:spcBef>
                          <a:spcPts val="300"/>
                        </a:spcBef>
                        <a:spcAft>
                          <a:spcPts val="300"/>
                        </a:spcAft>
                      </a:pPr>
                      <a:r>
                        <a:rPr lang="sv-SE" sz="1100" b="0">
                          <a:effectLst/>
                          <a:latin typeface="Calibri" panose="020F0502020204030204" pitchFamily="34" charset="0"/>
                          <a:ea typeface="MS Mincho" panose="02020609040205080304" pitchFamily="49" charset="-128"/>
                          <a:cs typeface="Times New Roman" panose="02020603050405020304" pitchFamily="18" charset="0"/>
                        </a:rPr>
                        <a:t>Rose-Marie Imoni</a:t>
                      </a:r>
                    </a:p>
                  </a:txBody>
                  <a:tcPr marL="68580" marR="68580" marT="0" marB="0"/>
                </a:tc>
                <a:tc>
                  <a:txBody>
                    <a:bodyPr/>
                    <a:lstStyle/>
                    <a:p>
                      <a:pPr>
                        <a:spcBef>
                          <a:spcPts val="300"/>
                        </a:spcBef>
                        <a:spcAft>
                          <a:spcPts val="300"/>
                        </a:spcAft>
                      </a:pPr>
                      <a:r>
                        <a:rPr lang="sv-SE" sz="1100" b="0">
                          <a:effectLst/>
                          <a:latin typeface="Calibri" panose="020F0502020204030204" pitchFamily="34" charset="0"/>
                          <a:ea typeface="MS Mincho" panose="02020609040205080304" pitchFamily="49" charset="-128"/>
                          <a:cs typeface="Times New Roman" panose="02020603050405020304" pitchFamily="18" charset="0"/>
                        </a:rPr>
                        <a:t>Specialistsjuksk</a:t>
                      </a:r>
                      <a:r>
                        <a:rPr lang="sv-SE" sz="1100" b="0">
                          <a:effectLst/>
                          <a:latin typeface="Times New Roman" panose="02020603050405020304" pitchFamily="18" charset="0"/>
                          <a:ea typeface="MS Mincho" panose="02020609040205080304" pitchFamily="49" charset="-128"/>
                          <a:cs typeface="Times New Roman" panose="02020603050405020304" pitchFamily="18" charset="0"/>
                        </a:rPr>
                        <a:t>ö</a:t>
                      </a:r>
                      <a:r>
                        <a:rPr lang="sv-SE" sz="1100" b="0">
                          <a:effectLst/>
                          <a:latin typeface="Calibri" panose="020F0502020204030204" pitchFamily="34" charset="0"/>
                          <a:ea typeface="MS Mincho" panose="02020609040205080304" pitchFamily="49" charset="-128"/>
                          <a:cs typeface="Times New Roman" panose="02020603050405020304" pitchFamily="18" charset="0"/>
                        </a:rPr>
                        <a:t>terska palliativ v</a:t>
                      </a:r>
                      <a:r>
                        <a:rPr lang="sv-SE" sz="1100" b="0">
                          <a:effectLst/>
                          <a:latin typeface="Times New Roman" panose="02020603050405020304" pitchFamily="18" charset="0"/>
                          <a:ea typeface="MS Mincho" panose="02020609040205080304" pitchFamily="49" charset="-128"/>
                          <a:cs typeface="Times New Roman" panose="02020603050405020304" pitchFamily="18" charset="0"/>
                        </a:rPr>
                        <a:t>å</a:t>
                      </a:r>
                      <a:r>
                        <a:rPr lang="sv-SE" sz="1100" b="0">
                          <a:effectLst/>
                          <a:latin typeface="Calibri" panose="020F0502020204030204" pitchFamily="34" charset="0"/>
                          <a:ea typeface="MS Mincho" panose="02020609040205080304" pitchFamily="49" charset="-128"/>
                          <a:cs typeface="Times New Roman" panose="02020603050405020304" pitchFamily="18" charset="0"/>
                        </a:rPr>
                        <a:t>rd</a:t>
                      </a:r>
                    </a:p>
                  </a:txBody>
                  <a:tcPr marL="68580" marR="68580" marT="0" marB="0"/>
                </a:tc>
                <a:tc>
                  <a:txBody>
                    <a:bodyPr/>
                    <a:lstStyle/>
                    <a:p>
                      <a:pPr>
                        <a:spcBef>
                          <a:spcPts val="300"/>
                        </a:spcBef>
                        <a:spcAft>
                          <a:spcPts val="300"/>
                        </a:spcAft>
                      </a:pPr>
                      <a:r>
                        <a:rPr lang="sv-SE" sz="1100" b="0">
                          <a:effectLst/>
                          <a:latin typeface="Calibri" panose="020F0502020204030204" pitchFamily="34" charset="0"/>
                          <a:ea typeface="MS Mincho" panose="02020609040205080304" pitchFamily="49" charset="-128"/>
                          <a:cs typeface="Times New Roman" panose="02020603050405020304" pitchFamily="18" charset="0"/>
                        </a:rPr>
                        <a:t>Norra</a:t>
                      </a:r>
                    </a:p>
                  </a:txBody>
                  <a:tcPr marL="68580" marR="68580" marT="0" marB="0"/>
                </a:tc>
                <a:extLst>
                  <a:ext uri="{0D108BD9-81ED-4DB2-BD59-A6C34878D82A}">
                    <a16:rowId xmlns:a16="http://schemas.microsoft.com/office/drawing/2014/main" val="2772251599"/>
                  </a:ext>
                </a:extLst>
              </a:tr>
              <a:tr h="333825">
                <a:tc>
                  <a:txBody>
                    <a:bodyPr/>
                    <a:lstStyle/>
                    <a:p>
                      <a:pPr>
                        <a:spcBef>
                          <a:spcPts val="300"/>
                        </a:spcBef>
                        <a:spcAft>
                          <a:spcPts val="300"/>
                        </a:spcAft>
                      </a:pPr>
                      <a:r>
                        <a:rPr lang="sv-SE" sz="1100" b="0">
                          <a:effectLst/>
                          <a:latin typeface="Calibri" panose="020F0502020204030204" pitchFamily="34" charset="0"/>
                          <a:ea typeface="MS Mincho" panose="02020609040205080304" pitchFamily="49" charset="-128"/>
                          <a:cs typeface="Times New Roman" panose="02020603050405020304" pitchFamily="18" charset="0"/>
                        </a:rPr>
                        <a:t>Sofia Dettmann</a:t>
                      </a:r>
                    </a:p>
                  </a:txBody>
                  <a:tcPr marL="68580" marR="68580" marT="0" marB="0"/>
                </a:tc>
                <a:tc>
                  <a:txBody>
                    <a:bodyPr/>
                    <a:lstStyle/>
                    <a:p>
                      <a:pPr>
                        <a:spcBef>
                          <a:spcPts val="300"/>
                        </a:spcBef>
                        <a:spcAft>
                          <a:spcPts val="300"/>
                        </a:spcAft>
                      </a:pPr>
                      <a:r>
                        <a:rPr lang="sv-SE" sz="1100" b="0">
                          <a:effectLst/>
                          <a:latin typeface="Calibri" panose="020F0502020204030204" pitchFamily="34" charset="0"/>
                          <a:ea typeface="MS Mincho" panose="02020609040205080304" pitchFamily="49" charset="-128"/>
                          <a:cs typeface="Times New Roman" panose="02020603050405020304" pitchFamily="18" charset="0"/>
                        </a:rPr>
                        <a:t>Specialistl</a:t>
                      </a:r>
                      <a:r>
                        <a:rPr lang="sv-SE" sz="1100" b="0">
                          <a:effectLst/>
                          <a:latin typeface="Times New Roman" panose="02020603050405020304" pitchFamily="18" charset="0"/>
                          <a:ea typeface="MS Mincho" panose="02020609040205080304" pitchFamily="49" charset="-128"/>
                          <a:cs typeface="Times New Roman" panose="02020603050405020304" pitchFamily="18" charset="0"/>
                        </a:rPr>
                        <a:t>ä</a:t>
                      </a:r>
                      <a:r>
                        <a:rPr lang="sv-SE" sz="1100" b="0">
                          <a:effectLst/>
                          <a:latin typeface="Calibri" panose="020F0502020204030204" pitchFamily="34" charset="0"/>
                          <a:ea typeface="MS Mincho" panose="02020609040205080304" pitchFamily="49" charset="-128"/>
                          <a:cs typeface="Times New Roman" panose="02020603050405020304" pitchFamily="18" charset="0"/>
                        </a:rPr>
                        <a:t>kare internmedicin, palliativmedicin och lungsjukdomar</a:t>
                      </a:r>
                    </a:p>
                  </a:txBody>
                  <a:tcPr marL="68580" marR="68580" marT="0" marB="0"/>
                </a:tc>
                <a:tc>
                  <a:txBody>
                    <a:bodyPr/>
                    <a:lstStyle/>
                    <a:p>
                      <a:pPr>
                        <a:spcBef>
                          <a:spcPts val="300"/>
                        </a:spcBef>
                        <a:spcAft>
                          <a:spcPts val="300"/>
                        </a:spcAft>
                      </a:pPr>
                      <a:r>
                        <a:rPr lang="sv-SE" sz="1100" b="0">
                          <a:effectLst/>
                          <a:latin typeface="Calibri" panose="020F0502020204030204" pitchFamily="34" charset="0"/>
                          <a:ea typeface="MS Mincho" panose="02020609040205080304" pitchFamily="49" charset="-128"/>
                          <a:cs typeface="Times New Roman" panose="02020603050405020304" pitchFamily="18" charset="0"/>
                        </a:rPr>
                        <a:t>Mellansverige</a:t>
                      </a:r>
                    </a:p>
                  </a:txBody>
                  <a:tcPr marL="68580" marR="68580" marT="0" marB="0"/>
                </a:tc>
                <a:extLst>
                  <a:ext uri="{0D108BD9-81ED-4DB2-BD59-A6C34878D82A}">
                    <a16:rowId xmlns:a16="http://schemas.microsoft.com/office/drawing/2014/main" val="3050412052"/>
                  </a:ext>
                </a:extLst>
              </a:tr>
              <a:tr h="333825">
                <a:tc>
                  <a:txBody>
                    <a:bodyPr/>
                    <a:lstStyle/>
                    <a:p>
                      <a:pPr>
                        <a:spcBef>
                          <a:spcPts val="300"/>
                        </a:spcBef>
                        <a:spcAft>
                          <a:spcPts val="300"/>
                        </a:spcAft>
                      </a:pPr>
                      <a:r>
                        <a:rPr lang="sv-SE" sz="1100" b="0">
                          <a:effectLst/>
                          <a:latin typeface="Calibri" panose="020F0502020204030204" pitchFamily="34" charset="0"/>
                          <a:ea typeface="MS Mincho" panose="02020609040205080304" pitchFamily="49" charset="-128"/>
                          <a:cs typeface="Times New Roman" panose="02020603050405020304" pitchFamily="18" charset="0"/>
                        </a:rPr>
                        <a:t>Staffan Lundstr</a:t>
                      </a:r>
                      <a:r>
                        <a:rPr lang="sv-SE" sz="1100" b="0">
                          <a:effectLst/>
                          <a:latin typeface="Times New Roman" panose="02020603050405020304" pitchFamily="18" charset="0"/>
                          <a:ea typeface="MS Mincho" panose="02020609040205080304" pitchFamily="49" charset="-128"/>
                          <a:cs typeface="Times New Roman" panose="02020603050405020304" pitchFamily="18" charset="0"/>
                        </a:rPr>
                        <a:t>ö</a:t>
                      </a:r>
                      <a:r>
                        <a:rPr lang="sv-SE" sz="1100" b="0">
                          <a:effectLst/>
                          <a:latin typeface="Calibri" panose="020F0502020204030204" pitchFamily="34" charset="0"/>
                          <a:ea typeface="MS Mincho" panose="02020609040205080304" pitchFamily="49" charset="-128"/>
                          <a:cs typeface="Times New Roman" panose="02020603050405020304" pitchFamily="18" charset="0"/>
                        </a:rPr>
                        <a:t>m</a:t>
                      </a:r>
                    </a:p>
                  </a:txBody>
                  <a:tcPr marL="68580" marR="68580" marT="0" marB="0"/>
                </a:tc>
                <a:tc>
                  <a:txBody>
                    <a:bodyPr/>
                    <a:lstStyle/>
                    <a:p>
                      <a:pPr>
                        <a:spcBef>
                          <a:spcPts val="300"/>
                        </a:spcBef>
                        <a:spcAft>
                          <a:spcPts val="300"/>
                        </a:spcAft>
                      </a:pPr>
                      <a:r>
                        <a:rPr lang="sv-SE" sz="1100" b="0">
                          <a:effectLst/>
                          <a:latin typeface="Calibri" panose="020F0502020204030204" pitchFamily="34" charset="0"/>
                          <a:ea typeface="MS Mincho" panose="02020609040205080304" pitchFamily="49" charset="-128"/>
                          <a:cs typeface="Times New Roman" panose="02020603050405020304" pitchFamily="18" charset="0"/>
                        </a:rPr>
                        <a:t>Specialistl</a:t>
                      </a:r>
                      <a:r>
                        <a:rPr lang="sv-SE" sz="1100" b="0">
                          <a:effectLst/>
                          <a:latin typeface="Times New Roman" panose="02020603050405020304" pitchFamily="18" charset="0"/>
                          <a:ea typeface="MS Mincho" panose="02020609040205080304" pitchFamily="49" charset="-128"/>
                          <a:cs typeface="Times New Roman" panose="02020603050405020304" pitchFamily="18" charset="0"/>
                        </a:rPr>
                        <a:t>ä</a:t>
                      </a:r>
                      <a:r>
                        <a:rPr lang="sv-SE" sz="1100" b="0">
                          <a:effectLst/>
                          <a:latin typeface="Calibri" panose="020F0502020204030204" pitchFamily="34" charset="0"/>
                          <a:ea typeface="MS Mincho" panose="02020609040205080304" pitchFamily="49" charset="-128"/>
                          <a:cs typeface="Times New Roman" panose="02020603050405020304" pitchFamily="18" charset="0"/>
                        </a:rPr>
                        <a:t>kare onkologi, sm</a:t>
                      </a:r>
                      <a:r>
                        <a:rPr lang="sv-SE" sz="1100" b="0">
                          <a:effectLst/>
                          <a:latin typeface="Times New Roman" panose="02020603050405020304" pitchFamily="18" charset="0"/>
                          <a:ea typeface="MS Mincho" panose="02020609040205080304" pitchFamily="49" charset="-128"/>
                          <a:cs typeface="Times New Roman" panose="02020603050405020304" pitchFamily="18" charset="0"/>
                        </a:rPr>
                        <a:t>ä</a:t>
                      </a:r>
                      <a:r>
                        <a:rPr lang="sv-SE" sz="1100" b="0">
                          <a:effectLst/>
                          <a:latin typeface="Calibri" panose="020F0502020204030204" pitchFamily="34" charset="0"/>
                          <a:ea typeface="MS Mincho" panose="02020609040205080304" pitchFamily="49" charset="-128"/>
                          <a:cs typeface="Times New Roman" panose="02020603050405020304" pitchFamily="18" charset="0"/>
                        </a:rPr>
                        <a:t>rtlindring, palliativ medicin</a:t>
                      </a:r>
                    </a:p>
                  </a:txBody>
                  <a:tcPr marL="68580" marR="68580" marT="0" marB="0"/>
                </a:tc>
                <a:tc>
                  <a:txBody>
                    <a:bodyPr/>
                    <a:lstStyle/>
                    <a:p>
                      <a:pPr>
                        <a:spcBef>
                          <a:spcPts val="300"/>
                        </a:spcBef>
                        <a:spcAft>
                          <a:spcPts val="300"/>
                        </a:spcAft>
                      </a:pPr>
                      <a:r>
                        <a:rPr lang="sv-SE" sz="1100" b="0">
                          <a:effectLst/>
                          <a:latin typeface="Calibri" panose="020F0502020204030204" pitchFamily="34" charset="0"/>
                          <a:ea typeface="MS Mincho" panose="02020609040205080304" pitchFamily="49" charset="-128"/>
                          <a:cs typeface="Times New Roman" panose="02020603050405020304" pitchFamily="18" charset="0"/>
                        </a:rPr>
                        <a:t>Stockholm/Gotland</a:t>
                      </a:r>
                    </a:p>
                  </a:txBody>
                  <a:tcPr marL="68580" marR="68580" marT="0" marB="0"/>
                </a:tc>
                <a:extLst>
                  <a:ext uri="{0D108BD9-81ED-4DB2-BD59-A6C34878D82A}">
                    <a16:rowId xmlns:a16="http://schemas.microsoft.com/office/drawing/2014/main" val="2861118625"/>
                  </a:ext>
                </a:extLst>
              </a:tr>
              <a:tr h="211005">
                <a:tc>
                  <a:txBody>
                    <a:bodyPr/>
                    <a:lstStyle/>
                    <a:p>
                      <a:pPr>
                        <a:spcBef>
                          <a:spcPts val="300"/>
                        </a:spcBef>
                        <a:spcAft>
                          <a:spcPts val="300"/>
                        </a:spcAft>
                      </a:pPr>
                      <a:r>
                        <a:rPr lang="sv-SE" sz="1100" b="0">
                          <a:effectLst/>
                          <a:latin typeface="Calibri" panose="020F0502020204030204" pitchFamily="34" charset="0"/>
                          <a:ea typeface="MS Mincho" panose="02020609040205080304" pitchFamily="49" charset="-128"/>
                          <a:cs typeface="Times New Roman" panose="02020603050405020304" pitchFamily="18" charset="0"/>
                        </a:rPr>
                        <a:t>Ulrika Kreicbergs</a:t>
                      </a:r>
                    </a:p>
                  </a:txBody>
                  <a:tcPr marL="68580" marR="68580" marT="0" marB="0"/>
                </a:tc>
                <a:tc>
                  <a:txBody>
                    <a:bodyPr/>
                    <a:lstStyle/>
                    <a:p>
                      <a:pPr>
                        <a:spcBef>
                          <a:spcPts val="300"/>
                        </a:spcBef>
                        <a:spcAft>
                          <a:spcPts val="300"/>
                        </a:spcAft>
                      </a:pPr>
                      <a:r>
                        <a:rPr lang="sv-SE" sz="1100" b="0">
                          <a:effectLst/>
                          <a:latin typeface="Calibri" panose="020F0502020204030204" pitchFamily="34" charset="0"/>
                          <a:ea typeface="MS Mincho" panose="02020609040205080304" pitchFamily="49" charset="-128"/>
                          <a:cs typeface="Times New Roman" panose="02020603050405020304" pitchFamily="18" charset="0"/>
                        </a:rPr>
                        <a:t>Sjuksk</a:t>
                      </a:r>
                      <a:r>
                        <a:rPr lang="sv-SE" sz="1100" b="0">
                          <a:effectLst/>
                          <a:latin typeface="Times New Roman" panose="02020603050405020304" pitchFamily="18" charset="0"/>
                          <a:ea typeface="MS Mincho" panose="02020609040205080304" pitchFamily="49" charset="-128"/>
                          <a:cs typeface="Times New Roman" panose="02020603050405020304" pitchFamily="18" charset="0"/>
                        </a:rPr>
                        <a:t>ö</a:t>
                      </a:r>
                      <a:r>
                        <a:rPr lang="sv-SE" sz="1100" b="0">
                          <a:effectLst/>
                          <a:latin typeface="Calibri" panose="020F0502020204030204" pitchFamily="34" charset="0"/>
                          <a:ea typeface="MS Mincho" panose="02020609040205080304" pitchFamily="49" charset="-128"/>
                          <a:cs typeface="Times New Roman" panose="02020603050405020304" pitchFamily="18" charset="0"/>
                        </a:rPr>
                        <a:t>terska</a:t>
                      </a:r>
                    </a:p>
                  </a:txBody>
                  <a:tcPr marL="68580" marR="68580" marT="0" marB="0"/>
                </a:tc>
                <a:tc>
                  <a:txBody>
                    <a:bodyPr/>
                    <a:lstStyle/>
                    <a:p>
                      <a:pPr>
                        <a:spcBef>
                          <a:spcPts val="300"/>
                        </a:spcBef>
                        <a:spcAft>
                          <a:spcPts val="300"/>
                        </a:spcAft>
                      </a:pPr>
                      <a:r>
                        <a:rPr lang="sv-SE" sz="1100" b="0">
                          <a:effectLst/>
                          <a:latin typeface="Calibri" panose="020F0502020204030204" pitchFamily="34" charset="0"/>
                          <a:ea typeface="MS Mincho" panose="02020609040205080304" pitchFamily="49" charset="-128"/>
                          <a:cs typeface="Times New Roman" panose="02020603050405020304" pitchFamily="18" charset="0"/>
                        </a:rPr>
                        <a:t>Stockholm/Gotland</a:t>
                      </a:r>
                    </a:p>
                  </a:txBody>
                  <a:tcPr marL="68580" marR="68580" marT="0" marB="0"/>
                </a:tc>
                <a:extLst>
                  <a:ext uri="{0D108BD9-81ED-4DB2-BD59-A6C34878D82A}">
                    <a16:rowId xmlns:a16="http://schemas.microsoft.com/office/drawing/2014/main" val="1058192648"/>
                  </a:ext>
                </a:extLst>
              </a:tr>
              <a:tr h="333825">
                <a:tc>
                  <a:txBody>
                    <a:bodyPr/>
                    <a:lstStyle/>
                    <a:p>
                      <a:pPr marL="0" algn="l" defTabSz="914400" rtl="0" eaLnBrk="1" latinLnBrk="0" hangingPunct="1">
                        <a:lnSpc>
                          <a:spcPct val="100000"/>
                        </a:lnSpc>
                        <a:spcBef>
                          <a:spcPts val="300"/>
                        </a:spcBef>
                        <a:spcAft>
                          <a:spcPts val="0"/>
                        </a:spcAft>
                      </a:pPr>
                      <a:r>
                        <a:rPr lang="sv-SE" sz="1100" b="0" kern="1200">
                          <a:solidFill>
                            <a:schemeClr val="tx1"/>
                          </a:solidFill>
                          <a:effectLst/>
                          <a:latin typeface="+mn-lt"/>
                          <a:ea typeface="+mn-ea"/>
                          <a:cs typeface="+mn-cs"/>
                        </a:rPr>
                        <a:t>Ursula Scheibling</a:t>
                      </a:r>
                    </a:p>
                    <a:p>
                      <a:pPr marL="0" algn="l" defTabSz="914400" rtl="0" eaLnBrk="1" latinLnBrk="0" hangingPunct="1">
                        <a:lnSpc>
                          <a:spcPct val="100000"/>
                        </a:lnSpc>
                        <a:spcBef>
                          <a:spcPts val="300"/>
                        </a:spcBef>
                        <a:spcAft>
                          <a:spcPts val="0"/>
                        </a:spcAft>
                      </a:pPr>
                      <a:r>
                        <a:rPr lang="sv-SE" sz="1100" b="0" kern="1200">
                          <a:solidFill>
                            <a:schemeClr val="tx1"/>
                          </a:solidFill>
                          <a:effectLst/>
                          <a:latin typeface="+mn-lt"/>
                          <a:ea typeface="+mn-ea"/>
                          <a:cs typeface="+mn-cs"/>
                        </a:rPr>
                        <a:t>Ordförande</a:t>
                      </a:r>
                    </a:p>
                  </a:txBody>
                  <a:tcPr marL="68580" marR="68580" marT="0" marB="0"/>
                </a:tc>
                <a:tc>
                  <a:txBody>
                    <a:bodyPr/>
                    <a:lstStyle/>
                    <a:p>
                      <a:pPr>
                        <a:spcBef>
                          <a:spcPts val="300"/>
                        </a:spcBef>
                        <a:spcAft>
                          <a:spcPts val="300"/>
                        </a:spcAft>
                      </a:pPr>
                      <a:r>
                        <a:rPr lang="sv-SE" sz="1100" b="0">
                          <a:effectLst/>
                          <a:latin typeface="Calibri" panose="020F0502020204030204" pitchFamily="34" charset="0"/>
                          <a:ea typeface="MS Mincho" panose="02020609040205080304" pitchFamily="49" charset="-128"/>
                          <a:cs typeface="Times New Roman" panose="02020603050405020304" pitchFamily="18" charset="0"/>
                        </a:rPr>
                        <a:t>Specialistl</a:t>
                      </a:r>
                      <a:r>
                        <a:rPr lang="sv-SE" sz="1100" b="0">
                          <a:effectLst/>
                          <a:latin typeface="Times New Roman" panose="02020603050405020304" pitchFamily="18" charset="0"/>
                          <a:ea typeface="MS Mincho" panose="02020609040205080304" pitchFamily="49" charset="-128"/>
                          <a:cs typeface="Times New Roman" panose="02020603050405020304" pitchFamily="18" charset="0"/>
                        </a:rPr>
                        <a:t>ä</a:t>
                      </a:r>
                      <a:r>
                        <a:rPr lang="sv-SE" sz="1100" b="0">
                          <a:effectLst/>
                          <a:latin typeface="Calibri" panose="020F0502020204030204" pitchFamily="34" charset="0"/>
                          <a:ea typeface="MS Mincho" panose="02020609040205080304" pitchFamily="49" charset="-128"/>
                          <a:cs typeface="Times New Roman" panose="02020603050405020304" pitchFamily="18" charset="0"/>
                        </a:rPr>
                        <a:t>kare internmedicin, onkologi, hematologi, Palliativ Medicin</a:t>
                      </a:r>
                    </a:p>
                  </a:txBody>
                  <a:tcPr marL="68580" marR="68580" marT="0" marB="0"/>
                </a:tc>
                <a:tc>
                  <a:txBody>
                    <a:bodyPr/>
                    <a:lstStyle/>
                    <a:p>
                      <a:pPr>
                        <a:spcBef>
                          <a:spcPts val="300"/>
                        </a:spcBef>
                        <a:spcAft>
                          <a:spcPts val="300"/>
                        </a:spcAft>
                      </a:pPr>
                      <a:r>
                        <a:rPr lang="sv-SE" sz="1100" b="0">
                          <a:effectLst/>
                          <a:latin typeface="Calibri" panose="020F0502020204030204" pitchFamily="34" charset="0"/>
                          <a:ea typeface="MS Mincho" panose="02020609040205080304" pitchFamily="49" charset="-128"/>
                          <a:cs typeface="Times New Roman" panose="02020603050405020304" pitchFamily="18" charset="0"/>
                        </a:rPr>
                        <a:t>Syd</a:t>
                      </a:r>
                      <a:r>
                        <a:rPr lang="sv-SE" sz="1100" b="0">
                          <a:effectLst/>
                          <a:latin typeface="Times New Roman" panose="02020603050405020304" pitchFamily="18" charset="0"/>
                          <a:ea typeface="MS Mincho" panose="02020609040205080304" pitchFamily="49" charset="-128"/>
                          <a:cs typeface="Times New Roman" panose="02020603050405020304" pitchFamily="18" charset="0"/>
                        </a:rPr>
                        <a:t>ö</a:t>
                      </a:r>
                      <a:r>
                        <a:rPr lang="sv-SE" sz="1100" b="0">
                          <a:effectLst/>
                          <a:latin typeface="Calibri" panose="020F0502020204030204" pitchFamily="34" charset="0"/>
                          <a:ea typeface="MS Mincho" panose="02020609040205080304" pitchFamily="49" charset="-128"/>
                          <a:cs typeface="Times New Roman" panose="02020603050405020304" pitchFamily="18" charset="0"/>
                        </a:rPr>
                        <a:t>stra</a:t>
                      </a:r>
                    </a:p>
                  </a:txBody>
                  <a:tcPr marL="68580" marR="68580" marT="0" marB="0"/>
                </a:tc>
                <a:extLst>
                  <a:ext uri="{0D108BD9-81ED-4DB2-BD59-A6C34878D82A}">
                    <a16:rowId xmlns:a16="http://schemas.microsoft.com/office/drawing/2014/main" val="3254374590"/>
                  </a:ext>
                </a:extLst>
              </a:tr>
              <a:tr h="207684">
                <a:tc>
                  <a:txBody>
                    <a:bodyPr/>
                    <a:lstStyle/>
                    <a:p>
                      <a:pPr marL="0" algn="l" defTabSz="914400" rtl="0" eaLnBrk="1" latinLnBrk="0" hangingPunct="1">
                        <a:lnSpc>
                          <a:spcPct val="100000"/>
                        </a:lnSpc>
                        <a:spcBef>
                          <a:spcPts val="300"/>
                        </a:spcBef>
                        <a:spcAft>
                          <a:spcPts val="0"/>
                        </a:spcAft>
                      </a:pPr>
                      <a:r>
                        <a:rPr lang="sv-SE" sz="1100" b="0" kern="1200">
                          <a:solidFill>
                            <a:schemeClr val="tx1"/>
                          </a:solidFill>
                          <a:effectLst/>
                          <a:latin typeface="+mn-lt"/>
                          <a:ea typeface="+mn-ea"/>
                          <a:cs typeface="+mn-cs"/>
                        </a:rPr>
                        <a:t>Sari Puttonen</a:t>
                      </a:r>
                    </a:p>
                    <a:p>
                      <a:pPr marL="0" algn="l" defTabSz="914400" rtl="0" eaLnBrk="1" latinLnBrk="0" hangingPunct="1">
                        <a:lnSpc>
                          <a:spcPct val="100000"/>
                        </a:lnSpc>
                        <a:spcBef>
                          <a:spcPts val="300"/>
                        </a:spcBef>
                        <a:spcAft>
                          <a:spcPts val="0"/>
                        </a:spcAft>
                      </a:pPr>
                      <a:r>
                        <a:rPr lang="sv-SE" sz="1100" b="0" kern="1200">
                          <a:solidFill>
                            <a:schemeClr val="tx1"/>
                          </a:solidFill>
                          <a:effectLst/>
                          <a:latin typeface="+mn-lt"/>
                          <a:ea typeface="+mn-ea"/>
                          <a:cs typeface="+mn-cs"/>
                        </a:rPr>
                        <a:t>Processledare</a:t>
                      </a:r>
                    </a:p>
                  </a:txBody>
                  <a:tcPr marL="68580" marR="68580" marT="0" marB="0"/>
                </a:tc>
                <a:tc>
                  <a:txBody>
                    <a:bodyPr/>
                    <a:lstStyle/>
                    <a:p>
                      <a:pPr>
                        <a:spcBef>
                          <a:spcPts val="300"/>
                        </a:spcBef>
                        <a:spcAft>
                          <a:spcPts val="300"/>
                        </a:spcAft>
                      </a:pPr>
                      <a:r>
                        <a:rPr lang="sv-SE" sz="1100" b="0">
                          <a:effectLst/>
                          <a:latin typeface="Calibri" panose="020F0502020204030204" pitchFamily="34" charset="0"/>
                          <a:ea typeface="MS Mincho" panose="02020609040205080304" pitchFamily="49" charset="-128"/>
                          <a:cs typeface="Times New Roman" panose="02020603050405020304" pitchFamily="18" charset="0"/>
                        </a:rPr>
                        <a:t>Sjuksk</a:t>
                      </a:r>
                      <a:r>
                        <a:rPr lang="sv-SE" sz="1100" b="0">
                          <a:effectLst/>
                          <a:latin typeface="Times New Roman" panose="02020603050405020304" pitchFamily="18" charset="0"/>
                          <a:ea typeface="MS Mincho" panose="02020609040205080304" pitchFamily="49" charset="-128"/>
                          <a:cs typeface="Times New Roman" panose="02020603050405020304" pitchFamily="18" charset="0"/>
                        </a:rPr>
                        <a:t>ö</a:t>
                      </a:r>
                      <a:r>
                        <a:rPr lang="sv-SE" sz="1100" b="0">
                          <a:effectLst/>
                          <a:latin typeface="Calibri" panose="020F0502020204030204" pitchFamily="34" charset="0"/>
                          <a:ea typeface="MS Mincho" panose="02020609040205080304" pitchFamily="49" charset="-128"/>
                          <a:cs typeface="Times New Roman" panose="02020603050405020304" pitchFamily="18" charset="0"/>
                        </a:rPr>
                        <a:t>terska</a:t>
                      </a:r>
                    </a:p>
                  </a:txBody>
                  <a:tcPr marL="68580" marR="68580" marT="0" marB="0"/>
                </a:tc>
                <a:tc>
                  <a:txBody>
                    <a:bodyPr/>
                    <a:lstStyle/>
                    <a:p>
                      <a:pPr>
                        <a:spcBef>
                          <a:spcPts val="300"/>
                        </a:spcBef>
                        <a:spcAft>
                          <a:spcPts val="300"/>
                        </a:spcAft>
                      </a:pPr>
                      <a:r>
                        <a:rPr lang="sv-SE" sz="1100" b="0">
                          <a:effectLst/>
                          <a:latin typeface="Calibri" panose="020F0502020204030204" pitchFamily="34" charset="0"/>
                          <a:ea typeface="MS Mincho" panose="02020609040205080304" pitchFamily="49" charset="-128"/>
                          <a:cs typeface="Times New Roman" panose="02020603050405020304" pitchFamily="18" charset="0"/>
                        </a:rPr>
                        <a:t>Mellansverige</a:t>
                      </a:r>
                    </a:p>
                  </a:txBody>
                  <a:tcPr marL="68580" marR="68580" marT="0" marB="0"/>
                </a:tc>
                <a:extLst>
                  <a:ext uri="{0D108BD9-81ED-4DB2-BD59-A6C34878D82A}">
                    <a16:rowId xmlns:a16="http://schemas.microsoft.com/office/drawing/2014/main" val="2952780841"/>
                  </a:ext>
                </a:extLst>
              </a:tr>
            </a:tbl>
          </a:graphicData>
        </a:graphic>
      </p:graphicFrame>
    </p:spTree>
    <p:extLst>
      <p:ext uri="{BB962C8B-B14F-4D97-AF65-F5344CB8AC3E}">
        <p14:creationId xmlns:p14="http://schemas.microsoft.com/office/powerpoint/2010/main" val="2656784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5EF68B4F-4259-A42C-76CF-DE5980FF6AE3}"/>
              </a:ext>
            </a:extLst>
          </p:cNvPr>
          <p:cNvSpPr/>
          <p:nvPr/>
        </p:nvSpPr>
        <p:spPr>
          <a:xfrm rot="18892177">
            <a:off x="-106693" y="452933"/>
            <a:ext cx="1391149" cy="276999"/>
          </a:xfrm>
          <a:prstGeom prst="rect">
            <a:avLst/>
          </a:prstGeom>
          <a:solidFill>
            <a:schemeClr val="accent1"/>
          </a:solidFill>
          <a:ln w="9525">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1"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Sammanfattning</a:t>
            </a:r>
          </a:p>
        </p:txBody>
      </p:sp>
      <p:graphicFrame>
        <p:nvGraphicFramePr>
          <p:cNvPr id="4" name="Object 3">
            <a:extLst>
              <a:ext uri="{FF2B5EF4-FFF2-40B4-BE49-F238E27FC236}">
                <a16:creationId xmlns:a16="http://schemas.microsoft.com/office/drawing/2014/main" id="{B8564D2F-45CC-4D11-B1EF-80B21B99A4A7}"/>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12472091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121" name="think-cell Slide" r:id="rId4" imgW="395" imgH="394" progId="TCLayout.ActiveDocument.1">
                  <p:embed/>
                </p:oleObj>
              </mc:Choice>
              <mc:Fallback>
                <p:oleObj name="think-cell Slide" r:id="rId4" imgW="395" imgH="394" progId="TCLayout.ActiveDocument.1">
                  <p:embed/>
                  <p:pic>
                    <p:nvPicPr>
                      <p:cNvPr id="4" name="Object 3" hidden="1">
                        <a:extLst>
                          <a:ext uri="{FF2B5EF4-FFF2-40B4-BE49-F238E27FC236}">
                            <a16:creationId xmlns:a16="http://schemas.microsoft.com/office/drawing/2014/main" id="{B8564D2F-45CC-4D11-B1EF-80B21B99A4A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B21C52E-9F03-416F-B9DA-51DBF7EF0172}"/>
              </a:ext>
            </a:extLst>
          </p:cNvPr>
          <p:cNvSpPr>
            <a:spLocks noGrp="1"/>
          </p:cNvSpPr>
          <p:nvPr>
            <p:ph type="ctrTitle"/>
          </p:nvPr>
        </p:nvSpPr>
        <p:spPr/>
        <p:txBody>
          <a:bodyPr>
            <a:normAutofit fontScale="90000"/>
          </a:bodyPr>
          <a:lstStyle/>
          <a:p>
            <a:r>
              <a:rPr lang="sv-SE" dirty="0"/>
              <a:t>Personcentrerat och </a:t>
            </a:r>
            <a:br>
              <a:rPr lang="sv-SE" dirty="0"/>
            </a:br>
            <a:r>
              <a:rPr lang="sv-SE" dirty="0"/>
              <a:t>sammanhållet vårdförlopp för palliativ vård</a:t>
            </a:r>
          </a:p>
        </p:txBody>
      </p:sp>
      <p:sp>
        <p:nvSpPr>
          <p:cNvPr id="8" name="Rectangle 20">
            <a:extLst>
              <a:ext uri="{FF2B5EF4-FFF2-40B4-BE49-F238E27FC236}">
                <a16:creationId xmlns:a16="http://schemas.microsoft.com/office/drawing/2014/main" id="{3E0FFD61-48A6-4B7A-BD67-7DC59845871C}"/>
              </a:ext>
            </a:extLst>
          </p:cNvPr>
          <p:cNvSpPr/>
          <p:nvPr/>
        </p:nvSpPr>
        <p:spPr>
          <a:xfrm>
            <a:off x="988740" y="2525443"/>
            <a:ext cx="5519636" cy="1152888"/>
          </a:xfrm>
          <a:prstGeom prst="rect">
            <a:avLst/>
          </a:prstGeom>
          <a:solidFill>
            <a:srgbClr val="D1EB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marR="0" lvl="0" algn="l" defTabSz="914400" rtl="0" eaLnBrk="1" fontAlgn="auto" latinLnBrk="0" hangingPunct="1">
              <a:lnSpc>
                <a:spcPct val="100000"/>
              </a:lnSpc>
              <a:spcBef>
                <a:spcPts val="600"/>
              </a:spcBef>
              <a:spcAft>
                <a:spcPts val="0"/>
              </a:spcAft>
              <a:buClrTx/>
              <a:buSzTx/>
              <a:tabLst/>
              <a:defRPr/>
            </a:pPr>
            <a:r>
              <a:rPr kumimoji="0" lang="sv-SE"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Övergripande målsättning:</a:t>
            </a:r>
            <a:endParaRPr lang="sv-SE"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600"/>
              </a:spcBef>
              <a:spcAft>
                <a:spcPts val="0"/>
              </a:spcAft>
              <a:buClrTx/>
              <a:buSzTx/>
              <a:tabLst/>
              <a:defRPr/>
            </a:pPr>
            <a:r>
              <a:rPr lang="sv-SE"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Ökad jämlikhet och kvalitet i den palliativa vården </a:t>
            </a:r>
          </a:p>
        </p:txBody>
      </p:sp>
      <p:sp>
        <p:nvSpPr>
          <p:cNvPr id="9" name="Rectangle 8">
            <a:extLst>
              <a:ext uri="{FF2B5EF4-FFF2-40B4-BE49-F238E27FC236}">
                <a16:creationId xmlns:a16="http://schemas.microsoft.com/office/drawing/2014/main" id="{B0B07D15-DBC9-4A8D-93AF-5B2C4F8F0C21}"/>
              </a:ext>
            </a:extLst>
          </p:cNvPr>
          <p:cNvSpPr/>
          <p:nvPr/>
        </p:nvSpPr>
        <p:spPr>
          <a:xfrm>
            <a:off x="6648449" y="2525442"/>
            <a:ext cx="5019675" cy="3182753"/>
          </a:xfrm>
          <a:prstGeom prst="rect">
            <a:avLst/>
          </a:prstGeom>
          <a:solidFill>
            <a:srgbClr val="D1EB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marL="0" marR="0" lvl="0" indent="0" algn="l" defTabSz="914400" rtl="0" eaLnBrk="1" fontAlgn="auto" latinLnBrk="0" hangingPunct="1">
              <a:spcBef>
                <a:spcPts val="600"/>
              </a:spcBef>
              <a:spcAft>
                <a:spcPts val="0"/>
              </a:spcAft>
              <a:buClrTx/>
              <a:buSzTx/>
              <a:buFontTx/>
              <a:buNone/>
              <a:tabLst/>
              <a:defRPr/>
            </a:pPr>
            <a:r>
              <a:rPr lang="sv-SE"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Exempel på c</a:t>
            </a:r>
            <a:r>
              <a:rPr kumimoji="0" lang="sv-SE" sz="1600" b="1" i="0" u="none" strike="noStrike" kern="1200" cap="none" spc="0" normalizeH="0" baseline="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entrala åtgärder</a:t>
            </a:r>
          </a:p>
          <a:p>
            <a:pPr marL="342900" indent="-342900">
              <a:spcBef>
                <a:spcPts val="600"/>
              </a:spcBef>
              <a:buFont typeface="Arial" panose="020B0604020202020204" pitchFamily="34" charset="0"/>
              <a:buChar char="•"/>
              <a:defRPr/>
            </a:pPr>
            <a:r>
              <a:rPr lang="sv-SE" sz="16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K</a:t>
            </a:r>
            <a:r>
              <a:rPr kumimoji="0" lang="sv-SE" sz="1600" b="0" i="0" u="none" strike="noStrike" kern="1200" cap="none" spc="0" normalizeH="0" baseline="0" dirty="0">
                <a:ln>
                  <a:noFill/>
                </a:ln>
                <a:solidFill>
                  <a:srgbClr val="000000"/>
                </a:solidFill>
                <a:effectLst/>
                <a:uLnTx/>
                <a:uFill>
                  <a:solidFill>
                    <a:srgbClr val="000000"/>
                  </a:solidFill>
                </a:uFill>
                <a:latin typeface="Calibri" panose="020F0502020204030204" pitchFamily="34" charset="0"/>
                <a:ea typeface="Calibri" panose="020F0502020204030204" pitchFamily="34" charset="0"/>
                <a:cs typeface="Calibri" panose="020F0502020204030204" pitchFamily="34" charset="0"/>
              </a:rPr>
              <a:t>ontinuerlig fortbildning av personal </a:t>
            </a:r>
          </a:p>
          <a:p>
            <a:pPr marL="342900" indent="-342900">
              <a:spcBef>
                <a:spcPts val="600"/>
              </a:spcBef>
              <a:buFont typeface="Arial" panose="020B0604020202020204" pitchFamily="34" charset="0"/>
              <a:buChar char="•"/>
              <a:defRPr/>
            </a:pPr>
            <a:r>
              <a:rPr lang="sv-SE" sz="16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Stärkta vård</a:t>
            </a:r>
            <a:r>
              <a:rPr kumimoji="0" lang="sv-SE" sz="1600" b="0" i="0" u="none" strike="noStrike" kern="1200" cap="none" spc="0" normalizeH="0" baseline="0" dirty="0">
                <a:ln>
                  <a:noFill/>
                </a:ln>
                <a:solidFill>
                  <a:srgbClr val="000000"/>
                </a:solidFill>
                <a:effectLst/>
                <a:uLnTx/>
                <a:uFill>
                  <a:solidFill>
                    <a:srgbClr val="000000"/>
                  </a:solidFill>
                </a:uFill>
                <a:latin typeface="Calibri" panose="020F0502020204030204" pitchFamily="34" charset="0"/>
                <a:ea typeface="Calibri" panose="020F0502020204030204" pitchFamily="34" charset="0"/>
                <a:cs typeface="Calibri" panose="020F0502020204030204" pitchFamily="34" charset="0"/>
              </a:rPr>
              <a:t>rutiner och informationsöverföring</a:t>
            </a:r>
          </a:p>
          <a:p>
            <a:pPr marL="342900" indent="-342900">
              <a:spcBef>
                <a:spcPts val="600"/>
              </a:spcBef>
              <a:buFont typeface="Arial" panose="020B0604020202020204" pitchFamily="34" charset="0"/>
              <a:buChar char="•"/>
              <a:defRPr/>
            </a:pPr>
            <a:r>
              <a:rPr lang="sv-SE" sz="16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Utveckling av </a:t>
            </a:r>
            <a:r>
              <a:rPr kumimoji="0" lang="sv-SE" sz="1600" b="0" i="0" u="none" strike="noStrike" kern="1200" cap="none" spc="0" normalizeH="0" baseline="0" dirty="0">
                <a:ln>
                  <a:noFill/>
                </a:ln>
                <a:solidFill>
                  <a:srgbClr val="000000"/>
                </a:solidFill>
                <a:effectLst/>
                <a:uLnTx/>
                <a:uFill>
                  <a:solidFill>
                    <a:srgbClr val="000000"/>
                  </a:solidFill>
                </a:uFill>
                <a:latin typeface="Calibri" panose="020F0502020204030204" pitchFamily="34" charset="0"/>
                <a:ea typeface="Calibri" panose="020F0502020204030204" pitchFamily="34" charset="0"/>
                <a:cs typeface="Calibri" panose="020F0502020204030204" pitchFamily="34" charset="0"/>
              </a:rPr>
              <a:t>samtal och vårdplaner till patienter</a:t>
            </a:r>
          </a:p>
          <a:p>
            <a:pPr>
              <a:spcBef>
                <a:spcPts val="600"/>
              </a:spcBef>
              <a:defRPr/>
            </a:pPr>
            <a:endParaRPr lang="sv-SE" sz="16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a:spcBef>
                <a:spcPts val="600"/>
              </a:spcBef>
              <a:defRPr/>
            </a:pPr>
            <a:r>
              <a:rPr lang="sv-SE"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Uppföljning av vårdförloppet</a:t>
            </a:r>
          </a:p>
          <a:p>
            <a:pPr>
              <a:spcBef>
                <a:spcPts val="600"/>
              </a:spcBef>
              <a:defRPr/>
            </a:pPr>
            <a:r>
              <a:rPr lang="sv-SE" sz="16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Vårdförloppet följs upp med hjälp flera processmått.</a:t>
            </a:r>
          </a:p>
          <a:p>
            <a:pPr>
              <a:spcBef>
                <a:spcPts val="600"/>
              </a:spcBef>
              <a:defRPr/>
            </a:pPr>
            <a:r>
              <a:rPr kumimoji="0" lang="sv-SE" sz="1600" b="0" i="0" u="none" strike="noStrike" kern="1200" cap="none" spc="0" normalizeH="0" baseline="0" dirty="0">
                <a:ln>
                  <a:noFill/>
                </a:ln>
                <a:solidFill>
                  <a:srgbClr val="000000"/>
                </a:solidFill>
                <a:effectLst/>
                <a:uLnTx/>
                <a:uFill>
                  <a:solidFill>
                    <a:srgbClr val="000000"/>
                  </a:solidFill>
                </a:uFill>
                <a:latin typeface="Calibri" panose="020F0502020204030204" pitchFamily="34" charset="0"/>
                <a:ea typeface="Calibri" panose="020F0502020204030204" pitchFamily="34" charset="0"/>
                <a:cs typeface="Calibri" panose="020F0502020204030204" pitchFamily="34" charset="0"/>
              </a:rPr>
              <a:t>Behov av att utveckla indikatorer för tidigt palliativt skede och resultatmått</a:t>
            </a:r>
          </a:p>
          <a:p>
            <a:pPr>
              <a:spcBef>
                <a:spcPts val="600"/>
              </a:spcBef>
              <a:defRPr/>
            </a:pPr>
            <a:r>
              <a:rPr kumimoji="0" lang="sv-SE" sz="1600" b="0" i="0" u="none" strike="noStrike" kern="1200" cap="none" spc="0" normalizeH="0" baseline="0" dirty="0">
                <a:ln>
                  <a:noFill/>
                </a:ln>
                <a:solidFill>
                  <a:srgbClr val="000000"/>
                </a:solidFill>
                <a:effectLst/>
                <a:uLnTx/>
                <a:uFill>
                  <a:solidFill>
                    <a:srgbClr val="000000"/>
                  </a:solidFill>
                </a:uFill>
                <a:latin typeface="Calibri" panose="020F0502020204030204" pitchFamily="34" charset="0"/>
                <a:ea typeface="Calibri" panose="020F0502020204030204" pitchFamily="34" charset="0"/>
                <a:cs typeface="Calibri" panose="020F0502020204030204" pitchFamily="34" charset="0"/>
              </a:rPr>
              <a:t> </a:t>
            </a:r>
          </a:p>
        </p:txBody>
      </p:sp>
      <p:sp>
        <p:nvSpPr>
          <p:cNvPr id="12" name="Rektangel 11"/>
          <p:cNvSpPr/>
          <p:nvPr/>
        </p:nvSpPr>
        <p:spPr>
          <a:xfrm>
            <a:off x="988740" y="1357672"/>
            <a:ext cx="10679384"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1" u="none" strike="noStrike" kern="1200" cap="none" spc="0" normalizeH="0" baseline="0" noProof="0" dirty="0">
                <a:ln>
                  <a:noFill/>
                </a:ln>
                <a:solidFill>
                  <a:schemeClr val="tx1">
                    <a:lumMod val="95000"/>
                    <a:lumOff val="5000"/>
                  </a:schemeClr>
                </a:solidFill>
                <a:effectLst/>
                <a:uLnTx/>
                <a:uFillTx/>
                <a:latin typeface="Calibri" panose="020F0502020204030204"/>
                <a:ea typeface="+mn-ea"/>
                <a:cs typeface="+mn-cs"/>
              </a:rPr>
              <a:t>Vårdförloppet inleds vid misstanke om palliativa vårdbehov hos patienter med en eller flera livshotande sjukdomar och avslutas när patienten dör och närstående erbjudits efterlevandesamtal eller när behov av palliativ vård upphör.</a:t>
            </a:r>
          </a:p>
        </p:txBody>
      </p:sp>
      <p:sp>
        <p:nvSpPr>
          <p:cNvPr id="10" name="Rectangle 20">
            <a:extLst>
              <a:ext uri="{FF2B5EF4-FFF2-40B4-BE49-F238E27FC236}">
                <a16:creationId xmlns:a16="http://schemas.microsoft.com/office/drawing/2014/main" id="{29E4C173-708C-96E4-BDA4-BF97B486ACBA}"/>
              </a:ext>
            </a:extLst>
          </p:cNvPr>
          <p:cNvSpPr/>
          <p:nvPr/>
        </p:nvSpPr>
        <p:spPr>
          <a:xfrm>
            <a:off x="988740" y="3821678"/>
            <a:ext cx="5519636" cy="1886517"/>
          </a:xfrm>
          <a:prstGeom prst="rect">
            <a:avLst/>
          </a:prstGeom>
          <a:solidFill>
            <a:srgbClr val="D1EB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45720" rtlCol="0" anchor="t"/>
          <a:lstStyle/>
          <a:p>
            <a:pPr marR="0" lvl="0" algn="l" defTabSz="914400" rtl="0" eaLnBrk="1" fontAlgn="auto" latinLnBrk="0" hangingPunct="1">
              <a:lnSpc>
                <a:spcPct val="100000"/>
              </a:lnSpc>
              <a:spcBef>
                <a:spcPts val="600"/>
              </a:spcBef>
              <a:spcAft>
                <a:spcPts val="0"/>
              </a:spcAft>
              <a:buClrTx/>
              <a:buSzTx/>
              <a:tabLst/>
              <a:defRPr/>
            </a:pPr>
            <a:r>
              <a:rPr kumimoji="0" lang="sv-SE"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Vårdförloppet beskriver vikten av, och anger redskap för, att:</a:t>
            </a:r>
          </a:p>
          <a:p>
            <a:pPr marL="285750" indent="-285750">
              <a:spcBef>
                <a:spcPts val="600"/>
              </a:spcBef>
              <a:buFont typeface="Arial" panose="020B0604020202020204" pitchFamily="34" charset="0"/>
              <a:buChar char="•"/>
              <a:defRPr/>
            </a:pPr>
            <a:r>
              <a:rPr kumimoji="0" lang="sv-SE" sz="1600" b="0" i="0" u="none" strike="noStrike" kern="1200" cap="none" spc="0" normalizeH="0" baseline="0" noProof="0" dirty="0">
                <a:ln>
                  <a:noFill/>
                </a:ln>
                <a:solidFill>
                  <a:srgbClr val="000000"/>
                </a:solidFill>
                <a:effectLst/>
                <a:uLnTx/>
                <a:uFillTx/>
                <a:latin typeface="Calibri"/>
                <a:ea typeface="Calibri" panose="020F0502020204030204" pitchFamily="34" charset="0"/>
                <a:cs typeface="Times New Roman"/>
              </a:rPr>
              <a:t>tidigt identifiera palliativa vårdbehov </a:t>
            </a:r>
            <a:r>
              <a:rPr lang="sv-SE" sz="1600" dirty="0">
                <a:solidFill>
                  <a:srgbClr val="000000"/>
                </a:solidFill>
                <a:latin typeface="Calibri"/>
                <a:ea typeface="Calibri" panose="020F0502020204030204" pitchFamily="34" charset="0"/>
                <a:cs typeface="Times New Roman"/>
              </a:rPr>
              <a:t>och erbjuda ett strukturerat omhändertagande i palliativ vård</a:t>
            </a:r>
            <a:endParaRPr lang="sv-SE" sz="1600" b="0" i="0" u="none" strike="noStrike" kern="1200" cap="none" spc="0" normalizeH="0" baseline="0" noProof="0" dirty="0">
              <a:ln>
                <a:noFill/>
              </a:ln>
              <a:solidFill>
                <a:srgbClr val="000000"/>
              </a:solidFill>
              <a:effectLst/>
              <a:uLnTx/>
              <a:uFillTx/>
              <a:latin typeface="Calibri"/>
              <a:ea typeface="Calibri" panose="020F0502020204030204" pitchFamily="34" charset="0"/>
              <a:cs typeface="Times New Roman" panose="02020603050405020304" pitchFamily="18" charset="0"/>
            </a:endParaRPr>
          </a:p>
          <a:p>
            <a:pPr marL="285750" indent="-285750">
              <a:spcBef>
                <a:spcPts val="600"/>
              </a:spcBef>
              <a:buFont typeface="Arial" panose="020B0604020202020204" pitchFamily="34" charset="0"/>
              <a:buChar char="•"/>
              <a:defRPr/>
            </a:pPr>
            <a:r>
              <a:rPr lang="sv-SE" sz="1600" dirty="0">
                <a:solidFill>
                  <a:srgbClr val="000000"/>
                </a:solidFill>
                <a:latin typeface="Calibri"/>
                <a:ea typeface="Calibri" panose="020F0502020204030204" pitchFamily="34" charset="0"/>
                <a:cs typeface="Calibri"/>
              </a:rPr>
              <a:t>efterfråga patientens önskemål och prioriteringar</a:t>
            </a:r>
            <a:endParaRPr lang="sv-SE" sz="1600" dirty="0">
              <a:solidFill>
                <a:srgbClr val="000000"/>
              </a:solidFill>
              <a:latin typeface="Calibri"/>
              <a:ea typeface="Calibri" panose="020F0502020204030204" pitchFamily="34" charset="0"/>
              <a:cs typeface="Times New Roman"/>
            </a:endParaRPr>
          </a:p>
          <a:p>
            <a:pPr marL="285750" indent="-285750">
              <a:spcBef>
                <a:spcPts val="600"/>
              </a:spcBef>
              <a:buFont typeface="Arial" panose="020B0604020202020204" pitchFamily="34" charset="0"/>
              <a:buChar char="•"/>
              <a:defRPr/>
            </a:pPr>
            <a:r>
              <a:rPr kumimoji="0" lang="sv-SE" sz="1600" b="0" i="0" u="none" strike="noStrike" kern="1200" cap="none" spc="0" normalizeH="0" baseline="0" noProof="0" dirty="0">
                <a:ln>
                  <a:noFill/>
                </a:ln>
                <a:solidFill>
                  <a:srgbClr val="000000"/>
                </a:solidFill>
                <a:effectLst/>
                <a:uLnTx/>
                <a:uFillTx/>
                <a:latin typeface="Calibri"/>
                <a:ea typeface="Calibri" panose="020F0502020204030204" pitchFamily="34" charset="0"/>
                <a:cs typeface="Times New Roman"/>
              </a:rPr>
              <a:t>erbjuda information om förväntat sjukdomsförlopp</a:t>
            </a:r>
            <a:r>
              <a:rPr lang="sv-SE" sz="1600" dirty="0">
                <a:solidFill>
                  <a:schemeClr val="tx1"/>
                </a:solidFill>
                <a:latin typeface="Calibri"/>
                <a:ea typeface="Calibri" panose="020F0502020204030204" pitchFamily="34" charset="0"/>
                <a:cs typeface="Times New Roman"/>
              </a:rPr>
              <a:t> och vilket stöd som erbjuds inom palliativ vård</a:t>
            </a:r>
            <a:endParaRPr lang="sv-SE" sz="160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endParaRPr>
          </a:p>
        </p:txBody>
      </p:sp>
      <p:pic>
        <p:nvPicPr>
          <p:cNvPr id="5" name="Graphic 4">
            <a:extLst>
              <a:ext uri="{FF2B5EF4-FFF2-40B4-BE49-F238E27FC236}">
                <a16:creationId xmlns:a16="http://schemas.microsoft.com/office/drawing/2014/main" id="{7048660B-D01F-6430-61D1-33B13717BDC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28957" y="2525442"/>
            <a:ext cx="579419" cy="579419"/>
          </a:xfrm>
          <a:prstGeom prst="rect">
            <a:avLst/>
          </a:prstGeom>
        </p:spPr>
      </p:pic>
    </p:spTree>
    <p:extLst>
      <p:ext uri="{BB962C8B-B14F-4D97-AF65-F5344CB8AC3E}">
        <p14:creationId xmlns:p14="http://schemas.microsoft.com/office/powerpoint/2010/main" val="3925814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25119" y="346077"/>
            <a:ext cx="10944840" cy="609793"/>
          </a:xfrm>
        </p:spPr>
        <p:txBody>
          <a:bodyPr>
            <a:normAutofit fontScale="90000"/>
          </a:bodyPr>
          <a:lstStyle/>
          <a:p>
            <a:r>
              <a:rPr lang="sv-SE"/>
              <a:t>Syftet med personcentrerade och sammanhållna vårdförlopp </a:t>
            </a:r>
          </a:p>
        </p:txBody>
      </p:sp>
      <p:sp>
        <p:nvSpPr>
          <p:cNvPr id="3" name="Platshållare för text 2"/>
          <p:cNvSpPr>
            <a:spLocks noGrp="1"/>
          </p:cNvSpPr>
          <p:nvPr>
            <p:ph type="body" sz="quarter" idx="10"/>
          </p:nvPr>
        </p:nvSpPr>
        <p:spPr>
          <a:xfrm>
            <a:off x="625119" y="1150228"/>
            <a:ext cx="5673044" cy="4381241"/>
          </a:xfrm>
        </p:spPr>
        <p:txBody>
          <a:bodyPr>
            <a:normAutofit lnSpcReduction="10000"/>
          </a:bodyPr>
          <a:lstStyle/>
          <a:p>
            <a:pPr marL="342900" indent="-342900">
              <a:buFont typeface="Arial" panose="020B0604020202020204" pitchFamily="34" charset="0"/>
              <a:buChar char="•"/>
            </a:pPr>
            <a:endParaRPr lang="sv-SE"/>
          </a:p>
          <a:p>
            <a:pPr marL="342900" indent="-342900">
              <a:buFont typeface="Arial" panose="020B0604020202020204" pitchFamily="34" charset="0"/>
              <a:buChar char="•"/>
            </a:pPr>
            <a:r>
              <a:rPr lang="sv-SE"/>
              <a:t>Syftet är att öka jämlikheten, effektiviteten och kvaliteten i vården utan att det medför onödig administrativ börda för sjukvårdspersonal.</a:t>
            </a:r>
          </a:p>
          <a:p>
            <a:pPr marL="342900" indent="-342900">
              <a:buFont typeface="Arial" panose="020B0604020202020204" pitchFamily="34" charset="0"/>
              <a:buChar char="•"/>
            </a:pPr>
            <a:r>
              <a:rPr lang="sv-SE"/>
              <a:t>Patienter ska uppleva en mer välorganiserad och helhetsorienterad process utan onödig väntetid i samband med utredning och behandling. </a:t>
            </a:r>
          </a:p>
          <a:p>
            <a:pPr marL="342900" indent="-342900">
              <a:buFont typeface="Arial" panose="020B0604020202020204" pitchFamily="34" charset="0"/>
              <a:buChar char="•"/>
            </a:pPr>
            <a:r>
              <a:rPr lang="sv-SE"/>
              <a:t>Patienternas livskvalitet och nöjdhet med vården ska förbättras och vården bli mer jämlik och jämställd. </a:t>
            </a:r>
          </a:p>
          <a:p>
            <a:pPr marL="342900" indent="-342900">
              <a:buFont typeface="Arial" panose="020B0604020202020204" pitchFamily="34" charset="0"/>
              <a:buChar char="•"/>
            </a:pPr>
            <a:endParaRPr lang="sv-SE"/>
          </a:p>
        </p:txBody>
      </p:sp>
      <p:pic>
        <p:nvPicPr>
          <p:cNvPr id="5" name="Bildobjekt 4">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1149" y="1477001"/>
            <a:ext cx="5587548" cy="3727693"/>
          </a:xfrm>
          <a:prstGeom prst="rect">
            <a:avLst/>
          </a:prstGeom>
        </p:spPr>
      </p:pic>
      <p:sp>
        <p:nvSpPr>
          <p:cNvPr id="7" name="Rektangel 6"/>
          <p:cNvSpPr/>
          <p:nvPr/>
        </p:nvSpPr>
        <p:spPr>
          <a:xfrm>
            <a:off x="625120" y="5346989"/>
            <a:ext cx="5786832" cy="61555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srgbClr val="000000"/>
                </a:solidFill>
                <a:effectLst/>
                <a:uLnTx/>
                <a:uFillTx/>
                <a:latin typeface="Calibri" panose="020F0502020204030204"/>
                <a:ea typeface="+mn-ea"/>
                <a:cs typeface="+mn-cs"/>
              </a:rPr>
              <a:t>”</a:t>
            </a:r>
            <a:r>
              <a:rPr kumimoji="0" lang="sv-SE" sz="1600" b="1" i="1" u="none" strike="noStrike" kern="1200" cap="none" spc="0" normalizeH="0" baseline="0" noProof="0">
                <a:ln>
                  <a:noFill/>
                </a:ln>
                <a:solidFill>
                  <a:srgbClr val="000000"/>
                </a:solidFill>
                <a:effectLst/>
                <a:uLnTx/>
                <a:uFillTx/>
                <a:latin typeface="Calibri" panose="020F0502020204030204"/>
                <a:ea typeface="+mn-ea"/>
                <a:cs typeface="+mn-cs"/>
              </a:rPr>
              <a:t>Patienter, brukare och hälso-och sjukvårdens medarbetare ska vara trygga i att bästa tillgängliga kunskap används i varje möte”</a:t>
            </a:r>
          </a:p>
        </p:txBody>
      </p:sp>
    </p:spTree>
    <p:extLst>
      <p:ext uri="{BB962C8B-B14F-4D97-AF65-F5344CB8AC3E}">
        <p14:creationId xmlns:p14="http://schemas.microsoft.com/office/powerpoint/2010/main" val="379390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989013" y="565621"/>
            <a:ext cx="9144000" cy="609793"/>
          </a:xfrm>
        </p:spPr>
        <p:txBody>
          <a:bodyPr/>
          <a:lstStyle/>
          <a:p>
            <a:r>
              <a:rPr lang="sv-SE" dirty="0"/>
              <a:t>Mer information och stöd</a:t>
            </a:r>
          </a:p>
        </p:txBody>
      </p:sp>
      <p:sp>
        <p:nvSpPr>
          <p:cNvPr id="3" name="Platshållare för text 2"/>
          <p:cNvSpPr>
            <a:spLocks noGrp="1"/>
          </p:cNvSpPr>
          <p:nvPr>
            <p:ph type="body" sz="quarter" idx="10"/>
          </p:nvPr>
        </p:nvSpPr>
        <p:spPr>
          <a:xfrm>
            <a:off x="989013" y="1413069"/>
            <a:ext cx="5148385" cy="4185298"/>
          </a:xfrm>
        </p:spPr>
        <p:txBody>
          <a:bodyPr/>
          <a:lstStyle/>
          <a:p>
            <a:pPr marL="342900" indent="-342900">
              <a:buFont typeface="Arial" panose="020B0604020202020204" pitchFamily="34" charset="0"/>
              <a:buChar char="•"/>
            </a:pPr>
            <a:r>
              <a:rPr lang="sv-SE" dirty="0"/>
              <a:t>Mer information och presentationsmaterial för personcentrerade och sammanhållna vårdförlopp finns på </a:t>
            </a:r>
            <a:r>
              <a:rPr lang="sv-SE" dirty="0">
                <a:hlinkClick r:id="rId2"/>
              </a:rPr>
              <a:t>www.kunskapsstyrningvard.se</a:t>
            </a:r>
            <a:endParaRPr lang="sv-SE" dirty="0"/>
          </a:p>
          <a:p>
            <a:pPr marL="342900" indent="-342900">
              <a:buFont typeface="Arial" panose="020B0604020202020204" pitchFamily="34" charset="0"/>
              <a:buChar char="•"/>
            </a:pPr>
            <a:r>
              <a:rPr lang="sv-SE" dirty="0">
                <a:solidFill>
                  <a:schemeClr val="tx1">
                    <a:lumMod val="95000"/>
                    <a:lumOff val="5000"/>
                  </a:schemeClr>
                </a:solidFill>
              </a:rPr>
              <a:t>Kvalitetsunderlag för palliativ vård Länk till sidan på webben</a:t>
            </a:r>
          </a:p>
          <a:p>
            <a:pPr marL="342900" indent="-342900">
              <a:buFont typeface="Arial" panose="020B0604020202020204" pitchFamily="34" charset="0"/>
              <a:buChar char="•"/>
            </a:pPr>
            <a:r>
              <a:rPr lang="sv-SE" dirty="0"/>
              <a:t>Vårdförloppen finns tillgängliga i regionernas gemensamma system för kunskapsstöd </a:t>
            </a:r>
            <a:r>
              <a:rPr lang="sv-SE" dirty="0">
                <a:hlinkClick r:id="rId3"/>
              </a:rPr>
              <a:t>NKK</a:t>
            </a:r>
            <a:endParaRPr lang="sv-SE" dirty="0"/>
          </a:p>
        </p:txBody>
      </p:sp>
      <p:sp>
        <p:nvSpPr>
          <p:cNvPr id="6" name="Rektangel 5"/>
          <p:cNvSpPr/>
          <p:nvPr/>
        </p:nvSpPr>
        <p:spPr>
          <a:xfrm>
            <a:off x="6627053" y="1306742"/>
            <a:ext cx="5036863" cy="399890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p:cNvSpPr/>
          <p:nvPr/>
        </p:nvSpPr>
        <p:spPr>
          <a:xfrm>
            <a:off x="6731289" y="4558684"/>
            <a:ext cx="4890095"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Calibri"/>
                <a:ea typeface="+mn-ea"/>
                <a:cs typeface="+mn-cs"/>
                <a:hlinkClick r:id="rId4"/>
              </a:rPr>
              <a:t>LÄNK:</a:t>
            </a:r>
            <a:endParaRPr lang="sv-SE" sz="1100" dirty="0">
              <a:solidFill>
                <a:srgbClr val="000000"/>
              </a:solidFill>
              <a:latin typeface="Calibri"/>
              <a:hlinkClick r:id="rId5"/>
            </a:endParaRPr>
          </a:p>
        </p:txBody>
      </p:sp>
      <p:sp>
        <p:nvSpPr>
          <p:cNvPr id="10" name="textruta 9"/>
          <p:cNvSpPr txBox="1"/>
          <p:nvPr/>
        </p:nvSpPr>
        <p:spPr>
          <a:xfrm>
            <a:off x="6627053" y="1306742"/>
            <a:ext cx="4910325" cy="1564780"/>
          </a:xfrm>
          <a:prstGeom prst="rect">
            <a:avLst/>
          </a:prstGeom>
          <a:noFill/>
        </p:spPr>
        <p:txBody>
          <a:bodyPr wrap="square" rtlCol="0">
            <a:noAutofit/>
          </a:bodyPr>
          <a:lstStyle/>
          <a:p>
            <a:r>
              <a:rPr lang="sv-SE" sz="2400"/>
              <a:t>Filmer</a:t>
            </a:r>
            <a:r>
              <a:rPr lang="sv-SE" sz="1600"/>
              <a:t> </a:t>
            </a:r>
          </a:p>
          <a:p>
            <a:r>
              <a:rPr lang="sv-SE" sz="1600"/>
              <a:t>Beskriver mål och syfte med vårdförloppet utifrån ett patient- och vårdgivarperspektiv. De intervjuade är ordförande respektive patientrepresentant för den nationella arbetsgrupp (NAG) som har tagit fram vårdförloppet.</a:t>
            </a:r>
          </a:p>
        </p:txBody>
      </p:sp>
      <p:sp>
        <p:nvSpPr>
          <p:cNvPr id="8" name="textruta 14">
            <a:extLst>
              <a:ext uri="{FF2B5EF4-FFF2-40B4-BE49-F238E27FC236}">
                <a16:creationId xmlns:a16="http://schemas.microsoft.com/office/drawing/2014/main" id="{7AE7E703-04CF-6FF1-7C90-99846BD6E28A}"/>
              </a:ext>
              <a:ext uri="{C183D7F6-B498-43B3-948B-1728B52AA6E4}">
                <adec:decorative xmlns:adec="http://schemas.microsoft.com/office/drawing/2017/decorative" val="1"/>
              </a:ext>
            </a:extLst>
          </p:cNvPr>
          <p:cNvSpPr txBox="1"/>
          <p:nvPr/>
        </p:nvSpPr>
        <p:spPr>
          <a:xfrm>
            <a:off x="10301680" y="136244"/>
            <a:ext cx="1551963" cy="276999"/>
          </a:xfrm>
          <a:prstGeom prst="rect">
            <a:avLst/>
          </a:prstGeom>
          <a:noFill/>
        </p:spPr>
        <p:txBody>
          <a:bodyPr wrap="square" rtlCol="0">
            <a:spAutoFit/>
          </a:bodyPr>
          <a:lstStyle/>
          <a:p>
            <a:r>
              <a:rPr lang="sv-SE" sz="1200" dirty="0">
                <a:solidFill>
                  <a:schemeClr val="bg1">
                    <a:lumMod val="65000"/>
                  </a:schemeClr>
                </a:solidFill>
              </a:rPr>
              <a:t>Palliativ vård</a:t>
            </a:r>
          </a:p>
        </p:txBody>
      </p:sp>
      <p:pic>
        <p:nvPicPr>
          <p:cNvPr id="13" name="Bildobjekt 12">
            <a:extLst>
              <a:ext uri="{FF2B5EF4-FFF2-40B4-BE49-F238E27FC236}">
                <a16:creationId xmlns:a16="http://schemas.microsoft.com/office/drawing/2014/main" id="{C6F44AFA-AA9C-4BCC-AC26-C4CE41563EAE}"/>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647633" y="3096621"/>
            <a:ext cx="2249635" cy="18707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Bildobjekt 10">
            <a:extLst>
              <a:ext uri="{FF2B5EF4-FFF2-40B4-BE49-F238E27FC236}">
                <a16:creationId xmlns:a16="http://schemas.microsoft.com/office/drawing/2014/main" id="{983B4771-0293-4C69-A300-A98644260E3C}"/>
              </a:ext>
              <a:ext uri="{C183D7F6-B498-43B3-948B-1728B52AA6E4}">
                <adec:decorative xmlns:adec="http://schemas.microsoft.com/office/drawing/2017/decorative" val="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9606540" y="3401069"/>
            <a:ext cx="2255041" cy="18798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78549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2">
            <a:extLst>
              <a:ext uri="{FF2B5EF4-FFF2-40B4-BE49-F238E27FC236}">
                <a16:creationId xmlns:a16="http://schemas.microsoft.com/office/drawing/2014/main" id="{DEE8EDC8-C761-7C47-80B6-45DEEFC874AD}"/>
              </a:ext>
            </a:extLst>
          </p:cNvPr>
          <p:cNvSpPr>
            <a:spLocks noGrp="1"/>
          </p:cNvSpPr>
          <p:nvPr>
            <p:ph type="ctrTitle"/>
          </p:nvPr>
        </p:nvSpPr>
        <p:spPr>
          <a:xfrm>
            <a:off x="560117" y="645416"/>
            <a:ext cx="9144000" cy="609793"/>
          </a:xfrm>
        </p:spPr>
        <p:txBody>
          <a:bodyPr/>
          <a:lstStyle/>
          <a:p>
            <a:r>
              <a:rPr lang="sv-SE" dirty="0"/>
              <a:t>Regionerna i samverkan</a:t>
            </a:r>
          </a:p>
        </p:txBody>
      </p:sp>
      <p:sp>
        <p:nvSpPr>
          <p:cNvPr id="14" name="Platshållare för text 13">
            <a:extLst>
              <a:ext uri="{FF2B5EF4-FFF2-40B4-BE49-F238E27FC236}">
                <a16:creationId xmlns:a16="http://schemas.microsoft.com/office/drawing/2014/main" id="{478FA9FC-4A68-8B4C-AE38-1074E1489DED}"/>
              </a:ext>
            </a:extLst>
          </p:cNvPr>
          <p:cNvSpPr>
            <a:spLocks noGrp="1"/>
          </p:cNvSpPr>
          <p:nvPr>
            <p:ph type="body" sz="quarter" idx="10"/>
          </p:nvPr>
        </p:nvSpPr>
        <p:spPr>
          <a:xfrm>
            <a:off x="522640" y="1517905"/>
            <a:ext cx="6059758" cy="4035170"/>
          </a:xfrm>
        </p:spPr>
        <p:txBody>
          <a:bodyPr>
            <a:noAutofit/>
          </a:bodyPr>
          <a:lstStyle/>
          <a:p>
            <a:pPr marL="342900" indent="-342900">
              <a:buFont typeface="Arial" panose="020B0604020202020204" pitchFamily="34" charset="0"/>
              <a:buChar char="•"/>
            </a:pPr>
            <a:r>
              <a:rPr lang="sv-SE" sz="2000" dirty="0"/>
              <a:t>Arbetet med vårdförloppen utgår från en överenskommelse mellan staten och Sveriges Kommuner och Regioner (SKR).</a:t>
            </a:r>
          </a:p>
          <a:p>
            <a:pPr marL="342900" indent="-342900">
              <a:buFont typeface="Arial" panose="020B0604020202020204" pitchFamily="34" charset="0"/>
              <a:buChar char="•"/>
            </a:pPr>
            <a:r>
              <a:rPr lang="sv-SE" sz="2000" dirty="0"/>
              <a:t>Regeringen vill med satsningen stödja utvecklingsarbetet i regionerna kring kunskapsstyrning i hälso- och sjukvården. </a:t>
            </a:r>
          </a:p>
          <a:p>
            <a:pPr marL="342900" indent="-342900">
              <a:buFont typeface="Arial" panose="020B0604020202020204" pitchFamily="34" charset="0"/>
              <a:buChar char="•"/>
            </a:pPr>
            <a:r>
              <a:rPr lang="sv-SE" sz="2000" dirty="0"/>
              <a:t>Vårdförloppen tas fram av regionerna inom Nationellt system för kunskapsstyrning Hälso- och sjukvård.</a:t>
            </a:r>
          </a:p>
          <a:p>
            <a:pPr marL="342900" indent="-342900">
              <a:buFont typeface="Arial" panose="020B0604020202020204" pitchFamily="34" charset="0"/>
              <a:buChar char="•"/>
            </a:pPr>
            <a:r>
              <a:rPr lang="sv-SE" sz="2000" dirty="0">
                <a:ea typeface="MS Mincho" panose="02020609040205080304" pitchFamily="49" charset="-128"/>
                <a:cs typeface="Arial" panose="020B0604020202020204" pitchFamily="34" charset="0"/>
              </a:rPr>
              <a:t>Vårdförloppen är primärt ett kunskapsstöd för hälso- och sjukvårdspersonal i det kliniska mötet med patient och närstående</a:t>
            </a:r>
          </a:p>
          <a:p>
            <a:pPr marL="342900" indent="-342900">
              <a:buFont typeface="Arial" panose="020B0604020202020204" pitchFamily="34" charset="0"/>
              <a:buChar char="•"/>
            </a:pPr>
            <a:r>
              <a:rPr lang="sv-SE" sz="2000" dirty="0"/>
              <a:t>Vårdförloppen ska utgå ifrån tillförlitliga och aktuella kunskapsstöd och baseras på bästa tillgängliga kunskap om vård och behandling.</a:t>
            </a:r>
          </a:p>
          <a:p>
            <a:pPr marL="342900" indent="-342900">
              <a:buFont typeface="Arial" panose="020B0604020202020204" pitchFamily="34" charset="0"/>
              <a:buChar char="•"/>
            </a:pPr>
            <a:endParaRPr lang="sv-SE" sz="2000" dirty="0"/>
          </a:p>
          <a:p>
            <a:endParaRPr lang="sv-SE" sz="2000" dirty="0"/>
          </a:p>
        </p:txBody>
      </p:sp>
      <p:pic>
        <p:nvPicPr>
          <p:cNvPr id="4" name="Bildobjekt 3">
            <a:extLs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582398" y="1304925"/>
            <a:ext cx="5609602" cy="4248150"/>
          </a:xfrm>
          <a:prstGeom prst="rect">
            <a:avLst/>
          </a:prstGeom>
        </p:spPr>
      </p:pic>
    </p:spTree>
    <p:extLst>
      <p:ext uri="{BB962C8B-B14F-4D97-AF65-F5344CB8AC3E}">
        <p14:creationId xmlns:p14="http://schemas.microsoft.com/office/powerpoint/2010/main" val="226122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a16="http://schemas.microsoft.com/office/drawing/2014/main" id="{56E2D783-D7AD-45C1-86B6-2FC35A951268}"/>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20038009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665" name="think-cell Slide" r:id="rId6" imgW="395" imgH="394" progId="TCLayout.ActiveDocument.1">
                  <p:embed/>
                </p:oleObj>
              </mc:Choice>
              <mc:Fallback>
                <p:oleObj name="think-cell Slide" r:id="rId6"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8D01E008-BBD9-458E-A1D7-A1D60B359424}"/>
              </a:ext>
              <a:ext uri="{C183D7F6-B498-43B3-948B-1728B52AA6E4}">
                <adec:decorative xmlns:adec="http://schemas.microsoft.com/office/drawing/2017/decorative" val="1"/>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988741" y="1109448"/>
            <a:ext cx="9594591" cy="534626"/>
          </a:xfrm>
        </p:spPr>
        <p:txBody>
          <a:bodyPr>
            <a:noAutofit/>
          </a:bodyPr>
          <a:lstStyle/>
          <a:p>
            <a:r>
              <a:rPr lang="sv-SE" dirty="0">
                <a:solidFill>
                  <a:srgbClr val="5A8695"/>
                </a:solidFill>
              </a:rPr>
              <a:t>Personcentrerat och sammanhållet vårdförlopp för palliativ vård</a:t>
            </a:r>
          </a:p>
        </p:txBody>
      </p:sp>
      <p:sp>
        <p:nvSpPr>
          <p:cNvPr id="21" name="Rectangle 20">
            <a:extLst>
              <a:ext uri="{FF2B5EF4-FFF2-40B4-BE49-F238E27FC236}">
                <a16:creationId xmlns:a16="http://schemas.microsoft.com/office/drawing/2014/main" id="{3E0FFD61-48A6-4B7A-BD67-7DC59845871C}"/>
              </a:ext>
            </a:extLst>
          </p:cNvPr>
          <p:cNvSpPr/>
          <p:nvPr/>
        </p:nvSpPr>
        <p:spPr>
          <a:xfrm>
            <a:off x="988741" y="2301716"/>
            <a:ext cx="4797295" cy="3289460"/>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15000"/>
              </a:lnSpc>
              <a:spcBef>
                <a:spcPts val="0"/>
              </a:spcBef>
              <a:spcAft>
                <a:spcPts val="0"/>
              </a:spcAft>
              <a:buClrTx/>
              <a:buSzTx/>
              <a:buFontTx/>
              <a:buNone/>
              <a:tabLst/>
              <a:defRPr/>
            </a:pPr>
            <a:r>
              <a:rPr kumimoji="0" lang="sv-SE" sz="2000" b="1"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Ingång till vårdförloppet</a:t>
            </a:r>
          </a:p>
          <a:p>
            <a:pPr marL="342900" marR="0" lvl="0" indent="-342900" defTabSz="914400" rtl="0" eaLnBrk="1" fontAlgn="auto" latinLnBrk="0" hangingPunct="1">
              <a:spcBef>
                <a:spcPts val="600"/>
              </a:spcBef>
              <a:buClrTx/>
              <a:buSzTx/>
              <a:buFont typeface="Arial" panose="020B0604020202020204" pitchFamily="34" charset="0"/>
              <a:buChar char="•"/>
              <a:tabLst/>
              <a:defRPr/>
            </a:pPr>
            <a:r>
              <a:rPr lang="sv-SE" sz="2000">
                <a:solidFill>
                  <a:srgbClr val="000000"/>
                </a:solidFill>
                <a:latin typeface="Calibri" panose="020F0502020204030204"/>
                <a:ea typeface="Calibri" panose="020F0502020204030204" pitchFamily="34" charset="0"/>
                <a:cs typeface="Arial" panose="020B0604020202020204" pitchFamily="34" charset="0"/>
              </a:rPr>
              <a:t>Vid misstanke om palliativa vårdbehov hos patient med en eller flera livshotande sjukdomar, det vill säga att sjukdomen/sjukdomarna kan leda till döden inom veckor, månader eller år. </a:t>
            </a:r>
          </a:p>
          <a:p>
            <a:pPr marL="342900" marR="0" lvl="0" indent="-342900" defTabSz="914400" rtl="0" eaLnBrk="1" fontAlgn="auto" latinLnBrk="0" hangingPunct="1">
              <a:spcBef>
                <a:spcPts val="600"/>
              </a:spcBef>
              <a:buClrTx/>
              <a:buSzTx/>
              <a:buFont typeface="Arial" panose="020B0604020202020204" pitchFamily="34" charset="0"/>
              <a:buChar char="•"/>
              <a:tabLst/>
              <a:defRPr/>
            </a:pPr>
            <a:r>
              <a:rPr lang="sv-SE" sz="2000">
                <a:solidFill>
                  <a:srgbClr val="000000"/>
                </a:solidFill>
                <a:latin typeface="Calibri" panose="020F0502020204030204"/>
                <a:ea typeface="Calibri" panose="020F0502020204030204" pitchFamily="34" charset="0"/>
                <a:cs typeface="Arial" panose="020B0604020202020204" pitchFamily="34" charset="0"/>
              </a:rPr>
              <a:t>Det kan ske samtidigt som patienten får eller utreds för diagnosspecifik livsförlängande behandling. </a:t>
            </a:r>
            <a:endParaRPr kumimoji="0" lang="sv-SE" sz="2000" b="0"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B0B07D15-DBC9-4A8D-93AF-5B2C4F8F0C21}"/>
              </a:ext>
            </a:extLst>
          </p:cNvPr>
          <p:cNvSpPr/>
          <p:nvPr/>
        </p:nvSpPr>
        <p:spPr>
          <a:xfrm>
            <a:off x="6297423" y="2301715"/>
            <a:ext cx="4700771" cy="3289460"/>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115000"/>
              </a:lnSpc>
              <a:defRPr/>
            </a:pPr>
            <a:r>
              <a:rPr lang="sv-SE" sz="2000" b="1" dirty="0">
                <a:solidFill>
                  <a:srgbClr val="000000"/>
                </a:solidFill>
                <a:ea typeface="Calibri" panose="020F0502020204030204" pitchFamily="34" charset="0"/>
                <a:cs typeface="Arial" panose="020B0604020202020204" pitchFamily="34" charset="0"/>
              </a:rPr>
              <a:t>Utgång från vårdförloppet</a:t>
            </a:r>
          </a:p>
          <a:p>
            <a:pPr marL="342900" indent="-342900">
              <a:spcBef>
                <a:spcPts val="600"/>
              </a:spcBef>
              <a:buFont typeface="Arial" panose="020B0604020202020204" pitchFamily="34" charset="0"/>
              <a:buChar char="•"/>
            </a:pPr>
            <a:r>
              <a:rPr lang="sv-SE" sz="2000" dirty="0">
                <a:solidFill>
                  <a:srgbClr val="000000"/>
                </a:solidFill>
                <a:latin typeface="Calibri" panose="020F0502020204030204"/>
                <a:ea typeface="Calibri" panose="020F0502020204030204" pitchFamily="34" charset="0"/>
                <a:cs typeface="Arial" panose="020B0604020202020204" pitchFamily="34" charset="0"/>
              </a:rPr>
              <a:t>Patienten dör och efterlevandesamtal har erbjudits där närståendes behov av stöd har fångats upp.</a:t>
            </a:r>
          </a:p>
          <a:p>
            <a:pPr marL="342900" indent="-342900">
              <a:spcBef>
                <a:spcPts val="600"/>
              </a:spcBef>
              <a:buFont typeface="Arial" panose="020B0604020202020204" pitchFamily="34" charset="0"/>
              <a:buChar char="•"/>
            </a:pPr>
            <a:r>
              <a:rPr lang="sv-SE" sz="2000" dirty="0">
                <a:solidFill>
                  <a:srgbClr val="000000"/>
                </a:solidFill>
                <a:latin typeface="Calibri" panose="020F0502020204030204"/>
                <a:ea typeface="Calibri" panose="020F0502020204030204" pitchFamily="34" charset="0"/>
                <a:cs typeface="Arial" panose="020B0604020202020204" pitchFamily="34" charset="0"/>
              </a:rPr>
              <a:t>Behov av palliativ vård föreligger inte längre. Bedömning sker av läkare och i samråd med patienten.</a:t>
            </a:r>
          </a:p>
          <a:p>
            <a:pPr lvl="0">
              <a:lnSpc>
                <a:spcPct val="115000"/>
              </a:lnSpc>
              <a:defRPr/>
            </a:pPr>
            <a:endParaRPr lang="sv-SE" sz="2000" dirty="0">
              <a:solidFill>
                <a:srgbClr val="000000"/>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11782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1AEBDC-A342-4092-AAB2-C637D87D8926}"/>
              </a:ext>
            </a:extLst>
          </p:cNvPr>
          <p:cNvSpPr>
            <a:spLocks noGrp="1"/>
          </p:cNvSpPr>
          <p:nvPr>
            <p:ph type="ctrTitle"/>
          </p:nvPr>
        </p:nvSpPr>
        <p:spPr>
          <a:xfrm>
            <a:off x="988742" y="435248"/>
            <a:ext cx="9144000" cy="609793"/>
          </a:xfrm>
        </p:spPr>
        <p:txBody>
          <a:bodyPr>
            <a:normAutofit fontScale="90000"/>
          </a:bodyPr>
          <a:lstStyle/>
          <a:p>
            <a:r>
              <a:rPr lang="sv-SE" dirty="0"/>
              <a:t>Varför ett vårdförlopp är framtaget för palliativ vård</a:t>
            </a:r>
          </a:p>
        </p:txBody>
      </p:sp>
      <p:sp>
        <p:nvSpPr>
          <p:cNvPr id="11" name="Rectangle 10">
            <a:extLst>
              <a:ext uri="{FF2B5EF4-FFF2-40B4-BE49-F238E27FC236}">
                <a16:creationId xmlns:a16="http://schemas.microsoft.com/office/drawing/2014/main" id="{D54CF40B-502A-638C-1CED-6E074E051E35}"/>
              </a:ext>
            </a:extLst>
          </p:cNvPr>
          <p:cNvSpPr/>
          <p:nvPr/>
        </p:nvSpPr>
        <p:spPr>
          <a:xfrm>
            <a:off x="461651" y="2427464"/>
            <a:ext cx="11006450" cy="369039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45720" rtlCol="0" anchor="ctr"/>
          <a:lstStyle/>
          <a:p>
            <a:pPr marL="285750" indent="-285750">
              <a:buFont typeface="Arial" panose="020B0604020202020204" pitchFamily="34" charset="0"/>
              <a:buChar char="•"/>
            </a:pPr>
            <a:endParaRPr lang="sv-SE" sz="2400" dirty="0">
              <a:solidFill>
                <a:schemeClr val="tx1"/>
              </a:solidFill>
            </a:endParaRPr>
          </a:p>
          <a:p>
            <a:pPr marL="742950" lvl="1" indent="-285750">
              <a:spcAft>
                <a:spcPts val="900"/>
              </a:spcAft>
              <a:buFont typeface="Arial" panose="020B0604020202020204" pitchFamily="34" charset="0"/>
              <a:buChar char="•"/>
            </a:pPr>
            <a:r>
              <a:rPr lang="sv-SE" sz="2400" dirty="0">
                <a:solidFill>
                  <a:schemeClr val="tx1"/>
                </a:solidFill>
              </a:rPr>
              <a:t>Ojämn tillgång med</a:t>
            </a:r>
            <a:r>
              <a:rPr lang="sv-SE" sz="2400" dirty="0">
                <a:solidFill>
                  <a:srgbClr val="0070C0"/>
                </a:solidFill>
              </a:rPr>
              <a:t> </a:t>
            </a:r>
            <a:r>
              <a:rPr lang="sv-SE" sz="2400" dirty="0">
                <a:solidFill>
                  <a:schemeClr val="tx1"/>
                </a:solidFill>
              </a:rPr>
              <a:t>stora geografiska skillnader</a:t>
            </a:r>
          </a:p>
          <a:p>
            <a:pPr marL="742950" lvl="1" indent="-285750">
              <a:spcAft>
                <a:spcPts val="900"/>
              </a:spcAft>
              <a:buFont typeface="Arial" panose="020B0604020202020204" pitchFamily="34" charset="0"/>
              <a:buChar char="•"/>
            </a:pPr>
            <a:r>
              <a:rPr lang="sv-SE" sz="2400" dirty="0">
                <a:solidFill>
                  <a:schemeClr val="tx1"/>
                </a:solidFill>
                <a:cs typeface="Calibri" panose="020F0502020204030204"/>
              </a:rPr>
              <a:t>Tillgång till palliativ vård skiljer sig för olika åldrar och diagnoser</a:t>
            </a:r>
          </a:p>
          <a:p>
            <a:pPr marL="742950" lvl="1" indent="-285750">
              <a:spcAft>
                <a:spcPts val="900"/>
              </a:spcAft>
              <a:buFont typeface="Arial" panose="020B0604020202020204" pitchFamily="34" charset="0"/>
              <a:buChar char="•"/>
            </a:pPr>
            <a:r>
              <a:rPr lang="sv-SE" sz="2400" dirty="0">
                <a:solidFill>
                  <a:schemeClr val="tx1"/>
                </a:solidFill>
                <a:cs typeface="Calibri" panose="020F0502020204030204"/>
              </a:rPr>
              <a:t>Tillgång till allmän och specialiserad palliativ vård skiljer sig geografiskt och i olika vårdformer</a:t>
            </a:r>
          </a:p>
          <a:p>
            <a:pPr marL="742950" lvl="1" indent="-285750">
              <a:spcAft>
                <a:spcPts val="900"/>
              </a:spcAft>
              <a:buFont typeface="Arial" panose="020B0604020202020204" pitchFamily="34" charset="0"/>
              <a:buChar char="•"/>
            </a:pPr>
            <a:r>
              <a:rPr lang="sv-SE" sz="2400" dirty="0">
                <a:solidFill>
                  <a:schemeClr val="tx1"/>
                </a:solidFill>
                <a:cs typeface="Calibri" panose="020F0502020204030204"/>
              </a:rPr>
              <a:t>Evidens för tidig anslutning till palliativ vård ej implementerad i Sverige</a:t>
            </a:r>
          </a:p>
          <a:p>
            <a:pPr marL="742950" lvl="1" indent="-285750">
              <a:spcAft>
                <a:spcPts val="900"/>
              </a:spcAft>
              <a:buFont typeface="Arial" panose="020B0604020202020204" pitchFamily="34" charset="0"/>
              <a:buChar char="•"/>
            </a:pPr>
            <a:r>
              <a:rPr lang="sv-SE" sz="2400" dirty="0">
                <a:solidFill>
                  <a:schemeClr val="tx1"/>
                </a:solidFill>
                <a:cs typeface="Calibri" panose="020F0502020204030204"/>
              </a:rPr>
              <a:t>Okunskap att palliativ vård inte enbart är vård i livets slutskede</a:t>
            </a:r>
          </a:p>
          <a:p>
            <a:pPr marL="742950" lvl="1" indent="-285750">
              <a:spcAft>
                <a:spcPts val="900"/>
              </a:spcAft>
              <a:buFont typeface="Arial" panose="020B0604020202020204" pitchFamily="34" charset="0"/>
              <a:buChar char="•"/>
            </a:pPr>
            <a:r>
              <a:rPr lang="sv-SE" sz="2400" dirty="0">
                <a:solidFill>
                  <a:schemeClr val="tx1"/>
                </a:solidFill>
                <a:cs typeface="Calibri" panose="020F0502020204030204"/>
              </a:rPr>
              <a:t>Bristande samverkan kring palliativa patienter</a:t>
            </a:r>
          </a:p>
          <a:p>
            <a:pPr marL="742950" lvl="1" indent="-285750">
              <a:spcAft>
                <a:spcPts val="900"/>
              </a:spcAft>
              <a:buFont typeface="Arial" panose="020B0604020202020204" pitchFamily="34" charset="0"/>
              <a:buChar char="•"/>
            </a:pPr>
            <a:r>
              <a:rPr lang="sv-SE" sz="2400" dirty="0">
                <a:solidFill>
                  <a:schemeClr val="tx1"/>
                </a:solidFill>
              </a:rPr>
              <a:t>Målnivåer för Socialstyrelsens kvalitetsindikatorer uppnås ej</a:t>
            </a:r>
            <a:endParaRPr lang="sv-SE" sz="2400" dirty="0">
              <a:solidFill>
                <a:schemeClr val="tx1"/>
              </a:solidFill>
              <a:ea typeface="Calibri"/>
              <a:cs typeface="Calibri"/>
            </a:endParaRPr>
          </a:p>
          <a:p>
            <a:pPr marL="742950" lvl="1" indent="-285750">
              <a:buFont typeface="Arial" panose="020B0604020202020204" pitchFamily="34" charset="0"/>
              <a:buChar char="•"/>
            </a:pPr>
            <a:endParaRPr lang="sv-SE" sz="1600" dirty="0">
              <a:solidFill>
                <a:schemeClr val="tx1"/>
              </a:solidFill>
            </a:endParaRPr>
          </a:p>
          <a:p>
            <a:pPr marL="742950" lvl="1" indent="-285750">
              <a:buFont typeface="Arial" panose="020B0604020202020204" pitchFamily="34" charset="0"/>
              <a:buChar char="•"/>
            </a:pPr>
            <a:endParaRPr lang="sv-SE" sz="1600" dirty="0">
              <a:solidFill>
                <a:schemeClr val="tx1"/>
              </a:solidFill>
              <a:cs typeface="Calibri" panose="020F0502020204030204"/>
            </a:endParaRPr>
          </a:p>
          <a:p>
            <a:pPr marL="742950" lvl="1" indent="-285750">
              <a:buFont typeface="Arial" panose="020B0604020202020204" pitchFamily="34" charset="0"/>
              <a:buChar char="•"/>
            </a:pPr>
            <a:endParaRPr lang="sv-SE" sz="1600" dirty="0">
              <a:solidFill>
                <a:schemeClr val="tx1"/>
              </a:solidFill>
            </a:endParaRPr>
          </a:p>
          <a:p>
            <a:pPr marL="742950" lvl="1" indent="-285750">
              <a:buFont typeface="Arial" panose="020B0604020202020204" pitchFamily="34" charset="0"/>
              <a:buChar char="•"/>
            </a:pPr>
            <a:endParaRPr lang="sv-SE" sz="1600" dirty="0">
              <a:solidFill>
                <a:schemeClr val="tx1"/>
              </a:solidFill>
              <a:cs typeface="Calibri" panose="020F0502020204030204"/>
            </a:endParaRPr>
          </a:p>
          <a:p>
            <a:pPr marL="285750" indent="-285750">
              <a:buFont typeface="Arial" panose="020B0604020202020204" pitchFamily="34" charset="0"/>
              <a:buChar char="•"/>
            </a:pPr>
            <a:endParaRPr lang="sv-SE" sz="1600" dirty="0">
              <a:solidFill>
                <a:schemeClr val="tx1"/>
              </a:solidFill>
              <a:cs typeface="Calibri" panose="020F0502020204030204"/>
            </a:endParaRPr>
          </a:p>
        </p:txBody>
      </p:sp>
      <p:sp>
        <p:nvSpPr>
          <p:cNvPr id="19" name="TextBox 18">
            <a:extLst>
              <a:ext uri="{FF2B5EF4-FFF2-40B4-BE49-F238E27FC236}">
                <a16:creationId xmlns:a16="http://schemas.microsoft.com/office/drawing/2014/main" id="{DE0AE6D0-5D2A-1C53-1673-F921E759F833}"/>
              </a:ext>
            </a:extLst>
          </p:cNvPr>
          <p:cNvSpPr txBox="1"/>
          <p:nvPr/>
        </p:nvSpPr>
        <p:spPr>
          <a:xfrm>
            <a:off x="988742" y="1488495"/>
            <a:ext cx="2624418" cy="338554"/>
          </a:xfrm>
          <a:prstGeom prst="rect">
            <a:avLst/>
          </a:prstGeom>
          <a:noFill/>
        </p:spPr>
        <p:txBody>
          <a:bodyPr wrap="square">
            <a:spAutoFit/>
          </a:bodyPr>
          <a:lstStyle/>
          <a:p>
            <a:r>
              <a:rPr lang="sv-SE" sz="1600" b="1" dirty="0">
                <a:solidFill>
                  <a:schemeClr val="tx1">
                    <a:lumMod val="95000"/>
                    <a:lumOff val="5000"/>
                  </a:schemeClr>
                </a:solidFill>
              </a:rPr>
              <a:t>Huvudsakliga anledningar:</a:t>
            </a:r>
            <a:endParaRPr lang="en-SE" sz="1600" b="1" dirty="0">
              <a:solidFill>
                <a:schemeClr val="tx1">
                  <a:lumMod val="95000"/>
                  <a:lumOff val="5000"/>
                </a:schemeClr>
              </a:solidFill>
            </a:endParaRPr>
          </a:p>
        </p:txBody>
      </p:sp>
    </p:spTree>
    <p:extLst>
      <p:ext uri="{BB962C8B-B14F-4D97-AF65-F5344CB8AC3E}">
        <p14:creationId xmlns:p14="http://schemas.microsoft.com/office/powerpoint/2010/main" val="1876986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215F76C3-9095-44FD-AF3F-069921C476CB}"/>
              </a:ext>
            </a:extLst>
          </p:cNvPr>
          <p:cNvSpPr/>
          <p:nvPr/>
        </p:nvSpPr>
        <p:spPr>
          <a:xfrm>
            <a:off x="5029200" y="0"/>
            <a:ext cx="4546641" cy="123801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1" u="none" strike="noStrike" kern="1200" cap="none" spc="0" normalizeH="0" baseline="0" noProof="0" dirty="0">
                <a:ln>
                  <a:noFill/>
                </a:ln>
                <a:solidFill>
                  <a:schemeClr val="accent1"/>
                </a:solidFill>
                <a:effectLst/>
                <a:uLnTx/>
                <a:uFillTx/>
                <a:latin typeface="Calibri" panose="020F0502020204030204"/>
                <a:ea typeface="+mn-ea"/>
                <a:cs typeface="+mn-cs"/>
              </a:rPr>
              <a:t>Om palliativ vård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500" b="1" i="1"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 name="textruta 3">
            <a:extLst>
              <a:ext uri="{FF2B5EF4-FFF2-40B4-BE49-F238E27FC236}">
                <a16:creationId xmlns:a16="http://schemas.microsoft.com/office/drawing/2014/main" id="{4FCF00D8-AF27-4654-B811-779F29F16259}"/>
              </a:ext>
            </a:extLst>
          </p:cNvPr>
          <p:cNvSpPr txBox="1"/>
          <p:nvPr/>
        </p:nvSpPr>
        <p:spPr>
          <a:xfrm>
            <a:off x="5029200" y="1416121"/>
            <a:ext cx="6057900" cy="424731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800" b="0" u="none" strike="noStrike" kern="1200" cap="none" spc="0" normalizeH="0" baseline="0" noProof="0" dirty="0">
                <a:ln>
                  <a:noFill/>
                </a:ln>
                <a:solidFill>
                  <a:srgbClr val="000000"/>
                </a:solidFill>
                <a:effectLst/>
                <a:uLnTx/>
                <a:uFillTx/>
                <a:latin typeface="Calibri" panose="020F0502020204030204"/>
                <a:ea typeface="+mn-ea"/>
                <a:cs typeface="+mn-cs"/>
              </a:rPr>
              <a:t>Drygt 70 000 personer per år har behov av palliativ vård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2800" dirty="0">
              <a:solidFill>
                <a:srgbClr val="000000"/>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800" b="0" u="none" strike="noStrike" kern="1200" cap="none" spc="0" normalizeH="0" baseline="0" noProof="0" dirty="0">
                <a:ln>
                  <a:noFill/>
                </a:ln>
                <a:solidFill>
                  <a:srgbClr val="000000"/>
                </a:solidFill>
                <a:effectLst/>
                <a:uLnTx/>
                <a:uFillTx/>
                <a:latin typeface="Calibri" panose="020F0502020204030204"/>
                <a:ea typeface="+mn-ea"/>
                <a:cs typeface="+mn-cs"/>
              </a:rPr>
              <a:t>Cirka 22 000 personer har behov av specialiserad palliativ vård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2800" b="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indent="-285750">
              <a:buFont typeface="Arial" panose="020B0604020202020204" pitchFamily="34" charset="0"/>
              <a:buChar char="•"/>
              <a:defRPr/>
            </a:pPr>
            <a:r>
              <a:rPr lang="sv-SE" sz="2800" dirty="0">
                <a:solidFill>
                  <a:srgbClr val="000000"/>
                </a:solidFill>
                <a:latin typeface="Calibri" panose="020F0502020204030204"/>
              </a:rPr>
              <a:t>Demografisk utveckling och behov av tidigt omhändertagande ökar antal patienter i behov av palliativ vård</a:t>
            </a:r>
            <a:endParaRPr lang="sv-SE" sz="2800" b="0" u="none" strike="noStrike" kern="1200" cap="none" spc="0" normalizeH="0" baseline="0" noProof="0" dirty="0">
              <a:ln>
                <a:noFill/>
              </a:ln>
              <a:solidFill>
                <a:srgbClr val="000000"/>
              </a:solidFill>
              <a:effectLst/>
              <a:uLnTx/>
              <a:uFillTx/>
              <a:latin typeface="Calibri" panose="020F0502020204030204"/>
              <a:cs typeface="Calibri"/>
            </a:endParaRPr>
          </a:p>
          <a:p>
            <a:endParaRPr lang="sv-SE" dirty="0"/>
          </a:p>
        </p:txBody>
      </p:sp>
      <p:pic>
        <p:nvPicPr>
          <p:cNvPr id="6" name="Bildobjekt 5">
            <a:extLst>
              <a:ext uri="{FF2B5EF4-FFF2-40B4-BE49-F238E27FC236}">
                <a16:creationId xmlns:a16="http://schemas.microsoft.com/office/drawing/2014/main" id="{AA27D8A2-3429-438B-B8B6-FBBC26636C0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438650" cy="6653222"/>
          </a:xfrm>
          <a:prstGeom prst="rect">
            <a:avLst/>
          </a:prstGeom>
        </p:spPr>
      </p:pic>
    </p:spTree>
    <p:extLst>
      <p:ext uri="{BB962C8B-B14F-4D97-AF65-F5344CB8AC3E}">
        <p14:creationId xmlns:p14="http://schemas.microsoft.com/office/powerpoint/2010/main" val="83083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a:xfrm>
            <a:off x="4379833" y="1400861"/>
            <a:ext cx="7250191" cy="609793"/>
          </a:xfrm>
        </p:spPr>
        <p:txBody>
          <a:bodyPr>
            <a:noAutofit/>
          </a:bodyPr>
          <a:lstStyle/>
          <a:p>
            <a:r>
              <a:rPr lang="sv-SE" sz="3200" dirty="0"/>
              <a:t>Vårdförloppet utgår från </a:t>
            </a:r>
            <a:br>
              <a:rPr lang="sv-SE" sz="3200" dirty="0"/>
            </a:br>
            <a:r>
              <a:rPr lang="sv-SE" sz="3200" dirty="0"/>
              <a:t>tillförlitliga och aktuella kunskapsstöd</a:t>
            </a:r>
            <a:br>
              <a:rPr lang="sv-SE" sz="3200" dirty="0"/>
            </a:br>
            <a:r>
              <a:rPr lang="sv-SE" sz="3200" dirty="0"/>
              <a:t>och baseras på bästa tillgängliga kunskap</a:t>
            </a:r>
          </a:p>
        </p:txBody>
      </p:sp>
      <p:sp>
        <p:nvSpPr>
          <p:cNvPr id="6" name="Platshållare för text 4"/>
          <p:cNvSpPr>
            <a:spLocks noGrp="1"/>
          </p:cNvSpPr>
          <p:nvPr>
            <p:ph type="body" sz="quarter" idx="10"/>
          </p:nvPr>
        </p:nvSpPr>
        <p:spPr>
          <a:xfrm>
            <a:off x="4421108" y="2536139"/>
            <a:ext cx="7167640" cy="2921000"/>
          </a:xfrm>
          <a:noFill/>
          <a:ln>
            <a:noFill/>
          </a:ln>
        </p:spPr>
        <p:txBody>
          <a:bodyPr vert="horz" lIns="91440" tIns="90000" rIns="91440" bIns="45720" rtlCol="0" anchor="t">
            <a:normAutofit/>
          </a:bodyPr>
          <a:lstStyle/>
          <a:p>
            <a:pPr marL="342900" lvl="0" indent="-342900">
              <a:lnSpc>
                <a:spcPct val="100000"/>
              </a:lnSpc>
              <a:spcBef>
                <a:spcPts val="600"/>
              </a:spcBef>
              <a:buFont typeface="Arial" panose="020B0604020202020204" pitchFamily="34" charset="0"/>
              <a:buChar char="•"/>
              <a:defRPr/>
            </a:pPr>
            <a:r>
              <a:rPr lang="sv-SE" dirty="0">
                <a:solidFill>
                  <a:srgbClr val="000000"/>
                </a:solidFill>
                <a:ea typeface="Calibri" panose="020F0502020204030204" pitchFamily="34" charset="0"/>
                <a:cs typeface="Arial"/>
              </a:rPr>
              <a:t>Nationella vårdprogrammet för palliativ vård.</a:t>
            </a:r>
            <a:endParaRPr lang="sv-SE" dirty="0">
              <a:cs typeface="Arial"/>
            </a:endParaRPr>
          </a:p>
          <a:p>
            <a:pPr marL="342900" indent="-342900">
              <a:lnSpc>
                <a:spcPct val="100000"/>
              </a:lnSpc>
              <a:spcBef>
                <a:spcPts val="600"/>
              </a:spcBef>
              <a:buFont typeface="Arial" panose="020B0604020202020204" pitchFamily="34" charset="0"/>
              <a:buChar char="•"/>
            </a:pPr>
            <a:r>
              <a:rPr lang="sv-SE" dirty="0">
                <a:cs typeface="Calibri" panose="020F0502020204030204"/>
              </a:rPr>
              <a:t>Socialstyrelsens nationella riktlinje för palliativ vård. </a:t>
            </a:r>
            <a:endParaRPr lang="sv-SE" dirty="0">
              <a:ea typeface="+mn-lt"/>
              <a:cs typeface="+mn-lt"/>
            </a:endParaRPr>
          </a:p>
          <a:p>
            <a:pPr marL="342900" indent="-342900">
              <a:lnSpc>
                <a:spcPct val="100000"/>
              </a:lnSpc>
              <a:spcBef>
                <a:spcPts val="600"/>
              </a:spcBef>
              <a:buFont typeface="Arial" panose="020B0604020202020204" pitchFamily="34" charset="0"/>
              <a:buChar char="•"/>
            </a:pPr>
            <a:r>
              <a:rPr lang="sv-SE" dirty="0">
                <a:cs typeface="Arial"/>
              </a:rPr>
              <a:t>Studier som belyser tillgång och kvalitet på palliativ vård i Sverige (för exempel se publikationer Svenska Palliativregistret)</a:t>
            </a:r>
          </a:p>
          <a:p>
            <a:pPr marL="342900" indent="-342900">
              <a:lnSpc>
                <a:spcPct val="100000"/>
              </a:lnSpc>
              <a:spcBef>
                <a:spcPts val="600"/>
              </a:spcBef>
              <a:buFont typeface="Arial" panose="020B0604020202020204" pitchFamily="34" charset="0"/>
              <a:buChar char="•"/>
            </a:pPr>
            <a:r>
              <a:rPr lang="sv-SE" dirty="0">
                <a:cs typeface="Arial"/>
              </a:rPr>
              <a:t>Internationella rekommendationer för palliativ vård</a:t>
            </a:r>
          </a:p>
          <a:p>
            <a:pPr marL="342900" indent="-342900">
              <a:lnSpc>
                <a:spcPct val="100000"/>
              </a:lnSpc>
              <a:spcBef>
                <a:spcPts val="600"/>
              </a:spcBef>
              <a:buFont typeface="Arial" panose="020B0604020202020204" pitchFamily="34" charset="0"/>
              <a:buChar char="•"/>
            </a:pPr>
            <a:endParaRPr lang="sv-SE" dirty="0">
              <a:cs typeface="Arial"/>
            </a:endParaRPr>
          </a:p>
          <a:p>
            <a:endParaRPr lang="sv-SE" dirty="0">
              <a:cs typeface="Calibri" panose="020F0502020204030204"/>
            </a:endParaRPr>
          </a:p>
        </p:txBody>
      </p:sp>
      <p:sp>
        <p:nvSpPr>
          <p:cNvPr id="5" name="textruta 4"/>
          <p:cNvSpPr txBox="1"/>
          <p:nvPr/>
        </p:nvSpPr>
        <p:spPr>
          <a:xfrm>
            <a:off x="10301680" y="136244"/>
            <a:ext cx="1551963" cy="276999"/>
          </a:xfrm>
          <a:prstGeom prst="rect">
            <a:avLst/>
          </a:prstGeom>
          <a:noFill/>
        </p:spPr>
        <p:txBody>
          <a:bodyPr wrap="square" rtlCol="0">
            <a:spAutoFit/>
          </a:bodyPr>
          <a:lstStyle/>
          <a:p>
            <a:r>
              <a:rPr lang="sv-SE" sz="1200">
                <a:solidFill>
                  <a:schemeClr val="bg1">
                    <a:lumMod val="65000"/>
                  </a:schemeClr>
                </a:solidFill>
              </a:rPr>
              <a:t>Palliativ vård</a:t>
            </a:r>
          </a:p>
        </p:txBody>
      </p:sp>
      <p:pic>
        <p:nvPicPr>
          <p:cNvPr id="4" name="Bildobjekt 3">
            <a:extLs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1"/>
            <a:ext cx="3942173" cy="6638925"/>
          </a:xfrm>
          <a:prstGeom prst="rect">
            <a:avLst/>
          </a:prstGeom>
        </p:spPr>
      </p:pic>
    </p:spTree>
    <p:extLst>
      <p:ext uri="{BB962C8B-B14F-4D97-AF65-F5344CB8AC3E}">
        <p14:creationId xmlns:p14="http://schemas.microsoft.com/office/powerpoint/2010/main" val="4056409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1009123" y="616841"/>
            <a:ext cx="9144000" cy="609793"/>
          </a:xfrm>
        </p:spPr>
        <p:txBody>
          <a:bodyPr>
            <a:normAutofit/>
          </a:bodyPr>
          <a:lstStyle/>
          <a:p>
            <a:r>
              <a:rPr lang="sv-SE"/>
              <a:t>Nulägesbeskrivning ur ett patientperspektiv</a:t>
            </a:r>
          </a:p>
        </p:txBody>
      </p:sp>
      <p:sp>
        <p:nvSpPr>
          <p:cNvPr id="8" name="Platshållare för text 4"/>
          <p:cNvSpPr txBox="1">
            <a:spLocks/>
          </p:cNvSpPr>
          <p:nvPr/>
        </p:nvSpPr>
        <p:spPr>
          <a:xfrm>
            <a:off x="4603004" y="2963280"/>
            <a:ext cx="5407270" cy="792000"/>
          </a:xfrm>
          <a:prstGeom prst="rect">
            <a:avLst/>
          </a:prstGeom>
          <a:solidFill>
            <a:schemeClr val="accent4">
              <a:lumMod val="60000"/>
              <a:lumOff val="40000"/>
            </a:schemeClr>
          </a:solidFill>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Bef>
                <a:spcPts val="600"/>
              </a:spcBef>
              <a:buFont typeface="+mj-lt"/>
              <a:buAutoNum type="arabicParenR" startAt="2"/>
              <a:defRPr/>
            </a:pPr>
            <a:r>
              <a:rPr lang="sv-SE">
                <a:solidFill>
                  <a:srgbClr val="000000"/>
                </a:solidFill>
                <a:ea typeface="Calibri" panose="020F0502020204030204" pitchFamily="34" charset="0"/>
                <a:cs typeface="Arial" panose="020B0604020202020204" pitchFamily="34" charset="0"/>
              </a:rPr>
              <a:t>Skillnader i vilka åtgärder som erbjuds de patienter som har palliativ vård</a:t>
            </a:r>
            <a:r>
              <a:rPr lang="sv-SE">
                <a:solidFill>
                  <a:srgbClr val="000000"/>
                </a:solidFill>
                <a:cs typeface="Arial" panose="020B0604020202020204" pitchFamily="34" charset="0"/>
              </a:rPr>
              <a:t> </a:t>
            </a:r>
            <a:endParaRPr lang="sv-SE">
              <a:solidFill>
                <a:srgbClr val="000000"/>
              </a:solidFill>
              <a:ea typeface="Calibri" panose="020F0502020204030204" pitchFamily="34" charset="0"/>
              <a:cs typeface="Arial" panose="020B0604020202020204" pitchFamily="34" charset="0"/>
            </a:endParaRPr>
          </a:p>
        </p:txBody>
      </p:sp>
      <p:sp>
        <p:nvSpPr>
          <p:cNvPr id="9" name="Platshållare för text 4"/>
          <p:cNvSpPr txBox="1">
            <a:spLocks/>
          </p:cNvSpPr>
          <p:nvPr/>
        </p:nvSpPr>
        <p:spPr>
          <a:xfrm>
            <a:off x="4603005" y="4081252"/>
            <a:ext cx="5407270" cy="792000"/>
          </a:xfrm>
          <a:prstGeom prst="rect">
            <a:avLst/>
          </a:prstGeom>
          <a:solidFill>
            <a:schemeClr val="accent4">
              <a:lumMod val="60000"/>
              <a:lumOff val="40000"/>
            </a:schemeClr>
          </a:solidFill>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Bef>
                <a:spcPts val="600"/>
              </a:spcBef>
              <a:buFont typeface="+mj-lt"/>
              <a:buAutoNum type="arabicParenR" startAt="3"/>
              <a:defRPr/>
            </a:pPr>
            <a:r>
              <a:rPr lang="sv-SE">
                <a:solidFill>
                  <a:srgbClr val="000000"/>
                </a:solidFill>
                <a:ea typeface="Calibri" panose="020F0502020204030204" pitchFamily="34" charset="0"/>
                <a:cs typeface="Arial" panose="020B0604020202020204" pitchFamily="34" charset="0"/>
              </a:rPr>
              <a:t>Varierande kvalitet på de åtgärder som erbjuds inom palliativ vård</a:t>
            </a:r>
            <a:endParaRPr lang="sv-SE"/>
          </a:p>
        </p:txBody>
      </p:sp>
      <p:sp>
        <p:nvSpPr>
          <p:cNvPr id="10" name="Platshållare för text 4"/>
          <p:cNvSpPr txBox="1">
            <a:spLocks/>
          </p:cNvSpPr>
          <p:nvPr/>
        </p:nvSpPr>
        <p:spPr>
          <a:xfrm>
            <a:off x="4603003" y="5199225"/>
            <a:ext cx="5407270" cy="792000"/>
          </a:xfrm>
          <a:prstGeom prst="rect">
            <a:avLst/>
          </a:prstGeom>
          <a:solidFill>
            <a:schemeClr val="accent4">
              <a:lumMod val="60000"/>
              <a:lumOff val="40000"/>
            </a:schemeClr>
          </a:solidFill>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Bef>
                <a:spcPts val="600"/>
              </a:spcBef>
              <a:buFont typeface="+mj-lt"/>
              <a:buAutoNum type="arabicParenR" startAt="4"/>
              <a:defRPr/>
            </a:pPr>
            <a:r>
              <a:rPr lang="sv-SE">
                <a:solidFill>
                  <a:srgbClr val="000000"/>
                </a:solidFill>
                <a:ea typeface="Calibri" panose="020F0502020204030204" pitchFamily="34" charset="0"/>
                <a:cs typeface="Arial" panose="020B0604020202020204" pitchFamily="34" charset="0"/>
              </a:rPr>
              <a:t>Bristande samverkan mellan involverade organisationer</a:t>
            </a:r>
            <a:endParaRPr lang="sv-SE"/>
          </a:p>
        </p:txBody>
      </p:sp>
      <p:sp>
        <p:nvSpPr>
          <p:cNvPr id="2" name="Högerpil 1">
            <a:extLst>
              <a:ext uri="{C183D7F6-B498-43B3-948B-1728B52AA6E4}">
                <adec:decorative xmlns:adec="http://schemas.microsoft.com/office/drawing/2017/decorative" val="1"/>
              </a:ext>
            </a:extLst>
          </p:cNvPr>
          <p:cNvSpPr/>
          <p:nvPr/>
        </p:nvSpPr>
        <p:spPr>
          <a:xfrm>
            <a:off x="4296885" y="2101581"/>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Högerpil 11">
            <a:extLst>
              <a:ext uri="{C183D7F6-B498-43B3-948B-1728B52AA6E4}">
                <adec:decorative xmlns:adec="http://schemas.microsoft.com/office/drawing/2017/decorative" val="1"/>
              </a:ext>
            </a:extLst>
          </p:cNvPr>
          <p:cNvSpPr/>
          <p:nvPr/>
        </p:nvSpPr>
        <p:spPr>
          <a:xfrm>
            <a:off x="4296885" y="3245082"/>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Högerpil 13">
            <a:extLst>
              <a:ext uri="{C183D7F6-B498-43B3-948B-1728B52AA6E4}">
                <adec:decorative xmlns:adec="http://schemas.microsoft.com/office/drawing/2017/decorative" val="1"/>
              </a:ext>
            </a:extLst>
          </p:cNvPr>
          <p:cNvSpPr/>
          <p:nvPr/>
        </p:nvSpPr>
        <p:spPr>
          <a:xfrm>
            <a:off x="4296885" y="4340958"/>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Högerpil 14">
            <a:extLst>
              <a:ext uri="{C183D7F6-B498-43B3-948B-1728B52AA6E4}">
                <adec:decorative xmlns:adec="http://schemas.microsoft.com/office/drawing/2017/decorative" val="1"/>
              </a:ext>
            </a:extLst>
          </p:cNvPr>
          <p:cNvSpPr/>
          <p:nvPr/>
        </p:nvSpPr>
        <p:spPr>
          <a:xfrm>
            <a:off x="4296885" y="5484459"/>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text 4"/>
          <p:cNvSpPr>
            <a:spLocks noGrp="1"/>
          </p:cNvSpPr>
          <p:nvPr>
            <p:ph type="body" sz="quarter" idx="10"/>
          </p:nvPr>
        </p:nvSpPr>
        <p:spPr>
          <a:xfrm>
            <a:off x="4603007" y="1845308"/>
            <a:ext cx="5407270" cy="792000"/>
          </a:xfrm>
          <a:solidFill>
            <a:schemeClr val="accent4">
              <a:lumMod val="60000"/>
              <a:lumOff val="40000"/>
            </a:schemeClr>
          </a:solidFill>
        </p:spPr>
        <p:txBody>
          <a:bodyPr>
            <a:noAutofit/>
          </a:bodyPr>
          <a:lstStyle/>
          <a:p>
            <a:pPr marL="457200" indent="-457200">
              <a:lnSpc>
                <a:spcPct val="100000"/>
              </a:lnSpc>
              <a:spcBef>
                <a:spcPts val="600"/>
              </a:spcBef>
              <a:buFont typeface="+mj-lt"/>
              <a:buAutoNum type="arabicParenR"/>
              <a:defRPr/>
            </a:pPr>
            <a:r>
              <a:rPr lang="sv-SE">
                <a:solidFill>
                  <a:srgbClr val="000000"/>
                </a:solidFill>
                <a:ea typeface="Calibri" panose="020F0502020204030204" pitchFamily="34" charset="0"/>
                <a:cs typeface="Arial" panose="020B0604020202020204" pitchFamily="34" charset="0"/>
              </a:rPr>
              <a:t>Patienter som behöver palliativ vård erbjuds inte alltid detta</a:t>
            </a:r>
            <a:endParaRPr lang="sv-SE"/>
          </a:p>
          <a:p>
            <a:pPr lvl="0">
              <a:lnSpc>
                <a:spcPct val="100000"/>
              </a:lnSpc>
              <a:spcBef>
                <a:spcPts val="600"/>
              </a:spcBef>
              <a:defRPr/>
            </a:pPr>
            <a:endParaRPr lang="sv-SE" sz="1600"/>
          </a:p>
        </p:txBody>
      </p:sp>
      <p:sp>
        <p:nvSpPr>
          <p:cNvPr id="17" name="textruta 16">
            <a:extLst>
              <a:ext uri="{C183D7F6-B498-43B3-948B-1728B52AA6E4}">
                <adec:decorative xmlns:adec="http://schemas.microsoft.com/office/drawing/2017/decorative" val="1"/>
              </a:ext>
            </a:extLst>
          </p:cNvPr>
          <p:cNvSpPr txBox="1"/>
          <p:nvPr/>
        </p:nvSpPr>
        <p:spPr>
          <a:xfrm>
            <a:off x="10301680" y="75284"/>
            <a:ext cx="1551963" cy="276999"/>
          </a:xfrm>
          <a:prstGeom prst="rect">
            <a:avLst/>
          </a:prstGeom>
          <a:noFill/>
        </p:spPr>
        <p:txBody>
          <a:bodyPr wrap="square" rtlCol="0">
            <a:spAutoFit/>
          </a:bodyPr>
          <a:lstStyle/>
          <a:p>
            <a:r>
              <a:rPr lang="sv-SE" sz="1200" dirty="0">
                <a:solidFill>
                  <a:schemeClr val="bg1">
                    <a:lumMod val="65000"/>
                  </a:schemeClr>
                </a:solidFill>
              </a:rPr>
              <a:t>Palliativ vård</a:t>
            </a:r>
          </a:p>
        </p:txBody>
      </p:sp>
      <p:sp>
        <p:nvSpPr>
          <p:cNvPr id="18" name="textruta 17"/>
          <p:cNvSpPr txBox="1"/>
          <p:nvPr/>
        </p:nvSpPr>
        <p:spPr>
          <a:xfrm>
            <a:off x="4603003" y="1318668"/>
            <a:ext cx="1956241" cy="523220"/>
          </a:xfrm>
          <a:prstGeom prst="rect">
            <a:avLst/>
          </a:prstGeom>
          <a:noFill/>
        </p:spPr>
        <p:txBody>
          <a:bodyPr wrap="none" rtlCol="0">
            <a:spAutoFit/>
          </a:bodyPr>
          <a:lstStyle/>
          <a:p>
            <a:r>
              <a:rPr lang="sv-SE" sz="2800" b="1">
                <a:solidFill>
                  <a:schemeClr val="accent4">
                    <a:lumMod val="75000"/>
                  </a:schemeClr>
                </a:solidFill>
              </a:rPr>
              <a:t>Utmaningar</a:t>
            </a:r>
          </a:p>
        </p:txBody>
      </p:sp>
      <p:pic>
        <p:nvPicPr>
          <p:cNvPr id="3" name="Picture 2" descr="Bilden visar erfarenheter och utmaningar som individen kan uppleva i palliativ vård. ">
            <a:extLst>
              <a:ext uri="{FF2B5EF4-FFF2-40B4-BE49-F238E27FC236}">
                <a16:creationId xmlns:a16="http://schemas.microsoft.com/office/drawing/2014/main" id="{B60EBDCF-D8F4-15A9-F5F4-23D48288FE1E}"/>
              </a:ext>
              <a:ext uri="{C183D7F6-B498-43B3-948B-1728B52AA6E4}">
                <adec:decorative xmlns:adec="http://schemas.microsoft.com/office/drawing/2017/decorative" val="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554" y="1464616"/>
            <a:ext cx="3462157" cy="4526609"/>
          </a:xfrm>
          <a:prstGeom prst="rect">
            <a:avLst/>
          </a:prstGeom>
        </p:spPr>
      </p:pic>
    </p:spTree>
    <p:extLst>
      <p:ext uri="{BB962C8B-B14F-4D97-AF65-F5344CB8AC3E}">
        <p14:creationId xmlns:p14="http://schemas.microsoft.com/office/powerpoint/2010/main" val="3348951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08C6F15B-4B15-4D0B-902E-A76A7BE6C7F1}"/>
              </a:ext>
              <a:ext uri="{C183D7F6-B498-43B3-948B-1728B52AA6E4}">
                <adec:decorative xmlns:adec="http://schemas.microsoft.com/office/drawing/2017/decorative" val="1"/>
              </a:ext>
            </a:extLst>
          </p:cNvPr>
          <p:cNvSpPr/>
          <p:nvPr/>
        </p:nvSpPr>
        <p:spPr>
          <a:xfrm>
            <a:off x="8047383" y="1992581"/>
            <a:ext cx="3877576" cy="338464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Platshållare för text 4"/>
          <p:cNvSpPr txBox="1">
            <a:spLocks/>
          </p:cNvSpPr>
          <p:nvPr/>
        </p:nvSpPr>
        <p:spPr>
          <a:xfrm>
            <a:off x="4043461" y="1992581"/>
            <a:ext cx="3613737" cy="3384641"/>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vert="horz" lIns="91440" tIns="90000" rIns="91440" bIns="45720" rtlCol="0" anchor="t">
            <a:normAutofit lnSpcReduction="10000"/>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600"/>
              </a:spcBef>
              <a:buFont typeface="Arial" panose="020B0604020202020204" pitchFamily="34" charset="0"/>
              <a:buChar char="•"/>
              <a:defRPr/>
            </a:pPr>
            <a:r>
              <a:rPr lang="sv-SE" sz="1900" dirty="0">
                <a:latin typeface="Calibri"/>
                <a:ea typeface="Calibri" panose="020F0502020204030204" pitchFamily="34" charset="0"/>
                <a:cs typeface="Times New Roman"/>
              </a:rPr>
              <a:t>Att tidigt</a:t>
            </a:r>
            <a:r>
              <a:rPr kumimoji="0" lang="sv-SE" sz="1900" b="0" i="0" u="none" strike="noStrike" kern="1200" cap="none" spc="0" normalizeH="0" baseline="0" noProof="0" dirty="0">
                <a:ln>
                  <a:noFill/>
                </a:ln>
                <a:effectLst/>
                <a:uLnTx/>
                <a:uFillTx/>
                <a:latin typeface="Calibri"/>
                <a:ea typeface="Calibri" panose="020F0502020204030204" pitchFamily="34" charset="0"/>
                <a:cs typeface="Times New Roman"/>
              </a:rPr>
              <a:t> identifiera palliativa vårdbehov </a:t>
            </a:r>
            <a:r>
              <a:rPr lang="sv-SE" sz="1900" dirty="0">
                <a:latin typeface="Calibri"/>
                <a:ea typeface="Calibri" panose="020F0502020204030204" pitchFamily="34" charset="0"/>
                <a:cs typeface="Times New Roman"/>
              </a:rPr>
              <a:t>visat sig vara fördel för patient, närstående och vårdpersonal</a:t>
            </a:r>
            <a:endParaRPr lang="sv-SE" sz="1900" dirty="0">
              <a:latin typeface="Calibri"/>
              <a:ea typeface="Calibri" panose="020F0502020204030204" pitchFamily="34" charset="0"/>
              <a:cs typeface="Times New Roman" panose="02020603050405020304" pitchFamily="18" charset="0"/>
            </a:endParaRPr>
          </a:p>
          <a:p>
            <a:pPr marL="342900" indent="-342900">
              <a:lnSpc>
                <a:spcPct val="100000"/>
              </a:lnSpc>
              <a:spcBef>
                <a:spcPts val="600"/>
              </a:spcBef>
              <a:buFont typeface="Arial" panose="020B0604020202020204" pitchFamily="34" charset="0"/>
              <a:buChar char="•"/>
              <a:defRPr/>
            </a:pPr>
            <a:r>
              <a:rPr lang="sv-SE" sz="1900" dirty="0">
                <a:latin typeface="Calibri"/>
                <a:ea typeface="Calibri" panose="020F0502020204030204" pitchFamily="34" charset="0"/>
                <a:cs typeface="Times New Roman"/>
              </a:rPr>
              <a:t>Okunskap kring palliativa vårdens innehåll såväl hos vårdpersonal som allmänheten</a:t>
            </a:r>
          </a:p>
          <a:p>
            <a:pPr marL="342900" indent="-342900">
              <a:lnSpc>
                <a:spcPct val="100000"/>
              </a:lnSpc>
              <a:spcBef>
                <a:spcPts val="600"/>
              </a:spcBef>
              <a:buFont typeface="Arial" panose="020B0604020202020204" pitchFamily="34" charset="0"/>
              <a:buChar char="•"/>
              <a:defRPr/>
            </a:pPr>
            <a:r>
              <a:rPr lang="sv-SE" sz="1900" dirty="0">
                <a:latin typeface="Calibri"/>
                <a:ea typeface="Calibri" panose="020F0502020204030204" pitchFamily="34" charset="0"/>
                <a:cs typeface="Times New Roman"/>
              </a:rPr>
              <a:t>Många vårdgivare behöver konkret stöd i att erbjuda ett strukturerat omhänder-tagande.</a:t>
            </a:r>
            <a:endParaRPr lang="sv-SE" dirty="0"/>
          </a:p>
        </p:txBody>
      </p:sp>
      <p:graphicFrame>
        <p:nvGraphicFramePr>
          <p:cNvPr id="7" name="Object 6">
            <a:extLst>
              <a:ext uri="{FF2B5EF4-FFF2-40B4-BE49-F238E27FC236}">
                <a16:creationId xmlns:a16="http://schemas.microsoft.com/office/drawing/2014/main" id="{56E2D783-D7AD-45C1-86B6-2FC35A951268}"/>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24426566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85" name="think-cell Slide" r:id="rId6" imgW="395" imgH="394" progId="TCLayout.ActiveDocument.1">
                  <p:embed/>
                </p:oleObj>
              </mc:Choice>
              <mc:Fallback>
                <p:oleObj name="think-cell Slide" r:id="rId6"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8D01E008-BBD9-458E-A1D7-A1D60B359424}"/>
              </a:ext>
              <a:ext uri="{C183D7F6-B498-43B3-948B-1728B52AA6E4}">
                <adec:decorative xmlns:adec="http://schemas.microsoft.com/office/drawing/2017/decorative" val="1"/>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4033647" y="822238"/>
            <a:ext cx="5952523" cy="805559"/>
          </a:xfrm>
        </p:spPr>
        <p:txBody>
          <a:bodyPr>
            <a:noAutofit/>
          </a:bodyPr>
          <a:lstStyle/>
          <a:p>
            <a:r>
              <a:rPr lang="sv-SE" sz="3600" dirty="0">
                <a:solidFill>
                  <a:srgbClr val="5A8695"/>
                </a:solidFill>
              </a:rPr>
              <a:t>Därför behövs ett </a:t>
            </a:r>
            <a:br>
              <a:rPr lang="sv-SE" sz="3600" dirty="0">
                <a:solidFill>
                  <a:srgbClr val="5A8695"/>
                </a:solidFill>
              </a:rPr>
            </a:br>
            <a:r>
              <a:rPr lang="sv-SE" sz="3600" dirty="0">
                <a:solidFill>
                  <a:srgbClr val="5A8695"/>
                </a:solidFill>
              </a:rPr>
              <a:t>vårdförlopp för palliativ vård  </a:t>
            </a:r>
            <a:br>
              <a:rPr lang="sv-SE" dirty="0">
                <a:solidFill>
                  <a:srgbClr val="5A8695"/>
                </a:solidFill>
              </a:rPr>
            </a:br>
            <a:endParaRPr lang="sv-SE" sz="2000" dirty="0">
              <a:solidFill>
                <a:srgbClr val="5A8695"/>
              </a:solidFill>
            </a:endParaRPr>
          </a:p>
        </p:txBody>
      </p:sp>
      <p:sp>
        <p:nvSpPr>
          <p:cNvPr id="9" name="textruta 8">
            <a:extLst>
              <a:ext uri="{C183D7F6-B498-43B3-948B-1728B52AA6E4}">
                <adec:decorative xmlns:adec="http://schemas.microsoft.com/office/drawing/2017/decorative" val="1"/>
              </a:ext>
            </a:extLst>
          </p:cNvPr>
          <p:cNvSpPr txBox="1"/>
          <p:nvPr/>
        </p:nvSpPr>
        <p:spPr>
          <a:xfrm>
            <a:off x="10301680" y="136244"/>
            <a:ext cx="1551963" cy="276999"/>
          </a:xfrm>
          <a:prstGeom prst="rect">
            <a:avLst/>
          </a:prstGeom>
          <a:noFill/>
        </p:spPr>
        <p:txBody>
          <a:bodyPr wrap="square" rtlCol="0">
            <a:spAutoFit/>
          </a:bodyPr>
          <a:lstStyle/>
          <a:p>
            <a:r>
              <a:rPr lang="sv-SE" sz="1200">
                <a:solidFill>
                  <a:schemeClr val="bg1">
                    <a:lumMod val="65000"/>
                  </a:schemeClr>
                </a:solidFill>
              </a:rPr>
              <a:t>Palliativ vård</a:t>
            </a:r>
          </a:p>
        </p:txBody>
      </p:sp>
      <p:pic>
        <p:nvPicPr>
          <p:cNvPr id="12" name="Platshållare för bild 11">
            <a:extLst>
              <a:ext uri="{C183D7F6-B498-43B3-948B-1728B52AA6E4}">
                <adec:decorative xmlns:adec="http://schemas.microsoft.com/office/drawing/2017/decorative" val="1"/>
              </a:ext>
            </a:extLst>
          </p:cNvPr>
          <p:cNvPicPr>
            <a:picLocks noGrp="1" noChangeAspect="1"/>
          </p:cNvPicPr>
          <p:nvPr>
            <p:ph type="pic" sz="quarter" idx="11"/>
          </p:nvPr>
        </p:nvPicPr>
        <p:blipFill rotWithShape="1">
          <a:blip r:embed="rId8" cstate="print">
            <a:extLst>
              <a:ext uri="{28A0092B-C50C-407E-A947-70E740481C1C}">
                <a14:useLocalDpi xmlns:a14="http://schemas.microsoft.com/office/drawing/2010/main" val="0"/>
              </a:ext>
            </a:extLst>
          </a:blip>
          <a:srcRect/>
          <a:stretch/>
        </p:blipFill>
        <p:spPr>
          <a:xfrm>
            <a:off x="0" y="0"/>
            <a:ext cx="3613738" cy="6677025"/>
          </a:xfrm>
        </p:spPr>
      </p:pic>
      <p:sp>
        <p:nvSpPr>
          <p:cNvPr id="2" name="textruta 1">
            <a:extLst>
              <a:ext uri="{FF2B5EF4-FFF2-40B4-BE49-F238E27FC236}">
                <a16:creationId xmlns:a16="http://schemas.microsoft.com/office/drawing/2014/main" id="{A2C6C92C-8D8A-40FF-936E-0EBA8E79217C}"/>
              </a:ext>
            </a:extLst>
          </p:cNvPr>
          <p:cNvSpPr txBox="1"/>
          <p:nvPr/>
        </p:nvSpPr>
        <p:spPr>
          <a:xfrm>
            <a:off x="8242474" y="2097866"/>
            <a:ext cx="3487393" cy="2785378"/>
          </a:xfrm>
          <a:prstGeom prst="rect">
            <a:avLst/>
          </a:prstGeom>
          <a:noFill/>
        </p:spPr>
        <p:txBody>
          <a:bodyPr wrap="square" rtlCol="0">
            <a:spAutoFit/>
          </a:bodyPr>
          <a:lstStyle/>
          <a:p>
            <a:pPr marL="342900" indent="-342900">
              <a:lnSpc>
                <a:spcPct val="100000"/>
              </a:lnSpc>
              <a:spcBef>
                <a:spcPts val="600"/>
              </a:spcBef>
              <a:buFont typeface="Arial" panose="020B0604020202020204" pitchFamily="34" charset="0"/>
              <a:buChar char="•"/>
              <a:defRPr/>
            </a:pPr>
            <a:r>
              <a:rPr lang="sv-SE" sz="1900" dirty="0">
                <a:latin typeface="Calibri"/>
                <a:ea typeface="Calibri"/>
                <a:cs typeface="Calibri"/>
              </a:rPr>
              <a:t>Palliativ vård behöver i högre utsträckning utgå från patientens önskemål och prioriteringar</a:t>
            </a:r>
          </a:p>
          <a:p>
            <a:pPr marL="342900" indent="-342900">
              <a:lnSpc>
                <a:spcPct val="100000"/>
              </a:lnSpc>
              <a:spcBef>
                <a:spcPts val="600"/>
              </a:spcBef>
              <a:buFont typeface="Arial" panose="020B0604020202020204" pitchFamily="34" charset="0"/>
              <a:buChar char="•"/>
              <a:defRPr/>
            </a:pPr>
            <a:r>
              <a:rPr lang="sv-SE" sz="1900" dirty="0">
                <a:latin typeface="Calibri"/>
                <a:ea typeface="Calibri" panose="020F0502020204030204" pitchFamily="34" charset="0"/>
                <a:cs typeface="Times New Roman"/>
              </a:rPr>
              <a:t>E</a:t>
            </a:r>
            <a:r>
              <a:rPr kumimoji="0" lang="sv-SE" sz="1900" b="0" i="0" u="none" strike="noStrike" kern="1200" cap="none" spc="0" normalizeH="0" baseline="0" noProof="0" dirty="0" err="1">
                <a:ln>
                  <a:noFill/>
                </a:ln>
                <a:effectLst/>
                <a:uLnTx/>
                <a:uFillTx/>
                <a:latin typeface="Calibri"/>
                <a:ea typeface="Calibri" panose="020F0502020204030204" pitchFamily="34" charset="0"/>
                <a:cs typeface="Times New Roman"/>
              </a:rPr>
              <a:t>rbjuda</a:t>
            </a:r>
            <a:r>
              <a:rPr lang="sv-SE" sz="1900" dirty="0">
                <a:latin typeface="Calibri"/>
                <a:ea typeface="Calibri" panose="020F0502020204030204" pitchFamily="34" charset="0"/>
                <a:cs typeface="Times New Roman"/>
              </a:rPr>
              <a:t> </a:t>
            </a:r>
            <a:r>
              <a:rPr kumimoji="0" lang="sv-SE" sz="1900" b="0" i="0" u="none" strike="noStrike" kern="1200" cap="none" spc="0" normalizeH="0" baseline="0" noProof="0" dirty="0">
                <a:ln>
                  <a:noFill/>
                </a:ln>
                <a:effectLst/>
                <a:uLnTx/>
                <a:uFillTx/>
                <a:latin typeface="Calibri"/>
                <a:ea typeface="Calibri" panose="020F0502020204030204" pitchFamily="34" charset="0"/>
                <a:cs typeface="Times New Roman"/>
              </a:rPr>
              <a:t>information om förväntat sjukdomsförlopp</a:t>
            </a:r>
            <a:r>
              <a:rPr lang="sv-SE" sz="1900" dirty="0">
                <a:latin typeface="Calibri"/>
                <a:ea typeface="Calibri" panose="020F0502020204030204" pitchFamily="34" charset="0"/>
                <a:cs typeface="Times New Roman"/>
              </a:rPr>
              <a:t> och vilket stöd som erbjuds inom palliativ vård.</a:t>
            </a:r>
            <a:endParaRPr lang="sv-SE" sz="1900" dirty="0">
              <a:ea typeface="Calibri" panose="020F0502020204030204" pitchFamily="34" charset="0"/>
              <a:cs typeface="Arial" panose="020B0604020202020204" pitchFamily="34" charset="0"/>
            </a:endParaRPr>
          </a:p>
          <a:p>
            <a:endParaRPr lang="sv-SE" dirty="0"/>
          </a:p>
        </p:txBody>
      </p:sp>
    </p:spTree>
    <p:extLst>
      <p:ext uri="{BB962C8B-B14F-4D97-AF65-F5344CB8AC3E}">
        <p14:creationId xmlns:p14="http://schemas.microsoft.com/office/powerpoint/2010/main" val="7782858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tFs3J6VVptlatHuCQ2_WW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tFs3J6VVptlatHuCQ2_WW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60TgJhFrNbr7.Xbsbn_9N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heme/theme1.xml><?xml version="1.0" encoding="utf-8"?>
<a:theme xmlns:a="http://schemas.openxmlformats.org/drawingml/2006/main" name="Tema_sveriges_regioner_i_samverkan">
  <a:themeElements>
    <a:clrScheme name="Sveriges regioner i samverkan">
      <a:dk1>
        <a:srgbClr val="000000"/>
      </a:dk1>
      <a:lt1>
        <a:srgbClr val="FFFFFF"/>
      </a:lt1>
      <a:dk2>
        <a:srgbClr val="44546A"/>
      </a:dk2>
      <a:lt2>
        <a:srgbClr val="E7E6E6"/>
      </a:lt2>
      <a:accent1>
        <a:srgbClr val="377D7A"/>
      </a:accent1>
      <a:accent2>
        <a:srgbClr val="CC91A9"/>
      </a:accent2>
      <a:accent3>
        <a:srgbClr val="203670"/>
      </a:accent3>
      <a:accent4>
        <a:srgbClr val="EBAE51"/>
      </a:accent4>
      <a:accent5>
        <a:srgbClr val="6C3F80"/>
      </a:accent5>
      <a:accent6>
        <a:srgbClr val="D34B50"/>
      </a:accent6>
      <a:hlink>
        <a:srgbClr val="18A7B8"/>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årdförlopp presentation mall" id="{D6D87600-4664-4D8D-AFA0-A72CB7C11140}" vid="{9226E296-3A06-4CC4-8B97-86EDD3B06295}"/>
    </a:ext>
  </a:extLst>
</a:theme>
</file>

<file path=ppt/theme/theme2.xml><?xml version="1.0" encoding="utf-8"?>
<a:theme xmlns:a="http://schemas.openxmlformats.org/drawingml/2006/main" name="1_Tema_sveriges_regioner_i_samverkan">
  <a:themeElements>
    <a:clrScheme name="Sveriges regioner i samverkan">
      <a:dk1>
        <a:srgbClr val="000000"/>
      </a:dk1>
      <a:lt1>
        <a:srgbClr val="FFFFFF"/>
      </a:lt1>
      <a:dk2>
        <a:srgbClr val="44546A"/>
      </a:dk2>
      <a:lt2>
        <a:srgbClr val="E7E6E6"/>
      </a:lt2>
      <a:accent1>
        <a:srgbClr val="377D7A"/>
      </a:accent1>
      <a:accent2>
        <a:srgbClr val="CC91A9"/>
      </a:accent2>
      <a:accent3>
        <a:srgbClr val="203670"/>
      </a:accent3>
      <a:accent4>
        <a:srgbClr val="EBAE51"/>
      </a:accent4>
      <a:accent5>
        <a:srgbClr val="6C3F80"/>
      </a:accent5>
      <a:accent6>
        <a:srgbClr val="D34B50"/>
      </a:accent6>
      <a:hlink>
        <a:srgbClr val="18A7B8"/>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årdförlopp presentation mall" id="{D6D87600-4664-4D8D-AFA0-A72CB7C11140}" vid="{1B389F5C-5568-4364-BE4C-2A08D45B2CD8}"/>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E83F1453CDB54991E039C08C7C9473" ma:contentTypeVersion="6" ma:contentTypeDescription="Create a new document." ma:contentTypeScope="" ma:versionID="47ad14e6c173e7408614cf3813d234a2">
  <xsd:schema xmlns:xsd="http://www.w3.org/2001/XMLSchema" xmlns:xs="http://www.w3.org/2001/XMLSchema" xmlns:p="http://schemas.microsoft.com/office/2006/metadata/properties" xmlns:ns2="1e79335a-5b32-4e3e-ac59-cfd702a91ece" xmlns:ns3="2919be73-3043-4a15-91a1-447e95682d5a" targetNamespace="http://schemas.microsoft.com/office/2006/metadata/properties" ma:root="true" ma:fieldsID="ae4d21b5566e11c708f9034e61585b79" ns2:_="" ns3:_="">
    <xsd:import namespace="1e79335a-5b32-4e3e-ac59-cfd702a91ece"/>
    <xsd:import namespace="2919be73-3043-4a15-91a1-447e95682d5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79335a-5b32-4e3e-ac59-cfd702a91e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919be73-3043-4a15-91a1-447e95682d5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D5BA3E-0C27-47A8-9C2C-7E4D4FD62B76}">
  <ds:schemaRefs>
    <ds:schemaRef ds:uri="1e79335a-5b32-4e3e-ac59-cfd702a91ece"/>
    <ds:schemaRef ds:uri="2919be73-3043-4a15-91a1-447e95682d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CA1E7AB-5800-4886-B2D4-F3E7DB19B992}">
  <ds:schemaRefs>
    <ds:schemaRef ds:uri="1e79335a-5b32-4e3e-ac59-cfd702a91ece"/>
    <ds:schemaRef ds:uri="http://purl.org/dc/elements/1.1/"/>
    <ds:schemaRef ds:uri="http://schemas.microsoft.com/office/2006/metadata/properties"/>
    <ds:schemaRef ds:uri="2919be73-3043-4a15-91a1-447e95682d5a"/>
    <ds:schemaRef ds:uri="http://schemas.microsoft.com/office/2006/documentManagement/types"/>
    <ds:schemaRef ds:uri="http://purl.org/dc/terms/"/>
    <ds:schemaRef ds:uri="http://purl.org/dc/dcmitype/"/>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56E958AD-C6EA-4703-8E17-08DFAD9373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311</TotalTime>
  <Words>1723</Words>
  <Application>Microsoft Office PowerPoint</Application>
  <PresentationFormat>Bredbild</PresentationFormat>
  <Paragraphs>277</Paragraphs>
  <Slides>20</Slides>
  <Notes>6</Notes>
  <HiddenSlides>0</HiddenSlides>
  <MMClips>0</MMClips>
  <ScaleCrop>false</ScaleCrop>
  <HeadingPairs>
    <vt:vector size="8" baseType="variant">
      <vt:variant>
        <vt:lpstr>Använt teckensnitt</vt:lpstr>
      </vt:variant>
      <vt:variant>
        <vt:i4>5</vt:i4>
      </vt:variant>
      <vt:variant>
        <vt:lpstr>Tema</vt:lpstr>
      </vt:variant>
      <vt:variant>
        <vt:i4>2</vt:i4>
      </vt:variant>
      <vt:variant>
        <vt:lpstr>Serverprogram för OLE-inbäddning</vt:lpstr>
      </vt:variant>
      <vt:variant>
        <vt:i4>1</vt:i4>
      </vt:variant>
      <vt:variant>
        <vt:lpstr>Bildrubriker</vt:lpstr>
      </vt:variant>
      <vt:variant>
        <vt:i4>20</vt:i4>
      </vt:variant>
    </vt:vector>
  </HeadingPairs>
  <TitlesOfParts>
    <vt:vector size="28" baseType="lpstr">
      <vt:lpstr>Arial</vt:lpstr>
      <vt:lpstr>Calibri</vt:lpstr>
      <vt:lpstr>Calibri Light</vt:lpstr>
      <vt:lpstr>Symbol</vt:lpstr>
      <vt:lpstr>Times New Roman</vt:lpstr>
      <vt:lpstr>Tema_sveriges_regioner_i_samverkan</vt:lpstr>
      <vt:lpstr>1_Tema_sveriges_regioner_i_samverkan</vt:lpstr>
      <vt:lpstr>think-cell Slide</vt:lpstr>
      <vt:lpstr>PowerPoint-presentation</vt:lpstr>
      <vt:lpstr>Syftet med personcentrerade och sammanhållna vårdförlopp </vt:lpstr>
      <vt:lpstr>Regionerna i samverkan</vt:lpstr>
      <vt:lpstr>Personcentrerat och sammanhållet vårdförlopp för palliativ vård</vt:lpstr>
      <vt:lpstr>Varför ett vårdförlopp är framtaget för palliativ vård</vt:lpstr>
      <vt:lpstr>PowerPoint-presentation</vt:lpstr>
      <vt:lpstr>Vårdförloppet utgår från  tillförlitliga och aktuella kunskapsstöd och baseras på bästa tillgängliga kunskap</vt:lpstr>
      <vt:lpstr>Nulägesbeskrivning ur ett patientperspektiv</vt:lpstr>
      <vt:lpstr>Därför behövs ett  vårdförlopp för palliativ vård   </vt:lpstr>
      <vt:lpstr>Vårdförloppets mål</vt:lpstr>
      <vt:lpstr>Vårdförloppets mål </vt:lpstr>
      <vt:lpstr>Vårdförloppet innehåller flödesschema och åtgärder </vt:lpstr>
      <vt:lpstr>Vårdförloppet lägger tonvikt på</vt:lpstr>
      <vt:lpstr>Patientkontrakt</vt:lpstr>
      <vt:lpstr>Vad kommer att följas upp (urval)</vt:lpstr>
      <vt:lpstr>Vad blir konsekvenserna?</vt:lpstr>
      <vt:lpstr>Dialog</vt:lpstr>
      <vt:lpstr>Deltagare</vt:lpstr>
      <vt:lpstr>Personcentrerat och  sammanhållet vårdförlopp för palliativ vård</vt:lpstr>
      <vt:lpstr>Mer information och stöd</vt:lpstr>
    </vt:vector>
  </TitlesOfParts>
  <Company>Sverige Kommuner och Landsting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Holmström Christina</dc:creator>
  <cp:lastModifiedBy>Björk Staffan</cp:lastModifiedBy>
  <cp:revision>89</cp:revision>
  <dcterms:created xsi:type="dcterms:W3CDTF">2020-05-28T13:45:39Z</dcterms:created>
  <dcterms:modified xsi:type="dcterms:W3CDTF">2022-06-08T11:39:15Z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0x010100DCE83F1453CDB54991E039C08C7C9473</vt:lpwstr>
  </property>
</Properties>
</file>