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2" r:id="rId6"/>
    <p:sldMasterId id="2147483686" r:id="rId7"/>
    <p:sldMasterId id="2147483695" r:id="rId8"/>
    <p:sldMasterId id="2147483705" r:id="rId9"/>
    <p:sldMasterId id="2147483717" r:id="rId10"/>
    <p:sldMasterId id="2147483728" r:id="rId11"/>
    <p:sldMasterId id="2147483737" r:id="rId12"/>
    <p:sldMasterId id="2147483742" r:id="rId13"/>
    <p:sldMasterId id="2147483753" r:id="rId14"/>
  </p:sldMasterIdLst>
  <p:notesMasterIdLst>
    <p:notesMasterId r:id="rId63"/>
  </p:notesMasterIdLst>
  <p:sldIdLst>
    <p:sldId id="10165" r:id="rId15"/>
    <p:sldId id="10028" r:id="rId16"/>
    <p:sldId id="10143" r:id="rId17"/>
    <p:sldId id="10166" r:id="rId18"/>
    <p:sldId id="10135" r:id="rId19"/>
    <p:sldId id="10031" r:id="rId20"/>
    <p:sldId id="256" r:id="rId21"/>
    <p:sldId id="10055" r:id="rId22"/>
    <p:sldId id="10167" r:id="rId23"/>
    <p:sldId id="10192" r:id="rId24"/>
    <p:sldId id="10176" r:id="rId25"/>
    <p:sldId id="10066" r:id="rId26"/>
    <p:sldId id="10065" r:id="rId27"/>
    <p:sldId id="10168" r:id="rId28"/>
    <p:sldId id="10130" r:id="rId29"/>
    <p:sldId id="10095" r:id="rId30"/>
    <p:sldId id="10126" r:id="rId31"/>
    <p:sldId id="10094" r:id="rId32"/>
    <p:sldId id="10169" r:id="rId33"/>
    <p:sldId id="10177" r:id="rId34"/>
    <p:sldId id="10179" r:id="rId35"/>
    <p:sldId id="10191" r:id="rId36"/>
    <p:sldId id="10146" r:id="rId37"/>
    <p:sldId id="10147" r:id="rId38"/>
    <p:sldId id="10149" r:id="rId39"/>
    <p:sldId id="10170" r:id="rId40"/>
    <p:sldId id="10183" r:id="rId41"/>
    <p:sldId id="10069" r:id="rId42"/>
    <p:sldId id="10154" r:id="rId43"/>
    <p:sldId id="10051" r:id="rId44"/>
    <p:sldId id="10155" r:id="rId45"/>
    <p:sldId id="10122" r:id="rId46"/>
    <p:sldId id="10052" r:id="rId47"/>
    <p:sldId id="10124" r:id="rId48"/>
    <p:sldId id="10180" r:id="rId49"/>
    <p:sldId id="10070" r:id="rId50"/>
    <p:sldId id="10184" r:id="rId51"/>
    <p:sldId id="10125" r:id="rId52"/>
    <p:sldId id="10053" r:id="rId53"/>
    <p:sldId id="10178" r:id="rId54"/>
    <p:sldId id="10171" r:id="rId55"/>
    <p:sldId id="10182" r:id="rId56"/>
    <p:sldId id="287" r:id="rId57"/>
    <p:sldId id="10152" r:id="rId58"/>
    <p:sldId id="10056" r:id="rId59"/>
    <p:sldId id="10162" r:id="rId60"/>
    <p:sldId id="10140" r:id="rId61"/>
    <p:sldId id="10173" r:id="rId6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5FA601-93DE-10E3-6CD4-B4F050D836E8}" name="Löpare Johansson Lisbeth" initials="LJL" userId="S::lisbeth.lopare.johansson@skr.se::e183db6f-3e5c-404c-bfd2-46cd25e460d6" providerId="AD"/>
  <p188:author id="{1752B389-BE4D-3027-ACCB-6C8E3FC175E3}" name="Nilsson Anette" initials="NA" userId="S::anette.nilsson@skr.se::57ce7a6a-c799-4711-9c6f-3ff02d4896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5A0"/>
    <a:srgbClr val="089246"/>
    <a:srgbClr val="000000"/>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6" autoAdjust="0"/>
    <p:restoredTop sz="95807" autoAdjust="0"/>
  </p:normalViewPr>
  <p:slideViewPr>
    <p:cSldViewPr snapToGrid="0">
      <p:cViewPr varScale="1">
        <p:scale>
          <a:sx n="111" d="100"/>
          <a:sy n="111" d="100"/>
        </p:scale>
        <p:origin x="648" y="208"/>
      </p:cViewPr>
      <p:guideLst/>
    </p:cSldViewPr>
  </p:slideViewPr>
  <p:outlineViewPr>
    <p:cViewPr>
      <p:scale>
        <a:sx n="33" d="100"/>
        <a:sy n="33" d="100"/>
      </p:scale>
      <p:origin x="0" y="-3904"/>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688" y="10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31EAF-8109-0140-8D33-03B913B0EC3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sv-SE"/>
        </a:p>
      </dgm:t>
    </dgm:pt>
    <dgm:pt modelId="{B479ADFC-C44D-C54D-ABD6-2B3AE1CEEA74}">
      <dgm:prSet custT="1"/>
      <dgm:spPr/>
      <dgm:t>
        <a:bodyPr/>
        <a:lstStyle/>
        <a:p>
          <a:pPr>
            <a:spcAft>
              <a:spcPts val="1356"/>
            </a:spcAft>
          </a:pPr>
          <a:r>
            <a:rPr lang="sv-SE" sz="1800" b="1"/>
            <a:t>Mikro</a:t>
          </a:r>
          <a:br>
            <a:rPr lang="sv-SE" sz="1400"/>
          </a:br>
          <a:r>
            <a:rPr lang="sv-SE" sz="1400"/>
            <a:t>Teamet kring individen</a:t>
          </a:r>
        </a:p>
      </dgm:t>
    </dgm:pt>
    <dgm:pt modelId="{5AC45BDF-5AA5-9346-AA2F-3D028A201008}" type="parTrans" cxnId="{75E5793C-25D2-9342-B6FB-6C4BAFACB5E8}">
      <dgm:prSet/>
      <dgm:spPr/>
      <dgm:t>
        <a:bodyPr/>
        <a:lstStyle/>
        <a:p>
          <a:endParaRPr lang="sv-SE" sz="1400"/>
        </a:p>
      </dgm:t>
    </dgm:pt>
    <dgm:pt modelId="{A36401AB-E146-BF4D-A18E-F3CEADA4BE75}" type="sibTrans" cxnId="{75E5793C-25D2-9342-B6FB-6C4BAFACB5E8}">
      <dgm:prSet/>
      <dgm:spPr/>
      <dgm:t>
        <a:bodyPr/>
        <a:lstStyle/>
        <a:p>
          <a:endParaRPr lang="sv-SE" sz="1400"/>
        </a:p>
      </dgm:t>
    </dgm:pt>
    <dgm:pt modelId="{86BF83F2-0D06-6643-BB5D-E646431D47C0}">
      <dgm:prSet custT="1"/>
      <dgm:spPr/>
      <dgm:t>
        <a:bodyPr/>
        <a:lstStyle/>
        <a:p>
          <a:pPr>
            <a:lnSpc>
              <a:spcPct val="100000"/>
            </a:lnSpc>
            <a:spcAft>
              <a:spcPts val="1356"/>
            </a:spcAft>
          </a:pPr>
          <a:r>
            <a:rPr lang="sv-SE" sz="1800" b="1" err="1"/>
            <a:t>Meso</a:t>
          </a:r>
          <a:br>
            <a:rPr lang="sv-SE" sz="1800" b="1"/>
          </a:br>
          <a:r>
            <a:rPr lang="sv-SE" sz="1400"/>
            <a:t> </a:t>
          </a:r>
          <a:r>
            <a:rPr lang="sv-SE" sz="1200" err="1"/>
            <a:t>Verksamhets-ansvariga</a:t>
          </a:r>
          <a:r>
            <a:rPr lang="sv-SE" sz="1200"/>
            <a:t> och stödsystem</a:t>
          </a:r>
        </a:p>
      </dgm:t>
    </dgm:pt>
    <dgm:pt modelId="{5590492D-36C3-694E-8901-CF8B953C8AE1}" type="parTrans" cxnId="{F037E443-6F10-4545-A849-CA140EE756E8}">
      <dgm:prSet/>
      <dgm:spPr/>
      <dgm:t>
        <a:bodyPr/>
        <a:lstStyle/>
        <a:p>
          <a:endParaRPr lang="sv-SE" sz="1400"/>
        </a:p>
      </dgm:t>
    </dgm:pt>
    <dgm:pt modelId="{F3A69674-BDA2-B949-A143-3F08C88580F8}" type="sibTrans" cxnId="{F037E443-6F10-4545-A849-CA140EE756E8}">
      <dgm:prSet/>
      <dgm:spPr/>
      <dgm:t>
        <a:bodyPr/>
        <a:lstStyle/>
        <a:p>
          <a:endParaRPr lang="sv-SE" sz="1400"/>
        </a:p>
      </dgm:t>
    </dgm:pt>
    <dgm:pt modelId="{AFC69643-CDD7-D14B-A24F-A314D9BF0906}">
      <dgm:prSet custT="1"/>
      <dgm:spPr/>
      <dgm:t>
        <a:bodyPr/>
        <a:lstStyle/>
        <a:p>
          <a:pPr>
            <a:spcAft>
              <a:spcPts val="1356"/>
            </a:spcAft>
          </a:pPr>
          <a:r>
            <a:rPr lang="sv-SE" sz="1800" b="1"/>
            <a:t>Makro</a:t>
          </a:r>
          <a:r>
            <a:rPr lang="sv-SE" sz="1400"/>
            <a:t> </a:t>
          </a:r>
          <a:r>
            <a:rPr lang="sv-SE" sz="1200"/>
            <a:t>Ledningssystem för samverkan</a:t>
          </a:r>
        </a:p>
      </dgm:t>
    </dgm:pt>
    <dgm:pt modelId="{BE95338F-AA2F-404F-82A6-2958B1B3EDBB}" type="parTrans" cxnId="{736E2736-87CB-244B-B0F1-CB65DA904733}">
      <dgm:prSet/>
      <dgm:spPr/>
      <dgm:t>
        <a:bodyPr/>
        <a:lstStyle/>
        <a:p>
          <a:endParaRPr lang="sv-SE" sz="1400"/>
        </a:p>
      </dgm:t>
    </dgm:pt>
    <dgm:pt modelId="{E12B87A6-0DBF-2740-BB28-C369B6AFF893}" type="sibTrans" cxnId="{736E2736-87CB-244B-B0F1-CB65DA904733}">
      <dgm:prSet/>
      <dgm:spPr/>
      <dgm:t>
        <a:bodyPr/>
        <a:lstStyle/>
        <a:p>
          <a:endParaRPr lang="sv-SE" sz="1400"/>
        </a:p>
      </dgm:t>
    </dgm:pt>
    <dgm:pt modelId="{C94715D1-003D-554F-9C46-4E0314CBB4A0}" type="pres">
      <dgm:prSet presAssocID="{E2731EAF-8109-0140-8D33-03B913B0EC32}" presName="composite" presStyleCnt="0">
        <dgm:presLayoutVars>
          <dgm:chMax val="3"/>
          <dgm:animLvl val="lvl"/>
          <dgm:resizeHandles val="exact"/>
        </dgm:presLayoutVars>
      </dgm:prSet>
      <dgm:spPr/>
    </dgm:pt>
    <dgm:pt modelId="{D7668867-9C17-964D-98A8-87EC4F2CF81C}" type="pres">
      <dgm:prSet presAssocID="{B479ADFC-C44D-C54D-ABD6-2B3AE1CEEA74}" presName="gear1" presStyleLbl="node1" presStyleIdx="0" presStyleCnt="3" custLinFactNeighborY="476">
        <dgm:presLayoutVars>
          <dgm:chMax val="1"/>
          <dgm:bulletEnabled val="1"/>
        </dgm:presLayoutVars>
      </dgm:prSet>
      <dgm:spPr/>
    </dgm:pt>
    <dgm:pt modelId="{9077E5B0-1943-354B-B0C3-333169464839}" type="pres">
      <dgm:prSet presAssocID="{B479ADFC-C44D-C54D-ABD6-2B3AE1CEEA74}" presName="gear1srcNode" presStyleLbl="node1" presStyleIdx="0" presStyleCnt="3"/>
      <dgm:spPr/>
    </dgm:pt>
    <dgm:pt modelId="{1530A004-726D-834F-81DC-A103E11CDDC1}" type="pres">
      <dgm:prSet presAssocID="{B479ADFC-C44D-C54D-ABD6-2B3AE1CEEA74}" presName="gear1dstNode" presStyleLbl="node1" presStyleIdx="0" presStyleCnt="3"/>
      <dgm:spPr/>
    </dgm:pt>
    <dgm:pt modelId="{81FC5193-E0BF-2445-B7EF-EFD0CB248E9B}" type="pres">
      <dgm:prSet presAssocID="{86BF83F2-0D06-6643-BB5D-E646431D47C0}" presName="gear2" presStyleLbl="node1" presStyleIdx="1" presStyleCnt="3" custLinFactNeighborY="6331">
        <dgm:presLayoutVars>
          <dgm:chMax val="1"/>
          <dgm:bulletEnabled val="1"/>
        </dgm:presLayoutVars>
      </dgm:prSet>
      <dgm:spPr/>
    </dgm:pt>
    <dgm:pt modelId="{82316234-D5FA-4043-BE50-07D80FB14E06}" type="pres">
      <dgm:prSet presAssocID="{86BF83F2-0D06-6643-BB5D-E646431D47C0}" presName="gear2srcNode" presStyleLbl="node1" presStyleIdx="1" presStyleCnt="3"/>
      <dgm:spPr/>
    </dgm:pt>
    <dgm:pt modelId="{D88C6B65-D17E-3743-B24B-F86BFB6C3539}" type="pres">
      <dgm:prSet presAssocID="{86BF83F2-0D06-6643-BB5D-E646431D47C0}" presName="gear2dstNode" presStyleLbl="node1" presStyleIdx="1" presStyleCnt="3"/>
      <dgm:spPr/>
    </dgm:pt>
    <dgm:pt modelId="{6D5FAB22-6A41-3C42-B02D-532D125109CE}" type="pres">
      <dgm:prSet presAssocID="{AFC69643-CDD7-D14B-A24F-A314D9BF0906}" presName="gear3" presStyleLbl="node1" presStyleIdx="2" presStyleCnt="3" custLinFactNeighborY="7644"/>
      <dgm:spPr/>
    </dgm:pt>
    <dgm:pt modelId="{1C1A19C3-B1DB-A646-933F-DAC33C6778BB}" type="pres">
      <dgm:prSet presAssocID="{AFC69643-CDD7-D14B-A24F-A314D9BF0906}" presName="gear3tx" presStyleLbl="node1" presStyleIdx="2" presStyleCnt="3">
        <dgm:presLayoutVars>
          <dgm:chMax val="1"/>
          <dgm:bulletEnabled val="1"/>
        </dgm:presLayoutVars>
      </dgm:prSet>
      <dgm:spPr/>
    </dgm:pt>
    <dgm:pt modelId="{6286165F-86F5-014B-83EC-8A851C9FE449}" type="pres">
      <dgm:prSet presAssocID="{AFC69643-CDD7-D14B-A24F-A314D9BF0906}" presName="gear3srcNode" presStyleLbl="node1" presStyleIdx="2" presStyleCnt="3"/>
      <dgm:spPr/>
    </dgm:pt>
    <dgm:pt modelId="{29FED0EA-8F65-2E46-AFF2-F4EF1CFE4953}" type="pres">
      <dgm:prSet presAssocID="{AFC69643-CDD7-D14B-A24F-A314D9BF0906}" presName="gear3dstNode" presStyleLbl="node1" presStyleIdx="2" presStyleCnt="3"/>
      <dgm:spPr/>
    </dgm:pt>
    <dgm:pt modelId="{1E50AB3B-F1A1-3A41-A09B-08E0DF8738A6}" type="pres">
      <dgm:prSet presAssocID="{A36401AB-E146-BF4D-A18E-F3CEADA4BE75}" presName="connector1" presStyleLbl="sibTrans2D1" presStyleIdx="0" presStyleCnt="3" custLinFactNeighborY="5208"/>
      <dgm:spPr/>
    </dgm:pt>
    <dgm:pt modelId="{247AB452-DBA3-3C47-8AC1-12DA8D56B613}" type="pres">
      <dgm:prSet presAssocID="{F3A69674-BDA2-B949-A143-3F08C88580F8}" presName="connector2" presStyleLbl="sibTrans2D1" presStyleIdx="1" presStyleCnt="3" custLinFactNeighborY="7168"/>
      <dgm:spPr/>
    </dgm:pt>
    <dgm:pt modelId="{BE0EA18B-3437-FC4C-A1D1-9A6AAD38F8B4}" type="pres">
      <dgm:prSet presAssocID="{E12B87A6-0DBF-2740-BB28-C369B6AFF893}" presName="connector3" presStyleLbl="sibTrans2D1" presStyleIdx="2" presStyleCnt="3" custLinFactNeighborY="6650"/>
      <dgm:spPr/>
    </dgm:pt>
  </dgm:ptLst>
  <dgm:cxnLst>
    <dgm:cxn modelId="{D8CF380C-5760-3B40-96FC-AF08D950D139}" type="presOf" srcId="{B479ADFC-C44D-C54D-ABD6-2B3AE1CEEA74}" destId="{1530A004-726D-834F-81DC-A103E11CDDC1}" srcOrd="2" destOrd="0" presId="urn:microsoft.com/office/officeart/2005/8/layout/gear1"/>
    <dgm:cxn modelId="{79A9BF1A-FEAB-2340-9EDF-5E5291A2FFC8}" type="presOf" srcId="{B479ADFC-C44D-C54D-ABD6-2B3AE1CEEA74}" destId="{D7668867-9C17-964D-98A8-87EC4F2CF81C}" srcOrd="0" destOrd="0" presId="urn:microsoft.com/office/officeart/2005/8/layout/gear1"/>
    <dgm:cxn modelId="{736E2736-87CB-244B-B0F1-CB65DA904733}" srcId="{E2731EAF-8109-0140-8D33-03B913B0EC32}" destId="{AFC69643-CDD7-D14B-A24F-A314D9BF0906}" srcOrd="2" destOrd="0" parTransId="{BE95338F-AA2F-404F-82A6-2958B1B3EDBB}" sibTransId="{E12B87A6-0DBF-2740-BB28-C369B6AFF893}"/>
    <dgm:cxn modelId="{75E5793C-25D2-9342-B6FB-6C4BAFACB5E8}" srcId="{E2731EAF-8109-0140-8D33-03B913B0EC32}" destId="{B479ADFC-C44D-C54D-ABD6-2B3AE1CEEA74}" srcOrd="0" destOrd="0" parTransId="{5AC45BDF-5AA5-9346-AA2F-3D028A201008}" sibTransId="{A36401AB-E146-BF4D-A18E-F3CEADA4BE75}"/>
    <dgm:cxn modelId="{7F5EBE3D-A81A-E244-A414-4E07E579D4AA}" type="presOf" srcId="{AFC69643-CDD7-D14B-A24F-A314D9BF0906}" destId="{29FED0EA-8F65-2E46-AFF2-F4EF1CFE4953}" srcOrd="3" destOrd="0" presId="urn:microsoft.com/office/officeart/2005/8/layout/gear1"/>
    <dgm:cxn modelId="{F037E443-6F10-4545-A849-CA140EE756E8}" srcId="{E2731EAF-8109-0140-8D33-03B913B0EC32}" destId="{86BF83F2-0D06-6643-BB5D-E646431D47C0}" srcOrd="1" destOrd="0" parTransId="{5590492D-36C3-694E-8901-CF8B953C8AE1}" sibTransId="{F3A69674-BDA2-B949-A143-3F08C88580F8}"/>
    <dgm:cxn modelId="{DAFA0673-338B-F94E-994E-7410DDCA75BA}" type="presOf" srcId="{E12B87A6-0DBF-2740-BB28-C369B6AFF893}" destId="{BE0EA18B-3437-FC4C-A1D1-9A6AAD38F8B4}" srcOrd="0" destOrd="0" presId="urn:microsoft.com/office/officeart/2005/8/layout/gear1"/>
    <dgm:cxn modelId="{F0D42B82-20EA-F444-8384-F3D1F8FF9146}" type="presOf" srcId="{AFC69643-CDD7-D14B-A24F-A314D9BF0906}" destId="{1C1A19C3-B1DB-A646-933F-DAC33C6778BB}" srcOrd="1" destOrd="0" presId="urn:microsoft.com/office/officeart/2005/8/layout/gear1"/>
    <dgm:cxn modelId="{6948D387-A06D-6144-8F7F-02EF1F605EE6}" type="presOf" srcId="{AFC69643-CDD7-D14B-A24F-A314D9BF0906}" destId="{6D5FAB22-6A41-3C42-B02D-532D125109CE}" srcOrd="0" destOrd="0" presId="urn:microsoft.com/office/officeart/2005/8/layout/gear1"/>
    <dgm:cxn modelId="{71D7A4A2-EC6A-3342-B9CE-04BDE5E5C25C}" type="presOf" srcId="{F3A69674-BDA2-B949-A143-3F08C88580F8}" destId="{247AB452-DBA3-3C47-8AC1-12DA8D56B613}" srcOrd="0" destOrd="0" presId="urn:microsoft.com/office/officeart/2005/8/layout/gear1"/>
    <dgm:cxn modelId="{31FF28A7-97EA-A344-8BC4-A161AAD7AA33}" type="presOf" srcId="{E2731EAF-8109-0140-8D33-03B913B0EC32}" destId="{C94715D1-003D-554F-9C46-4E0314CBB4A0}" srcOrd="0" destOrd="0" presId="urn:microsoft.com/office/officeart/2005/8/layout/gear1"/>
    <dgm:cxn modelId="{051EECA7-6ECB-694A-906D-BB9ECF2B5299}" type="presOf" srcId="{86BF83F2-0D06-6643-BB5D-E646431D47C0}" destId="{81FC5193-E0BF-2445-B7EF-EFD0CB248E9B}" srcOrd="0" destOrd="0" presId="urn:microsoft.com/office/officeart/2005/8/layout/gear1"/>
    <dgm:cxn modelId="{3ABA14AF-E5F8-424B-B3FE-D36BAF59AD6C}" type="presOf" srcId="{A36401AB-E146-BF4D-A18E-F3CEADA4BE75}" destId="{1E50AB3B-F1A1-3A41-A09B-08E0DF8738A6}" srcOrd="0" destOrd="0" presId="urn:microsoft.com/office/officeart/2005/8/layout/gear1"/>
    <dgm:cxn modelId="{10F9BAB2-3CE4-4449-8CA4-649C63737D2D}" type="presOf" srcId="{AFC69643-CDD7-D14B-A24F-A314D9BF0906}" destId="{6286165F-86F5-014B-83EC-8A851C9FE449}" srcOrd="2" destOrd="0" presId="urn:microsoft.com/office/officeart/2005/8/layout/gear1"/>
    <dgm:cxn modelId="{6BCD02D4-1625-5D4C-A8FB-12A01B66427B}" type="presOf" srcId="{86BF83F2-0D06-6643-BB5D-E646431D47C0}" destId="{D88C6B65-D17E-3743-B24B-F86BFB6C3539}" srcOrd="2" destOrd="0" presId="urn:microsoft.com/office/officeart/2005/8/layout/gear1"/>
    <dgm:cxn modelId="{018342DD-17A2-AA45-8ADD-45063A3A118F}" type="presOf" srcId="{B479ADFC-C44D-C54D-ABD6-2B3AE1CEEA74}" destId="{9077E5B0-1943-354B-B0C3-333169464839}" srcOrd="1" destOrd="0" presId="urn:microsoft.com/office/officeart/2005/8/layout/gear1"/>
    <dgm:cxn modelId="{DC7E61EF-D635-1B42-853A-CF278B4E96FF}" type="presOf" srcId="{86BF83F2-0D06-6643-BB5D-E646431D47C0}" destId="{82316234-D5FA-4043-BE50-07D80FB14E06}" srcOrd="1" destOrd="0" presId="urn:microsoft.com/office/officeart/2005/8/layout/gear1"/>
    <dgm:cxn modelId="{82A32D0C-102F-7248-AFB1-FFF150FFADFA}" type="presParOf" srcId="{C94715D1-003D-554F-9C46-4E0314CBB4A0}" destId="{D7668867-9C17-964D-98A8-87EC4F2CF81C}" srcOrd="0" destOrd="0" presId="urn:microsoft.com/office/officeart/2005/8/layout/gear1"/>
    <dgm:cxn modelId="{4199ABCC-FB0E-9B4E-9E80-ADE569A1CBCD}" type="presParOf" srcId="{C94715D1-003D-554F-9C46-4E0314CBB4A0}" destId="{9077E5B0-1943-354B-B0C3-333169464839}" srcOrd="1" destOrd="0" presId="urn:microsoft.com/office/officeart/2005/8/layout/gear1"/>
    <dgm:cxn modelId="{69D20776-AEBC-BF40-A9F7-BDF890CE11CB}" type="presParOf" srcId="{C94715D1-003D-554F-9C46-4E0314CBB4A0}" destId="{1530A004-726D-834F-81DC-A103E11CDDC1}" srcOrd="2" destOrd="0" presId="urn:microsoft.com/office/officeart/2005/8/layout/gear1"/>
    <dgm:cxn modelId="{5AD4191A-4498-DB4A-AB10-D0433A5D7710}" type="presParOf" srcId="{C94715D1-003D-554F-9C46-4E0314CBB4A0}" destId="{81FC5193-E0BF-2445-B7EF-EFD0CB248E9B}" srcOrd="3" destOrd="0" presId="urn:microsoft.com/office/officeart/2005/8/layout/gear1"/>
    <dgm:cxn modelId="{947EA3FE-9800-0446-836D-CAC61EA19AA4}" type="presParOf" srcId="{C94715D1-003D-554F-9C46-4E0314CBB4A0}" destId="{82316234-D5FA-4043-BE50-07D80FB14E06}" srcOrd="4" destOrd="0" presId="urn:microsoft.com/office/officeart/2005/8/layout/gear1"/>
    <dgm:cxn modelId="{AEE71437-4488-4C4A-AE65-ED5F82EAF97D}" type="presParOf" srcId="{C94715D1-003D-554F-9C46-4E0314CBB4A0}" destId="{D88C6B65-D17E-3743-B24B-F86BFB6C3539}" srcOrd="5" destOrd="0" presId="urn:microsoft.com/office/officeart/2005/8/layout/gear1"/>
    <dgm:cxn modelId="{9C90B6DB-7A7A-C040-863D-333F45CD902B}" type="presParOf" srcId="{C94715D1-003D-554F-9C46-4E0314CBB4A0}" destId="{6D5FAB22-6A41-3C42-B02D-532D125109CE}" srcOrd="6" destOrd="0" presId="urn:microsoft.com/office/officeart/2005/8/layout/gear1"/>
    <dgm:cxn modelId="{1A12BF5E-FED7-3B45-9CAE-AD724D76B9C0}" type="presParOf" srcId="{C94715D1-003D-554F-9C46-4E0314CBB4A0}" destId="{1C1A19C3-B1DB-A646-933F-DAC33C6778BB}" srcOrd="7" destOrd="0" presId="urn:microsoft.com/office/officeart/2005/8/layout/gear1"/>
    <dgm:cxn modelId="{132BF875-ACF3-2A4A-93A0-00B819BE47DD}" type="presParOf" srcId="{C94715D1-003D-554F-9C46-4E0314CBB4A0}" destId="{6286165F-86F5-014B-83EC-8A851C9FE449}" srcOrd="8" destOrd="0" presId="urn:microsoft.com/office/officeart/2005/8/layout/gear1"/>
    <dgm:cxn modelId="{A30A79FE-94E8-9C45-861F-3D0FBAE88337}" type="presParOf" srcId="{C94715D1-003D-554F-9C46-4E0314CBB4A0}" destId="{29FED0EA-8F65-2E46-AFF2-F4EF1CFE4953}" srcOrd="9" destOrd="0" presId="urn:microsoft.com/office/officeart/2005/8/layout/gear1"/>
    <dgm:cxn modelId="{A660E813-AC46-244B-A958-2C5ABB03C441}" type="presParOf" srcId="{C94715D1-003D-554F-9C46-4E0314CBB4A0}" destId="{1E50AB3B-F1A1-3A41-A09B-08E0DF8738A6}" srcOrd="10" destOrd="0" presId="urn:microsoft.com/office/officeart/2005/8/layout/gear1"/>
    <dgm:cxn modelId="{2F427936-D2DF-FE40-9BBA-F7E07AEF13B7}" type="presParOf" srcId="{C94715D1-003D-554F-9C46-4E0314CBB4A0}" destId="{247AB452-DBA3-3C47-8AC1-12DA8D56B613}" srcOrd="11" destOrd="0" presId="urn:microsoft.com/office/officeart/2005/8/layout/gear1"/>
    <dgm:cxn modelId="{5B53974A-939F-1C40-9799-5A2849B9BFBD}" type="presParOf" srcId="{C94715D1-003D-554F-9C46-4E0314CBB4A0}" destId="{BE0EA18B-3437-FC4C-A1D1-9A6AAD38F8B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68867-9C17-964D-98A8-87EC4F2CF81C}">
      <dsp:nvSpPr>
        <dsp:cNvPr id="0" name=""/>
        <dsp:cNvSpPr/>
      </dsp:nvSpPr>
      <dsp:spPr>
        <a:xfrm>
          <a:off x="4494722" y="2493565"/>
          <a:ext cx="3047690" cy="304769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1356"/>
            </a:spcAft>
            <a:buNone/>
          </a:pPr>
          <a:r>
            <a:rPr lang="sv-SE" sz="1800" b="1" kern="1200"/>
            <a:t>Mikro</a:t>
          </a:r>
          <a:br>
            <a:rPr lang="sv-SE" sz="1400" kern="1200"/>
          </a:br>
          <a:r>
            <a:rPr lang="sv-SE" sz="1400" kern="1200"/>
            <a:t>Teamet kring individen</a:t>
          </a:r>
        </a:p>
      </dsp:txBody>
      <dsp:txXfrm>
        <a:off x="5107443" y="3207472"/>
        <a:ext cx="1822248" cy="1566575"/>
      </dsp:txXfrm>
    </dsp:sp>
    <dsp:sp modelId="{81FC5193-E0BF-2445-B7EF-EFD0CB248E9B}">
      <dsp:nvSpPr>
        <dsp:cNvPr id="0" name=""/>
        <dsp:cNvSpPr/>
      </dsp:nvSpPr>
      <dsp:spPr>
        <a:xfrm>
          <a:off x="2721520" y="1913528"/>
          <a:ext cx="2216502" cy="221650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1356"/>
            </a:spcAft>
            <a:buNone/>
          </a:pPr>
          <a:r>
            <a:rPr lang="sv-SE" sz="1800" b="1" kern="1200" err="1"/>
            <a:t>Meso</a:t>
          </a:r>
          <a:br>
            <a:rPr lang="sv-SE" sz="1800" b="1" kern="1200"/>
          </a:br>
          <a:r>
            <a:rPr lang="sv-SE" sz="1400" kern="1200"/>
            <a:t> </a:t>
          </a:r>
          <a:r>
            <a:rPr lang="sv-SE" sz="1200" kern="1200" err="1"/>
            <a:t>Verksamhets-ansvariga</a:t>
          </a:r>
          <a:r>
            <a:rPr lang="sv-SE" sz="1200" kern="1200"/>
            <a:t> och stödsystem</a:t>
          </a:r>
        </a:p>
      </dsp:txBody>
      <dsp:txXfrm>
        <a:off x="3279531" y="2474912"/>
        <a:ext cx="1100480" cy="1093734"/>
      </dsp:txXfrm>
    </dsp:sp>
    <dsp:sp modelId="{6D5FAB22-6A41-3C42-B02D-532D125109CE}">
      <dsp:nvSpPr>
        <dsp:cNvPr id="0" name=""/>
        <dsp:cNvSpPr/>
      </dsp:nvSpPr>
      <dsp:spPr>
        <a:xfrm rot="20700000">
          <a:off x="3962988" y="447356"/>
          <a:ext cx="2171719" cy="217171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1356"/>
            </a:spcAft>
            <a:buNone/>
          </a:pPr>
          <a:r>
            <a:rPr lang="sv-SE" sz="1800" b="1" kern="1200"/>
            <a:t>Makro</a:t>
          </a:r>
          <a:r>
            <a:rPr lang="sv-SE" sz="1400" kern="1200"/>
            <a:t> </a:t>
          </a:r>
          <a:r>
            <a:rPr lang="sv-SE" sz="1200" kern="1200"/>
            <a:t>Ledningssystem för samverkan</a:t>
          </a:r>
        </a:p>
      </dsp:txBody>
      <dsp:txXfrm rot="-20700000">
        <a:off x="4439310" y="923678"/>
        <a:ext cx="1219076" cy="1219076"/>
      </dsp:txXfrm>
    </dsp:sp>
    <dsp:sp modelId="{1E50AB3B-F1A1-3A41-A09B-08E0DF8738A6}">
      <dsp:nvSpPr>
        <dsp:cNvPr id="0" name=""/>
        <dsp:cNvSpPr/>
      </dsp:nvSpPr>
      <dsp:spPr>
        <a:xfrm>
          <a:off x="4275441" y="2228221"/>
          <a:ext cx="3901044" cy="3901044"/>
        </a:xfrm>
        <a:prstGeom prst="circularArrow">
          <a:avLst>
            <a:gd name="adj1" fmla="val 4687"/>
            <a:gd name="adj2" fmla="val 299029"/>
            <a:gd name="adj3" fmla="val 2541099"/>
            <a:gd name="adj4" fmla="val 1580857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7AB452-DBA3-3C47-8AC1-12DA8D56B613}">
      <dsp:nvSpPr>
        <dsp:cNvPr id="0" name=""/>
        <dsp:cNvSpPr/>
      </dsp:nvSpPr>
      <dsp:spPr>
        <a:xfrm>
          <a:off x="2328982" y="1480159"/>
          <a:ext cx="2834352" cy="283435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EA18B-3437-FC4C-A1D1-9A6AAD38F8B4}">
      <dsp:nvSpPr>
        <dsp:cNvPr id="0" name=""/>
        <dsp:cNvSpPr/>
      </dsp:nvSpPr>
      <dsp:spPr>
        <a:xfrm>
          <a:off x="3460647" y="-34203"/>
          <a:ext cx="3056002" cy="305600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AA7EA94-0098-46B9-9449-DF475407CD5C}" type="datetimeFigureOut">
              <a:rPr lang="sv-SE" smtClean="0"/>
              <a:t>2023-03-22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C713DF-A62A-40D4-8F5D-8108BFCFB12D}" type="slidenum">
              <a:rPr lang="sv-SE" smtClean="0"/>
              <a:t>‹#›</a:t>
            </a:fld>
            <a:endParaRPr lang="sv-SE"/>
          </a:p>
        </p:txBody>
      </p:sp>
    </p:spTree>
    <p:extLst>
      <p:ext uri="{BB962C8B-B14F-4D97-AF65-F5344CB8AC3E}">
        <p14:creationId xmlns:p14="http://schemas.microsoft.com/office/powerpoint/2010/main" val="139093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BC713DF-A62A-40D4-8F5D-8108BFCFB12D}" type="slidenum">
              <a:rPr lang="sv-SE" smtClean="0"/>
              <a:t>2</a:t>
            </a:fld>
            <a:endParaRPr lang="sv-SE" dirty="0"/>
          </a:p>
        </p:txBody>
      </p:sp>
    </p:spTree>
    <p:extLst>
      <p:ext uri="{BB962C8B-B14F-4D97-AF65-F5344CB8AC3E}">
        <p14:creationId xmlns:p14="http://schemas.microsoft.com/office/powerpoint/2010/main" val="98444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29</a:t>
            </a:fld>
            <a:endParaRPr lang="sv-SE"/>
          </a:p>
        </p:txBody>
      </p:sp>
    </p:spTree>
    <p:extLst>
      <p:ext uri="{BB962C8B-B14F-4D97-AF65-F5344CB8AC3E}">
        <p14:creationId xmlns:p14="http://schemas.microsoft.com/office/powerpoint/2010/main" val="39594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30</a:t>
            </a:fld>
            <a:endParaRPr lang="sv-SE"/>
          </a:p>
        </p:txBody>
      </p:sp>
    </p:spTree>
    <p:extLst>
      <p:ext uri="{BB962C8B-B14F-4D97-AF65-F5344CB8AC3E}">
        <p14:creationId xmlns:p14="http://schemas.microsoft.com/office/powerpoint/2010/main" val="208327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713DF-A62A-40D4-8F5D-8108BFCFB12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86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444401-568A-494C-BAC8-7EC91C2B605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379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444401-568A-494C-BAC8-7EC91C2B605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357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444401-568A-494C-BAC8-7EC91C2B605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32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444401-568A-494C-BAC8-7EC91C2B605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64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6</a:t>
            </a:fld>
            <a:endParaRPr lang="sv-SE"/>
          </a:p>
        </p:txBody>
      </p:sp>
    </p:spTree>
    <p:extLst>
      <p:ext uri="{BB962C8B-B14F-4D97-AF65-F5344CB8AC3E}">
        <p14:creationId xmlns:p14="http://schemas.microsoft.com/office/powerpoint/2010/main" val="143336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7</a:t>
            </a:fld>
            <a:endParaRPr lang="sv-SE"/>
          </a:p>
        </p:txBody>
      </p:sp>
    </p:spTree>
    <p:extLst>
      <p:ext uri="{BB962C8B-B14F-4D97-AF65-F5344CB8AC3E}">
        <p14:creationId xmlns:p14="http://schemas.microsoft.com/office/powerpoint/2010/main" val="385795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12</a:t>
            </a:fld>
            <a:endParaRPr lang="sv-SE"/>
          </a:p>
        </p:txBody>
      </p:sp>
    </p:spTree>
    <p:extLst>
      <p:ext uri="{BB962C8B-B14F-4D97-AF65-F5344CB8AC3E}">
        <p14:creationId xmlns:p14="http://schemas.microsoft.com/office/powerpoint/2010/main" val="101442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15</a:t>
            </a:fld>
            <a:endParaRPr lang="sv-SE"/>
          </a:p>
        </p:txBody>
      </p:sp>
    </p:spTree>
    <p:extLst>
      <p:ext uri="{BB962C8B-B14F-4D97-AF65-F5344CB8AC3E}">
        <p14:creationId xmlns:p14="http://schemas.microsoft.com/office/powerpoint/2010/main" val="211401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BC713DF-A62A-40D4-8F5D-8108BFCFB12D}" type="slidenum">
              <a:rPr lang="sv-SE" smtClean="0"/>
              <a:t>21</a:t>
            </a:fld>
            <a:endParaRPr lang="sv-SE"/>
          </a:p>
        </p:txBody>
      </p:sp>
    </p:spTree>
    <p:extLst>
      <p:ext uri="{BB962C8B-B14F-4D97-AF65-F5344CB8AC3E}">
        <p14:creationId xmlns:p14="http://schemas.microsoft.com/office/powerpoint/2010/main" val="335175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23</a:t>
            </a:fld>
            <a:endParaRPr lang="sv-SE"/>
          </a:p>
        </p:txBody>
      </p:sp>
    </p:spTree>
    <p:extLst>
      <p:ext uri="{BB962C8B-B14F-4D97-AF65-F5344CB8AC3E}">
        <p14:creationId xmlns:p14="http://schemas.microsoft.com/office/powerpoint/2010/main" val="42181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24</a:t>
            </a:fld>
            <a:endParaRPr lang="sv-SE"/>
          </a:p>
        </p:txBody>
      </p:sp>
    </p:spTree>
    <p:extLst>
      <p:ext uri="{BB962C8B-B14F-4D97-AF65-F5344CB8AC3E}">
        <p14:creationId xmlns:p14="http://schemas.microsoft.com/office/powerpoint/2010/main" val="69228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C713DF-A62A-40D4-8F5D-8108BFCFB12D}" type="slidenum">
              <a:rPr lang="sv-SE" smtClean="0"/>
              <a:t>28</a:t>
            </a:fld>
            <a:endParaRPr lang="sv-SE"/>
          </a:p>
        </p:txBody>
      </p:sp>
    </p:spTree>
    <p:extLst>
      <p:ext uri="{BB962C8B-B14F-4D97-AF65-F5344CB8AC3E}">
        <p14:creationId xmlns:p14="http://schemas.microsoft.com/office/powerpoint/2010/main" val="19276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9.xml"/><Relationship Id="rId4"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4B42D259-ACB8-4FD1-AC0F-9CAC8F5E07E0}"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3575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251896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B42D259-ACB8-4FD1-AC0F-9CAC8F5E07E0}"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B42D259-ACB8-4FD1-AC0F-9CAC8F5E07E0}"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B42D259-ACB8-4FD1-AC0F-9CAC8F5E07E0}" type="datetimeFigureOut">
              <a:rPr lang="sv-SE" smtClean="0"/>
              <a:t>2023-03-22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B42D259-ACB8-4FD1-AC0F-9CAC8F5E07E0}" type="datetimeFigureOut">
              <a:rPr lang="sv-SE" smtClean="0"/>
              <a:t>2023-03-22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230B7FC-8DD1-423E-8EF4-94D7897E47A9}" type="datetimeFigureOut">
              <a:rPr lang="sv-SE" smtClean="0"/>
              <a:t>2023-03-22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2023-03-22</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230B7FC-8DD1-423E-8EF4-94D7897E47A9}" type="datetimeFigureOut">
              <a:rPr lang="sv-SE" smtClean="0"/>
              <a:t>2023-03-22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230B7FC-8DD1-423E-8EF4-94D7897E47A9}" type="datetimeFigureOut">
              <a:rPr lang="sv-SE" smtClean="0"/>
              <a:t>2023-03-22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230B7FC-8DD1-423E-8EF4-94D7897E47A9}" type="datetimeFigureOut">
              <a:rPr lang="sv-SE" smtClean="0"/>
              <a:t>2023-03-22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65C18DA-410A-4124-BB0F-DE8CA676B1E5}"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230B7FC-8DD1-423E-8EF4-94D7897E47A9}" type="datetimeFigureOut">
              <a:rPr lang="sv-SE" smtClean="0"/>
              <a:t>2023-03-22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230B7FC-8DD1-423E-8EF4-94D7897E47A9}" type="datetimeFigureOut">
              <a:rPr lang="sv-SE" smtClean="0"/>
              <a:t>2023-03-22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74964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434990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17483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65C18DA-410A-4124-BB0F-DE8CA676B1E5}"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681223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228345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995127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30056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65C18DA-410A-4124-BB0F-DE8CA676B1E5}"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11126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4B42D259-ACB8-4FD1-AC0F-9CAC8F5E07E0}"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2331857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727694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765C18DA-410A-4124-BB0F-DE8CA676B1E5}" type="datetimeFigureOut">
              <a:rPr lang="sv-SE" smtClean="0"/>
              <a:t>2023-03-22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663227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087448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16178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65C18DA-410A-4124-BB0F-DE8CA676B1E5}" type="datetimeFigureOut">
              <a:rPr lang="sv-SE" smtClean="0"/>
              <a:t>2023-03-22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29672491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467337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837657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230B7FC-8DD1-423E-8EF4-94D7897E47A9}" type="datetimeFigureOut">
              <a:rPr lang="sv-SE" smtClean="0"/>
              <a:t>2023-03-22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885159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230B7FC-8DD1-423E-8EF4-94D7897E47A9}" type="datetimeFigureOut">
              <a:rPr lang="sv-SE" smtClean="0"/>
              <a:t>2023-03-22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264185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101586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90186874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87965527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849227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10582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65C18DA-410A-4124-BB0F-DE8CA676B1E5}" type="datetimeFigureOut">
              <a:rPr lang="sv-SE" smtClean="0"/>
              <a:t>2023-03-22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1510966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768628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19010545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40367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2023-03-22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124515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230B7FC-8DD1-423E-8EF4-94D7897E47A9}" type="datetimeFigureOut">
              <a:rPr lang="sv-SE" smtClean="0"/>
              <a:t>2023-03-22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773644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230B7FC-8DD1-423E-8EF4-94D7897E47A9}" type="datetimeFigureOut">
              <a:rPr lang="sv-SE" smtClean="0"/>
              <a:t>2023-03-22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0770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5357604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2023-03-22</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31366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2023-03-22</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75464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2023-03-22</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7560256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2023-03-22</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464783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2023-03-22</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424773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2023-03-22</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984275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2023-03-22</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92991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2023-03-22</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75486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2023-03-22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image" Target="../media/image11.png"/><Relationship Id="rId4" Type="http://schemas.openxmlformats.org/officeDocument/2006/relationships/slideLayout" Target="../slideLayouts/slideLayout73.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16.jpg"/><Relationship Id="rId4" Type="http://schemas.openxmlformats.org/officeDocument/2006/relationships/slideLayout" Target="../slideLayouts/slideLayout81.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3.emf"/><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7.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11.png"/><Relationship Id="rId4" Type="http://schemas.openxmlformats.org/officeDocument/2006/relationships/slideLayout" Target="../slideLayouts/slideLayout6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13.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3.emf"/><Relationship Id="rId5" Type="http://schemas.openxmlformats.org/officeDocument/2006/relationships/theme" Target="../theme/theme9.xml"/><Relationship Id="rId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Bildobjekt 10" descr="En bild som visar ritning&#10;&#10;Automatiskt genererad beskrivning">
            <a:extLst>
              <a:ext uri="{FF2B5EF4-FFF2-40B4-BE49-F238E27FC236}">
                <a16:creationId xmlns:a16="http://schemas.microsoft.com/office/drawing/2014/main" id="{FBF56087-D006-4AE0-B04E-26938F3EF59F}"/>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92526729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2023-03-22</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515585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111907802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7" r:id="rId9"/>
    <p:sldLayoutId id="2147483751" r:id="rId10"/>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9038759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2023-03-22</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pic>
        <p:nvPicPr>
          <p:cNvPr id="10" name="Bildobjekt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62972701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hyperlink" Target="http://www.vardanalys.se/wp-content/uploads/2021/09/Sammanfattning-Rapport-2021-8-N%C3%A4ra-v%C3%A5rd-i-sikte.pdf" TargetMode="External"/><Relationship Id="rId2" Type="http://schemas.openxmlformats.org/officeDocument/2006/relationships/image" Target="../media/image20.png"/><Relationship Id="rId1" Type="http://schemas.openxmlformats.org/officeDocument/2006/relationships/slideLayout" Target="../slideLayouts/slideLayout46.xml"/><Relationship Id="rId4" Type="http://schemas.openxmlformats.org/officeDocument/2006/relationships/hyperlink" Target="https://skr.se/skr/ekonomijuridik/ekonomi/sektornisiffror/kopavverksamhet.35817.htm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skr.se/download/18.2070d58a1817fca64d32a4f/1655736996658/Specialiserad-vard-i-hemmet.pdf" TargetMode="Externa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hyperlink" Target="https://api.screen9.com/preview/-P96VRrdckCYdYs3VZUQjD8lGsOfBe3x7CDHXveD5L1KjlMHHOaJD2Znf3XU3jc5" TargetMode="External"/><Relationship Id="rId2" Type="http://schemas.openxmlformats.org/officeDocument/2006/relationships/notesSlide" Target="../notesSlides/notesSlide13.xml"/><Relationship Id="rId1" Type="http://schemas.openxmlformats.org/officeDocument/2006/relationships/slideLayout" Target="../slideLayouts/slideLayout85.xml"/><Relationship Id="rId6" Type="http://schemas.openxmlformats.org/officeDocument/2006/relationships/hyperlink" Target="https://api.screen9.com/preview/mi0x3Sa__WBda8TTVECy3H6nlBftV1V-IVTnYtj1_9dDX8sHFDKTtuVW3TXxeaE3" TargetMode="External"/><Relationship Id="rId5" Type="http://schemas.openxmlformats.org/officeDocument/2006/relationships/image" Target="../media/image38.png"/><Relationship Id="rId4" Type="http://schemas.openxmlformats.org/officeDocument/2006/relationships/hyperlink" Target="https://folkhalsaochsjukvard.rjl.se/api/Evolution/pdf/2cbac833-288d-48f6-8a2c-8305c593f632"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hyperlink" Target="https://api.screen9.com/preview/fSXviHJhiX19gEgQaU2vP_WnPgtfcAaLM6LO7BRpLBD9iZlWev90GdbPuRuXipQk" TargetMode="External"/><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3" Type="http://schemas.openxmlformats.org/officeDocument/2006/relationships/hyperlink" Target="https://api.screen9.com/preview/dRuHpOCIXRXP_i79SMUkuj7EupdDqFMeqsfZ6tpgKrQTCmxnVWW-UDFErp2Gq_dx" TargetMode="External"/><Relationship Id="rId2" Type="http://schemas.openxmlformats.org/officeDocument/2006/relationships/notesSlide" Target="../notesSlides/notesSlide16.xml"/><Relationship Id="rId1" Type="http://schemas.openxmlformats.org/officeDocument/2006/relationships/slideLayout" Target="../slideLayouts/slideLayout85.xml"/><Relationship Id="rId5" Type="http://schemas.openxmlformats.org/officeDocument/2006/relationships/image" Target="../media/image40.png"/><Relationship Id="rId4" Type="http://schemas.openxmlformats.org/officeDocument/2006/relationships/hyperlink" Target="https://meetingsplus.vll.se/welcome-sv/namnder-styrelser/halso-och-sjukvardsnamnden/mote-2022-09-22/agenda/fallstudie-styrsystem-for-samverkan-i-nara-vard-skelleftea-nvo-slutversion-mars-2022pdf?downloadMode=ope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C115A50-A5BD-1F31-1C27-BB1FA3D95B86}"/>
              </a:ext>
            </a:extLst>
          </p:cNvPr>
          <p:cNvSpPr txBox="1">
            <a:spLocks/>
          </p:cNvSpPr>
          <p:nvPr/>
        </p:nvSpPr>
        <p:spPr>
          <a:xfrm>
            <a:off x="719006" y="1881005"/>
            <a:ext cx="5764921" cy="3446743"/>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FFFFFF"/>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4000" b="1" i="0" u="none" strike="noStrike" kern="1200" cap="none" spc="0" normalizeH="0" baseline="0" noProof="0" dirty="0">
                <a:ln>
                  <a:noFill/>
                </a:ln>
                <a:solidFill>
                  <a:schemeClr val="tx1"/>
                </a:solidFill>
                <a:effectLst/>
                <a:uLnTx/>
                <a:uFillTx/>
                <a:latin typeface="Arial"/>
                <a:ea typeface="+mj-ea"/>
                <a:cs typeface="+mj-cs"/>
              </a:rPr>
              <a:t>Stöd vid </a:t>
            </a:r>
            <a:r>
              <a:rPr lang="sv-SE" sz="4000" dirty="0">
                <a:solidFill>
                  <a:schemeClr val="tx1"/>
                </a:solidFill>
                <a:latin typeface="Arial"/>
              </a:rPr>
              <a:t>framtagande av plan för </a:t>
            </a:r>
            <a:r>
              <a:rPr kumimoji="0" lang="sv-SE" sz="4000" b="1" i="0" u="none" strike="noStrike" kern="1200" cap="none" spc="0" normalizeH="0" baseline="0" noProof="0" dirty="0">
                <a:ln>
                  <a:noFill/>
                </a:ln>
                <a:solidFill>
                  <a:schemeClr val="tx1"/>
                </a:solidFill>
                <a:effectLst/>
                <a:uLnTx/>
                <a:uFillTx/>
                <a:latin typeface="Arial"/>
                <a:ea typeface="+mj-ea"/>
                <a:cs typeface="+mj-cs"/>
              </a:rPr>
              <a:t>gemensam primärvård</a:t>
            </a:r>
          </a:p>
        </p:txBody>
      </p:sp>
      <p:pic>
        <p:nvPicPr>
          <p:cNvPr id="4" name="Bildobjekt 3">
            <a:extLst>
              <a:ext uri="{FF2B5EF4-FFF2-40B4-BE49-F238E27FC236}">
                <a16:creationId xmlns:a16="http://schemas.microsoft.com/office/drawing/2014/main" id="{7F45098F-4832-3361-F3C8-0B346409D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722" y="1208195"/>
            <a:ext cx="6781800" cy="4792365"/>
          </a:xfrm>
          <a:prstGeom prst="rect">
            <a:avLst/>
          </a:prstGeom>
        </p:spPr>
      </p:pic>
    </p:spTree>
    <p:extLst>
      <p:ext uri="{BB962C8B-B14F-4D97-AF65-F5344CB8AC3E}">
        <p14:creationId xmlns:p14="http://schemas.microsoft.com/office/powerpoint/2010/main" val="381489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FE0F55-027F-EEF6-944F-2EE5166CDCBE}"/>
              </a:ext>
            </a:extLst>
          </p:cNvPr>
          <p:cNvSpPr>
            <a:spLocks noGrp="1"/>
          </p:cNvSpPr>
          <p:nvPr>
            <p:ph type="title"/>
          </p:nvPr>
        </p:nvSpPr>
        <p:spPr>
          <a:xfrm>
            <a:off x="664233" y="975186"/>
            <a:ext cx="10158096" cy="1112405"/>
          </a:xfrm>
        </p:spPr>
        <p:txBody>
          <a:bodyPr/>
          <a:lstStyle/>
          <a:p>
            <a:r>
              <a:rPr lang="sv-SE" sz="4000" dirty="0"/>
              <a:t>Svensk primärvård</a:t>
            </a:r>
            <a:br>
              <a:rPr lang="sv-SE" dirty="0"/>
            </a:br>
            <a:r>
              <a:rPr lang="sv-SE" sz="2600" dirty="0"/>
              <a:t>En vårdnivå med två huvudmän och mångfald av utförare</a:t>
            </a:r>
          </a:p>
        </p:txBody>
      </p:sp>
      <p:pic>
        <p:nvPicPr>
          <p:cNvPr id="5" name="Bildobjekt 4" descr="En bild som visar diagram&#10;&#10;Automatiskt genererad beskrivning">
            <a:extLst>
              <a:ext uri="{FF2B5EF4-FFF2-40B4-BE49-F238E27FC236}">
                <a16:creationId xmlns:a16="http://schemas.microsoft.com/office/drawing/2014/main" id="{080AD944-C388-2A1E-F4CE-232FF8678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336" y="1783768"/>
            <a:ext cx="4737719" cy="4244777"/>
          </a:xfrm>
          <a:prstGeom prst="rect">
            <a:avLst/>
          </a:prstGeom>
        </p:spPr>
      </p:pic>
      <p:sp>
        <p:nvSpPr>
          <p:cNvPr id="6" name="textruta 5">
            <a:extLst>
              <a:ext uri="{FF2B5EF4-FFF2-40B4-BE49-F238E27FC236}">
                <a16:creationId xmlns:a16="http://schemas.microsoft.com/office/drawing/2014/main" id="{4E1E7495-C71C-D1E2-F35B-CEAE0140D2BB}"/>
              </a:ext>
            </a:extLst>
          </p:cNvPr>
          <p:cNvSpPr txBox="1"/>
          <p:nvPr/>
        </p:nvSpPr>
        <p:spPr>
          <a:xfrm>
            <a:off x="659890" y="5862351"/>
            <a:ext cx="11364686" cy="461665"/>
          </a:xfrm>
          <a:prstGeom prst="rect">
            <a:avLst/>
          </a:prstGeom>
          <a:noFill/>
        </p:spPr>
        <p:txBody>
          <a:bodyPr wrap="square" rtlCol="0">
            <a:spAutoFit/>
          </a:bodyPr>
          <a:lstStyle/>
          <a:p>
            <a:r>
              <a:rPr lang="sv-SE" sz="1200" dirty="0"/>
              <a:t>Ref: </a:t>
            </a:r>
            <a:r>
              <a:rPr lang="sv-SE" sz="1200" dirty="0">
                <a:hlinkClick r:id="rId3">
                  <a:extLst>
                    <a:ext uri="{A12FA001-AC4F-418D-AE19-62706E023703}">
                      <ahyp:hlinkClr xmlns:ahyp="http://schemas.microsoft.com/office/drawing/2018/hyperlinkcolor" val="tx"/>
                    </a:ext>
                  </a:extLst>
                </a:hlinkClick>
              </a:rPr>
              <a:t>www.vardanalys.se/wp-content/uploads/2021/09/Sammanfattning-Rapport-2021-8-N%C3%A4ra-v%C3%A5rd-i-sikte.pdf</a:t>
            </a:r>
            <a:r>
              <a:rPr lang="sv-SE" sz="1200" dirty="0"/>
              <a:t> </a:t>
            </a:r>
            <a:r>
              <a:rPr lang="sv-SE" sz="1200" b="0" i="0" dirty="0">
                <a:effectLst/>
                <a:hlinkClick r:id="rId4">
                  <a:extLst>
                    <a:ext uri="{A12FA001-AC4F-418D-AE19-62706E023703}">
                      <ahyp:hlinkClr xmlns:ahyp="http://schemas.microsoft.com/office/drawing/2018/hyperlinkcolor" val="tx"/>
                    </a:ext>
                  </a:extLst>
                </a:hlinkClick>
              </a:rPr>
              <a:t>https://skr.se/skr/ekonomijuridik/ekonomi/sektornisiffror/kopavverksamhet.35817.html</a:t>
            </a:r>
            <a:endParaRPr lang="sv-SE" sz="1200" dirty="0"/>
          </a:p>
        </p:txBody>
      </p:sp>
    </p:spTree>
    <p:extLst>
      <p:ext uri="{BB962C8B-B14F-4D97-AF65-F5344CB8AC3E}">
        <p14:creationId xmlns:p14="http://schemas.microsoft.com/office/powerpoint/2010/main" val="406530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4B0FF4-F04E-EA14-20EA-E798003CAC1D}"/>
              </a:ext>
            </a:extLst>
          </p:cNvPr>
          <p:cNvSpPr>
            <a:spLocks noGrp="1"/>
          </p:cNvSpPr>
          <p:nvPr>
            <p:ph type="title"/>
          </p:nvPr>
        </p:nvSpPr>
        <p:spPr/>
        <p:txBody>
          <a:bodyPr/>
          <a:lstStyle/>
          <a:p>
            <a:r>
              <a:rPr lang="sv-SE" sz="4000" dirty="0"/>
              <a:t>Primärvård är en vårdnivå</a:t>
            </a:r>
          </a:p>
        </p:txBody>
      </p:sp>
      <p:sp>
        <p:nvSpPr>
          <p:cNvPr id="3" name="Platshållare för innehåll 2">
            <a:extLst>
              <a:ext uri="{FF2B5EF4-FFF2-40B4-BE49-F238E27FC236}">
                <a16:creationId xmlns:a16="http://schemas.microsoft.com/office/drawing/2014/main" id="{49472D02-F0FA-F3D4-B073-2F890AD75812}"/>
              </a:ext>
            </a:extLst>
          </p:cNvPr>
          <p:cNvSpPr>
            <a:spLocks noGrp="1"/>
          </p:cNvSpPr>
          <p:nvPr>
            <p:ph idx="1"/>
          </p:nvPr>
        </p:nvSpPr>
        <p:spPr>
          <a:xfrm>
            <a:off x="664233" y="2433954"/>
            <a:ext cx="7611666" cy="4146954"/>
          </a:xfrm>
        </p:spPr>
        <p:txBody>
          <a:bodyPr/>
          <a:lstStyle/>
          <a:p>
            <a:pPr>
              <a:buFont typeface="Arial" panose="020B0604020202020204" pitchFamily="34" charset="0"/>
              <a:buChar char="•"/>
            </a:pPr>
            <a:r>
              <a:rPr lang="sv-SE" sz="2100" b="0" i="0" dirty="0">
                <a:solidFill>
                  <a:srgbClr val="171611"/>
                </a:solidFill>
                <a:effectLst/>
              </a:rPr>
              <a:t>Från och med den I juli 2021 har primärvården en ny definition. Den nya definitionen innebär att primärvården ska svara för behovet av medicinsk bedömning och behandling, omvårdnad, förebyggande arbete och rehabilitering som inte kräver särskilda medicinska eller tekniska resurser eller annan särskild kompetens. </a:t>
            </a:r>
            <a:r>
              <a:rPr lang="sv-SE" sz="2100" dirty="0">
                <a:effectLst/>
              </a:rPr>
              <a:t>(2 kap. 6 § HSL).</a:t>
            </a:r>
          </a:p>
          <a:p>
            <a:pPr>
              <a:buFont typeface="Arial" panose="020B0604020202020204" pitchFamily="34" charset="0"/>
              <a:buChar char="•"/>
            </a:pPr>
            <a:r>
              <a:rPr lang="sv-SE" sz="2100" dirty="0"/>
              <a:t>SKR har tagit fram ett material till regioner och kommuner </a:t>
            </a:r>
            <a:br>
              <a:rPr lang="sv-SE" sz="2100" dirty="0"/>
            </a:br>
            <a:r>
              <a:rPr lang="sv-SE" sz="2100" dirty="0"/>
              <a:t>som stöd i arbetet med att ta fram avtal mellan huvudmännen om samverkan kring specialiserad vård i hemmet. Med hemmet menas såväl ordinärt boende som särskilda boendeformer.</a:t>
            </a:r>
            <a:r>
              <a:rPr lang="sv-SE" sz="2100" dirty="0">
                <a:effectLst/>
              </a:rPr>
              <a:t> </a:t>
            </a:r>
          </a:p>
          <a:p>
            <a:pPr marL="30163" indent="0">
              <a:buNone/>
            </a:pPr>
            <a:br>
              <a:rPr lang="sv-SE" sz="2100" dirty="0">
                <a:effectLst/>
              </a:rPr>
            </a:br>
            <a:endParaRPr lang="sv-SE" sz="2100" dirty="0">
              <a:effectLst/>
            </a:endParaRPr>
          </a:p>
          <a:p>
            <a:pPr marL="30163" indent="0">
              <a:buNone/>
            </a:pPr>
            <a:endParaRPr lang="sv-SE" dirty="0"/>
          </a:p>
        </p:txBody>
      </p:sp>
      <p:sp>
        <p:nvSpPr>
          <p:cNvPr id="4" name="Rektangel med rundade hörn 3">
            <a:hlinkClick r:id="rId2"/>
            <a:extLst>
              <a:ext uri="{FF2B5EF4-FFF2-40B4-BE49-F238E27FC236}">
                <a16:creationId xmlns:a16="http://schemas.microsoft.com/office/drawing/2014/main" id="{1E4033ED-031B-62D1-AE6B-DF7F36F72BE3}"/>
              </a:ext>
            </a:extLst>
          </p:cNvPr>
          <p:cNvSpPr/>
          <p:nvPr/>
        </p:nvSpPr>
        <p:spPr>
          <a:xfrm>
            <a:off x="8922328" y="2902527"/>
            <a:ext cx="2022764" cy="2376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Ladda ner rapporten</a:t>
            </a:r>
          </a:p>
          <a:p>
            <a:pPr algn="ctr"/>
            <a:r>
              <a:rPr lang="sv-SE" dirty="0"/>
              <a:t>”Specialiserad vård i hemmet” </a:t>
            </a:r>
          </a:p>
        </p:txBody>
      </p:sp>
    </p:spTree>
    <p:extLst>
      <p:ext uri="{BB962C8B-B14F-4D97-AF65-F5344CB8AC3E}">
        <p14:creationId xmlns:p14="http://schemas.microsoft.com/office/powerpoint/2010/main" val="333661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1404" y="874602"/>
            <a:ext cx="11465728" cy="708013"/>
          </a:xfrm>
        </p:spPr>
        <p:txBody>
          <a:bodyPr>
            <a:normAutofit fontScale="90000"/>
          </a:bodyPr>
          <a:lstStyle/>
          <a:p>
            <a:r>
              <a:rPr lang="sv-SE" b="1" dirty="0"/>
              <a:t>Primärvårdens grunduppdrag</a:t>
            </a:r>
            <a:br>
              <a:rPr lang="sv-SE" sz="1050" b="1" dirty="0"/>
            </a:br>
            <a:br>
              <a:rPr lang="sv-SE" sz="1050" b="1" dirty="0"/>
            </a:br>
            <a:br>
              <a:rPr lang="sv-SE" sz="1050" b="1" dirty="0"/>
            </a:br>
            <a:br>
              <a:rPr lang="sv-SE" sz="1050" b="1" dirty="0"/>
            </a:br>
            <a:br>
              <a:rPr lang="sv-SE" sz="1050" b="1" dirty="0"/>
            </a:br>
            <a:br>
              <a:rPr lang="sv-SE" sz="1050" b="1" dirty="0"/>
            </a:br>
            <a:br>
              <a:rPr lang="sv-SE" sz="1050" b="1" dirty="0"/>
            </a:br>
            <a:br>
              <a:rPr lang="sv-SE" sz="1050" b="1" dirty="0"/>
            </a:br>
            <a:br>
              <a:rPr lang="sv-SE" sz="1050" b="1" dirty="0"/>
            </a:br>
            <a:r>
              <a:rPr lang="sv-SE" sz="2400" dirty="0"/>
              <a:t>Nationellt primärvårduppdrag 1 juli 2021</a:t>
            </a:r>
          </a:p>
        </p:txBody>
      </p:sp>
      <p:sp>
        <p:nvSpPr>
          <p:cNvPr id="3" name="Platshållare för innehåll 2"/>
          <p:cNvSpPr>
            <a:spLocks noGrp="1"/>
          </p:cNvSpPr>
          <p:nvPr>
            <p:ph idx="1"/>
          </p:nvPr>
        </p:nvSpPr>
        <p:spPr>
          <a:xfrm>
            <a:off x="591404" y="2781287"/>
            <a:ext cx="10408290" cy="3814165"/>
          </a:xfrm>
        </p:spPr>
        <p:txBody>
          <a:bodyPr>
            <a:normAutofit/>
          </a:bodyPr>
          <a:lstStyle/>
          <a:p>
            <a:pPr marL="487363" indent="-457200">
              <a:spcAft>
                <a:spcPts val="600"/>
              </a:spcAft>
              <a:buFont typeface="+mj-lt"/>
              <a:buAutoNum type="arabicPeriod"/>
            </a:pPr>
            <a:r>
              <a:rPr lang="sv-SE" sz="2100"/>
              <a:t>Tillhandahålla de hälso- och sjukvårdstjänster som krävs för att</a:t>
            </a:r>
            <a:br>
              <a:rPr lang="sv-SE" sz="2100"/>
            </a:br>
            <a:r>
              <a:rPr lang="sv-SE" sz="2100"/>
              <a:t>tillgodose vanligt förekommande vårdbehov</a:t>
            </a:r>
          </a:p>
          <a:p>
            <a:pPr marL="487363" indent="-457200">
              <a:spcAft>
                <a:spcPts val="600"/>
              </a:spcAft>
              <a:buFont typeface="+mj-lt"/>
              <a:buAutoNum type="arabicPeriod"/>
            </a:pPr>
            <a:r>
              <a:rPr lang="sv-SE" sz="2100"/>
              <a:t>Se till att vården är lätt tillgänglig</a:t>
            </a:r>
          </a:p>
          <a:p>
            <a:pPr marL="487363" indent="-457200">
              <a:spcAft>
                <a:spcPts val="600"/>
              </a:spcAft>
              <a:buFont typeface="+mj-lt"/>
              <a:buAutoNum type="arabicPeriod"/>
            </a:pPr>
            <a:r>
              <a:rPr lang="sv-SE" sz="2100"/>
              <a:t>Tillhandahålla förebyggande insatser utifrån såväl befolkningens</a:t>
            </a:r>
            <a:br>
              <a:rPr lang="sv-SE" sz="2100"/>
            </a:br>
            <a:r>
              <a:rPr lang="sv-SE" sz="2100"/>
              <a:t>behov som patientens individuella behov och förutsättningar</a:t>
            </a:r>
          </a:p>
          <a:p>
            <a:pPr marL="487363" indent="-457200">
              <a:spcAft>
                <a:spcPts val="600"/>
              </a:spcAft>
              <a:buFont typeface="+mj-lt"/>
              <a:buAutoNum type="arabicPeriod"/>
            </a:pPr>
            <a:r>
              <a:rPr lang="sv-SE" sz="2100"/>
              <a:t>Samordna olika insatser för patienten i de fall det är mest ändamålsenligt </a:t>
            </a:r>
            <a:br>
              <a:rPr lang="sv-SE" sz="2100"/>
            </a:br>
            <a:r>
              <a:rPr lang="sv-SE" sz="2100"/>
              <a:t>att samordningen sker inom primärvården</a:t>
            </a:r>
          </a:p>
          <a:p>
            <a:pPr marL="487363" indent="-457200">
              <a:spcAft>
                <a:spcPts val="600"/>
              </a:spcAft>
              <a:buFont typeface="+mj-lt"/>
              <a:buAutoNum type="arabicPeriod"/>
            </a:pPr>
            <a:r>
              <a:rPr lang="sv-SE" sz="2100"/>
              <a:t>Möjliggöra medverkan vid genomförande av forskningsarbete.</a:t>
            </a:r>
            <a:br>
              <a:rPr lang="sv-SE" sz="2100"/>
            </a:br>
            <a:endParaRPr lang="sv-SE" sz="2100"/>
          </a:p>
        </p:txBody>
      </p:sp>
      <p:sp>
        <p:nvSpPr>
          <p:cNvPr id="5" name="textruta 4">
            <a:extLst>
              <a:ext uri="{FF2B5EF4-FFF2-40B4-BE49-F238E27FC236}">
                <a16:creationId xmlns:a16="http://schemas.microsoft.com/office/drawing/2014/main" id="{BE1DB497-E0B8-112D-8367-E7227F9C50C2}"/>
              </a:ext>
            </a:extLst>
          </p:cNvPr>
          <p:cNvSpPr txBox="1"/>
          <p:nvPr/>
        </p:nvSpPr>
        <p:spPr>
          <a:xfrm>
            <a:off x="591404" y="6041454"/>
            <a:ext cx="10703780" cy="553998"/>
          </a:xfrm>
          <a:prstGeom prst="rect">
            <a:avLst/>
          </a:prstGeom>
          <a:noFill/>
        </p:spPr>
        <p:txBody>
          <a:bodyPr wrap="square" rtlCol="0">
            <a:spAutoFit/>
          </a:bodyPr>
          <a:lstStyle/>
          <a:p>
            <a:r>
              <a:rPr lang="sv-SE" sz="1200"/>
              <a:t>Ref. </a:t>
            </a:r>
            <a:r>
              <a:rPr lang="sv-SE" sz="1200" err="1"/>
              <a:t>https</a:t>
            </a:r>
            <a:r>
              <a:rPr lang="sv-SE" sz="1200"/>
              <a:t>://</a:t>
            </a:r>
            <a:r>
              <a:rPr lang="sv-SE" sz="1200" err="1"/>
              <a:t>kunskapsguiden.se</a:t>
            </a:r>
            <a:r>
              <a:rPr lang="sv-SE" sz="1200"/>
              <a:t>/</a:t>
            </a:r>
            <a:r>
              <a:rPr lang="sv-SE" sz="1200" err="1"/>
              <a:t>omraden</a:t>
            </a:r>
            <a:r>
              <a:rPr lang="sv-SE" sz="1200"/>
              <a:t>-och-teman/god-och-nara-</a:t>
            </a:r>
            <a:r>
              <a:rPr lang="sv-SE" sz="1200" err="1"/>
              <a:t>vard</a:t>
            </a:r>
            <a:r>
              <a:rPr lang="sv-SE" sz="1200"/>
              <a:t>/kommunal-</a:t>
            </a:r>
            <a:r>
              <a:rPr lang="sv-SE" sz="1200" err="1"/>
              <a:t>halso</a:t>
            </a:r>
            <a:r>
              <a:rPr lang="sv-SE" sz="1200"/>
              <a:t>--och-</a:t>
            </a:r>
            <a:r>
              <a:rPr lang="sv-SE" sz="1200" err="1"/>
              <a:t>sjukvard</a:t>
            </a:r>
            <a:r>
              <a:rPr lang="sv-SE" sz="1200"/>
              <a:t>/ny-definition-av-</a:t>
            </a:r>
            <a:r>
              <a:rPr lang="sv-SE" sz="1200" err="1"/>
              <a:t>primarvarden</a:t>
            </a:r>
            <a:r>
              <a:rPr lang="sv-SE" sz="1200"/>
              <a:t>/</a:t>
            </a:r>
          </a:p>
          <a:p>
            <a:endParaRPr lang="sv-SE"/>
          </a:p>
        </p:txBody>
      </p:sp>
    </p:spTree>
    <p:extLst>
      <p:ext uri="{BB962C8B-B14F-4D97-AF65-F5344CB8AC3E}">
        <p14:creationId xmlns:p14="http://schemas.microsoft.com/office/powerpoint/2010/main" val="194613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D172D97-C6CF-AA94-8B58-B247CD432E64}"/>
              </a:ext>
            </a:extLst>
          </p:cNvPr>
          <p:cNvSpPr>
            <a:spLocks noGrp="1"/>
          </p:cNvSpPr>
          <p:nvPr>
            <p:ph idx="1"/>
          </p:nvPr>
        </p:nvSpPr>
        <p:spPr>
          <a:xfrm>
            <a:off x="664233" y="2767537"/>
            <a:ext cx="8748709" cy="3738598"/>
          </a:xfrm>
        </p:spPr>
        <p:txBody>
          <a:bodyPr/>
          <a:lstStyle/>
          <a:p>
            <a:pPr>
              <a:spcAft>
                <a:spcPts val="1000"/>
              </a:spcAft>
              <a:buFont typeface="Arial" panose="020B0604020202020204" pitchFamily="34" charset="0"/>
              <a:buChar char="•"/>
            </a:pPr>
            <a:r>
              <a:rPr lang="sv-SE" sz="2100" dirty="0"/>
              <a:t>Primärvårdens roll är att vara navet i hälso- och sjukvården och ska vara den </a:t>
            </a:r>
            <a:r>
              <a:rPr lang="sv-SE" sz="2100" dirty="0">
                <a:effectLst/>
                <a:ea typeface="Times New Roman" panose="02020603050405020304" pitchFamily="18" charset="0"/>
              </a:rPr>
              <a:t>vårdnivå som verkar nära invånarna.</a:t>
            </a:r>
          </a:p>
          <a:p>
            <a:pPr>
              <a:spcAft>
                <a:spcPts val="600"/>
              </a:spcAft>
              <a:buFont typeface="Arial" panose="020B0604020202020204" pitchFamily="34" charset="0"/>
              <a:buChar char="•"/>
            </a:pPr>
            <a:r>
              <a:rPr lang="sv-SE" sz="2100" dirty="0">
                <a:ea typeface="Times New Roman" panose="02020603050405020304" pitchFamily="18" charset="0"/>
              </a:rPr>
              <a:t>Primärvården har två huvudmän med samma uppdrag men inom olika områden:</a:t>
            </a:r>
          </a:p>
          <a:p>
            <a:pPr lvl="1">
              <a:buFont typeface="Arial" panose="020B0604020202020204" pitchFamily="34" charset="0"/>
              <a:buChar char="•"/>
            </a:pPr>
            <a:r>
              <a:rPr lang="sv-SE" sz="2100" dirty="0">
                <a:ea typeface="Times New Roman" panose="02020603050405020304" pitchFamily="18" charset="0"/>
              </a:rPr>
              <a:t>kommuner – s</a:t>
            </a:r>
            <a:r>
              <a:rPr lang="sv-SE" sz="2100" dirty="0">
                <a:effectLst/>
                <a:ea typeface="Times New Roman" panose="02020603050405020304" pitchFamily="18" charset="0"/>
              </a:rPr>
              <a:t>tödverksamhet LSS, särskilt boende, hemsjukvård</a:t>
            </a:r>
          </a:p>
          <a:p>
            <a:pPr lvl="1">
              <a:spcAft>
                <a:spcPts val="1000"/>
              </a:spcAft>
              <a:buFont typeface="Arial" panose="020B0604020202020204" pitchFamily="34" charset="0"/>
              <a:buChar char="•"/>
            </a:pPr>
            <a:r>
              <a:rPr lang="sv-SE" sz="2100" dirty="0">
                <a:effectLst/>
                <a:ea typeface="Times New Roman" panose="02020603050405020304" pitchFamily="18" charset="0"/>
              </a:rPr>
              <a:t>regioner    </a:t>
            </a:r>
            <a:r>
              <a:rPr lang="sv-SE" sz="2100" dirty="0">
                <a:ea typeface="Times New Roman" panose="02020603050405020304" pitchFamily="18" charset="0"/>
              </a:rPr>
              <a:t> – </a:t>
            </a:r>
            <a:r>
              <a:rPr lang="sv-SE" sz="2100" dirty="0">
                <a:effectLst/>
                <a:ea typeface="Times New Roman" panose="02020603050405020304" pitchFamily="18" charset="0"/>
              </a:rPr>
              <a:t>MHV, BHV, ungdomsmottagningar, vårdcentraler, 			      första- linje-verksamheter</a:t>
            </a:r>
          </a:p>
        </p:txBody>
      </p:sp>
      <p:sp>
        <p:nvSpPr>
          <p:cNvPr id="3" name="Rubrik 2">
            <a:extLst>
              <a:ext uri="{FF2B5EF4-FFF2-40B4-BE49-F238E27FC236}">
                <a16:creationId xmlns:a16="http://schemas.microsoft.com/office/drawing/2014/main" id="{8B8307A3-C4C7-94D9-5ADC-5EBCCF9C6EBF}"/>
              </a:ext>
            </a:extLst>
          </p:cNvPr>
          <p:cNvSpPr>
            <a:spLocks noGrp="1"/>
          </p:cNvSpPr>
          <p:nvPr>
            <p:ph type="title"/>
          </p:nvPr>
        </p:nvSpPr>
        <p:spPr/>
        <p:txBody>
          <a:bodyPr/>
          <a:lstStyle/>
          <a:p>
            <a:r>
              <a:rPr lang="sv-SE" sz="4000" dirty="0"/>
              <a:t>Primärvårdens roll</a:t>
            </a:r>
          </a:p>
        </p:txBody>
      </p:sp>
    </p:spTree>
    <p:extLst>
      <p:ext uri="{BB962C8B-B14F-4D97-AF65-F5344CB8AC3E}">
        <p14:creationId xmlns:p14="http://schemas.microsoft.com/office/powerpoint/2010/main" val="330710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6E93411-2BF0-F1CE-E18C-6468D2C28A07}"/>
              </a:ext>
            </a:extLst>
          </p:cNvPr>
          <p:cNvSpPr txBox="1">
            <a:spLocks/>
          </p:cNvSpPr>
          <p:nvPr/>
        </p:nvSpPr>
        <p:spPr>
          <a:xfrm>
            <a:off x="986942" y="2445544"/>
            <a:ext cx="9972210" cy="1966912"/>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FFFFFF"/>
                </a:solidFill>
                <a:latin typeface="+mj-lt"/>
                <a:ea typeface="+mj-ea"/>
                <a:cs typeface="+mj-cs"/>
              </a:defRPr>
            </a:lvl1pPr>
          </a:lstStyle>
          <a:p>
            <a:pPr>
              <a:lnSpc>
                <a:spcPct val="110000"/>
              </a:lnSpc>
            </a:pPr>
            <a:r>
              <a:rPr lang="sv-SE" sz="4800" dirty="0">
                <a:solidFill>
                  <a:schemeClr val="bg1"/>
                </a:solidFill>
              </a:rPr>
              <a:t>Fördelar med systemledarskap </a:t>
            </a:r>
          </a:p>
        </p:txBody>
      </p:sp>
    </p:spTree>
    <p:extLst>
      <p:ext uri="{BB962C8B-B14F-4D97-AF65-F5344CB8AC3E}">
        <p14:creationId xmlns:p14="http://schemas.microsoft.com/office/powerpoint/2010/main" val="166853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612C93-1BB7-4B98-AE88-FC1184E22EF1}"/>
              </a:ext>
            </a:extLst>
          </p:cNvPr>
          <p:cNvSpPr>
            <a:spLocks noGrp="1"/>
          </p:cNvSpPr>
          <p:nvPr>
            <p:ph type="title"/>
          </p:nvPr>
        </p:nvSpPr>
        <p:spPr>
          <a:xfrm>
            <a:off x="640169" y="877646"/>
            <a:ext cx="9609825" cy="1231392"/>
          </a:xfrm>
        </p:spPr>
        <p:txBody>
          <a:bodyPr/>
          <a:lstStyle/>
          <a:p>
            <a:r>
              <a:rPr lang="sv-SE" sz="4000" dirty="0"/>
              <a:t>Fördelar med ett systemledarskap</a:t>
            </a:r>
            <a:endParaRPr lang="sv-SE" sz="4000" strike="sngStrike" dirty="0"/>
          </a:p>
        </p:txBody>
      </p:sp>
      <p:sp>
        <p:nvSpPr>
          <p:cNvPr id="3" name="Platshållare för innehåll 2">
            <a:extLst>
              <a:ext uri="{FF2B5EF4-FFF2-40B4-BE49-F238E27FC236}">
                <a16:creationId xmlns:a16="http://schemas.microsoft.com/office/drawing/2014/main" id="{2D05C30D-0887-4093-9EA2-5B59DD44CCE1}"/>
              </a:ext>
            </a:extLst>
          </p:cNvPr>
          <p:cNvSpPr>
            <a:spLocks noGrp="1"/>
          </p:cNvSpPr>
          <p:nvPr>
            <p:ph idx="1"/>
          </p:nvPr>
        </p:nvSpPr>
        <p:spPr>
          <a:xfrm>
            <a:off x="640169" y="2610342"/>
            <a:ext cx="7479072" cy="4118341"/>
          </a:xfrm>
        </p:spPr>
        <p:txBody>
          <a:bodyPr>
            <a:noAutofit/>
          </a:bodyPr>
          <a:lstStyle/>
          <a:p>
            <a:pPr>
              <a:spcAft>
                <a:spcPts val="600"/>
              </a:spcAft>
              <a:buFont typeface="Arial" panose="020B0604020202020204" pitchFamily="34" charset="0"/>
              <a:buChar char="•"/>
            </a:pPr>
            <a:r>
              <a:rPr lang="sv-SE" sz="2000" dirty="0"/>
              <a:t>Då huvudmännen tar ett gemensamt ansvar för utformning och utveckling av primärvården,</a:t>
            </a:r>
            <a:r>
              <a:rPr lang="sv-SE" sz="2000" dirty="0">
                <a:cs typeface="Times New Roman" panose="02020603050405020304" pitchFamily="18" charset="0"/>
              </a:rPr>
              <a:t> kan i</a:t>
            </a:r>
            <a:r>
              <a:rPr lang="sv-SE" sz="2000" dirty="0"/>
              <a:t>nvånarens behov mötas med lösningar som skapas över de organisatoriska gränserna.</a:t>
            </a:r>
          </a:p>
          <a:p>
            <a:pPr>
              <a:spcAft>
                <a:spcPts val="600"/>
              </a:spcAft>
              <a:buFont typeface="Arial" panose="020B0604020202020204" pitchFamily="34" charset="0"/>
              <a:buChar char="•"/>
            </a:pPr>
            <a:r>
              <a:rPr lang="sv-SE" sz="2000" dirty="0"/>
              <a:t>Det blir tydligt vilken huvudman som ansvarar för vad och vad man ansvarar för tillsammans.</a:t>
            </a:r>
          </a:p>
          <a:p>
            <a:pPr>
              <a:spcAft>
                <a:spcPts val="600"/>
              </a:spcAft>
              <a:buFont typeface="Arial" panose="020B0604020202020204" pitchFamily="34" charset="0"/>
              <a:buChar char="•"/>
            </a:pPr>
            <a:r>
              <a:rPr lang="sv-SE" sz="2000" dirty="0"/>
              <a:t>Ett systemledarskap skapar förutsättningar för att invånaren får en sammanhängande hälso- och sjukvård och omsorg.</a:t>
            </a:r>
          </a:p>
          <a:p>
            <a:pPr>
              <a:spcAft>
                <a:spcPts val="600"/>
              </a:spcAft>
              <a:buFont typeface="Arial" panose="020B0604020202020204" pitchFamily="34" charset="0"/>
              <a:buChar char="•"/>
            </a:pPr>
            <a:r>
              <a:rPr lang="sv-SE" sz="2000" dirty="0"/>
              <a:t>Genom att se hela systemets samlade resurser, t ex. i form av kompetens, kan de användas mer effektivt.</a:t>
            </a:r>
          </a:p>
          <a:p>
            <a:pPr marL="30163" indent="0">
              <a:lnSpc>
                <a:spcPct val="120000"/>
              </a:lnSpc>
              <a:buNone/>
            </a:pPr>
            <a:endParaRPr lang="sv-SE" sz="2100" dirty="0"/>
          </a:p>
          <a:p>
            <a:pPr>
              <a:lnSpc>
                <a:spcPct val="120000"/>
              </a:lnSpc>
              <a:buFont typeface="Arial" panose="020B0604020202020204" pitchFamily="34" charset="0"/>
              <a:buChar char="•"/>
            </a:pPr>
            <a:endParaRPr lang="sv-SE" sz="2100" dirty="0"/>
          </a:p>
          <a:p>
            <a:pPr>
              <a:lnSpc>
                <a:spcPct val="120000"/>
              </a:lnSpc>
              <a:buFont typeface="Arial" panose="020B0604020202020204" pitchFamily="34" charset="0"/>
              <a:buChar char="•"/>
            </a:pPr>
            <a:endParaRPr lang="sv-SE" sz="2100" dirty="0"/>
          </a:p>
          <a:p>
            <a:pPr marL="30163" indent="0">
              <a:lnSpc>
                <a:spcPct val="120000"/>
              </a:lnSpc>
              <a:buNone/>
            </a:pPr>
            <a:endParaRPr lang="sv-SE" sz="2100" dirty="0"/>
          </a:p>
        </p:txBody>
      </p:sp>
      <p:pic>
        <p:nvPicPr>
          <p:cNvPr id="5" name="Bildobjekt 4">
            <a:extLst>
              <a:ext uri="{FF2B5EF4-FFF2-40B4-BE49-F238E27FC236}">
                <a16:creationId xmlns:a16="http://schemas.microsoft.com/office/drawing/2014/main" id="{CE7ED750-676E-78F2-726D-AAAC04B25C0B}"/>
              </a:ext>
            </a:extLst>
          </p:cNvPr>
          <p:cNvPicPr>
            <a:picLocks noChangeAspect="1"/>
          </p:cNvPicPr>
          <p:nvPr/>
        </p:nvPicPr>
        <p:blipFill>
          <a:blip r:embed="rId3"/>
          <a:stretch>
            <a:fillRect/>
          </a:stretch>
        </p:blipFill>
        <p:spPr>
          <a:xfrm>
            <a:off x="8119241" y="2572862"/>
            <a:ext cx="2895600" cy="2781300"/>
          </a:xfrm>
          <a:prstGeom prst="rect">
            <a:avLst/>
          </a:prstGeom>
        </p:spPr>
      </p:pic>
    </p:spTree>
    <p:extLst>
      <p:ext uri="{BB962C8B-B14F-4D97-AF65-F5344CB8AC3E}">
        <p14:creationId xmlns:p14="http://schemas.microsoft.com/office/powerpoint/2010/main" val="29998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473CCD7-89C8-62C5-14EA-EFE22D10ADE9}"/>
              </a:ext>
            </a:extLst>
          </p:cNvPr>
          <p:cNvSpPr>
            <a:spLocks noGrp="1"/>
          </p:cNvSpPr>
          <p:nvPr>
            <p:ph idx="1"/>
          </p:nvPr>
        </p:nvSpPr>
        <p:spPr>
          <a:xfrm>
            <a:off x="604071" y="2682639"/>
            <a:ext cx="7954142" cy="3936683"/>
          </a:xfrm>
        </p:spPr>
        <p:txBody>
          <a:bodyPr/>
          <a:lstStyle/>
          <a:p>
            <a:pPr>
              <a:spcAft>
                <a:spcPts val="600"/>
              </a:spcAft>
              <a:buFont typeface="Arial" panose="020B0604020202020204" pitchFamily="34" charset="0"/>
              <a:buChar char="•"/>
            </a:pPr>
            <a:r>
              <a:rPr lang="sv-SE" sz="2100" dirty="0"/>
              <a:t>Ges möjlighet att fullt ut </a:t>
            </a:r>
            <a:r>
              <a:rPr lang="sv-SE" sz="2100" dirty="0" err="1"/>
              <a:t>samskapa</a:t>
            </a:r>
            <a:r>
              <a:rPr lang="sv-SE" sz="2100" dirty="0"/>
              <a:t> med invånaren och tillämpa ett personcentrerat arbetssätt. </a:t>
            </a:r>
          </a:p>
          <a:p>
            <a:pPr>
              <a:spcAft>
                <a:spcPts val="600"/>
              </a:spcAft>
              <a:buFont typeface="Arial" panose="020B0604020202020204" pitchFamily="34" charset="0"/>
              <a:buChar char="•"/>
            </a:pPr>
            <a:r>
              <a:rPr lang="sv-SE" sz="2100" dirty="0"/>
              <a:t>Skapar t</a:t>
            </a:r>
            <a:r>
              <a:rPr lang="sv-SE" sz="2100" dirty="0">
                <a:effectLst/>
              </a:rPr>
              <a:t>rygghet i att veta vem som </a:t>
            </a:r>
            <a:r>
              <a:rPr lang="sv-SE" sz="2100" dirty="0"/>
              <a:t>gör vad och vilka resurser som finns.</a:t>
            </a:r>
            <a:endParaRPr lang="sv-SE" sz="2100" dirty="0">
              <a:effectLst/>
            </a:endParaRPr>
          </a:p>
          <a:p>
            <a:pPr>
              <a:spcAft>
                <a:spcPts val="600"/>
              </a:spcAft>
              <a:buFont typeface="Arial" panose="020B0604020202020204" pitchFamily="34" charset="0"/>
              <a:buChar char="•"/>
            </a:pPr>
            <a:r>
              <a:rPr lang="sv-SE" sz="2100" dirty="0"/>
              <a:t>Får r</a:t>
            </a:r>
            <a:r>
              <a:rPr lang="sv-SE" sz="2100" dirty="0">
                <a:effectLst/>
              </a:rPr>
              <a:t>ätt förutsättningar för att kunna </a:t>
            </a:r>
            <a:r>
              <a:rPr lang="sv-SE" sz="2100" dirty="0" err="1">
                <a:effectLst/>
              </a:rPr>
              <a:t>använda</a:t>
            </a:r>
            <a:r>
              <a:rPr lang="sv-SE" sz="2100" dirty="0">
                <a:effectLst/>
              </a:rPr>
              <a:t> </a:t>
            </a:r>
            <a:r>
              <a:rPr lang="sv-SE" sz="2100" dirty="0" err="1">
                <a:effectLst/>
              </a:rPr>
              <a:t>bästa</a:t>
            </a:r>
            <a:r>
              <a:rPr lang="sv-SE" sz="2100" dirty="0">
                <a:effectLst/>
              </a:rPr>
              <a:t> </a:t>
            </a:r>
            <a:r>
              <a:rPr lang="sv-SE" sz="2100" dirty="0" err="1">
                <a:effectLst/>
              </a:rPr>
              <a:t>tillgängliga</a:t>
            </a:r>
            <a:r>
              <a:rPr lang="sv-SE" sz="2100" dirty="0">
                <a:effectLst/>
              </a:rPr>
              <a:t> kunskap. </a:t>
            </a:r>
          </a:p>
          <a:p>
            <a:pPr>
              <a:spcAft>
                <a:spcPts val="600"/>
              </a:spcAft>
              <a:buFont typeface="Arial" panose="020B0604020202020204" pitchFamily="34" charset="0"/>
              <a:buChar char="•"/>
            </a:pPr>
            <a:r>
              <a:rPr lang="sv-SE" sz="2100" dirty="0"/>
              <a:t>Får r</a:t>
            </a:r>
            <a:r>
              <a:rPr lang="sv-SE" sz="2100" dirty="0">
                <a:effectLst/>
              </a:rPr>
              <a:t>ätt förutsättningar att utveckla och </a:t>
            </a:r>
            <a:r>
              <a:rPr lang="sv-SE" sz="2100" dirty="0" err="1">
                <a:effectLst/>
              </a:rPr>
              <a:t>förbättra</a:t>
            </a:r>
            <a:r>
              <a:rPr lang="sv-SE" sz="2100" dirty="0">
                <a:effectLst/>
              </a:rPr>
              <a:t> verksamheter.</a:t>
            </a:r>
          </a:p>
          <a:p>
            <a:pPr>
              <a:spcAft>
                <a:spcPts val="600"/>
              </a:spcAft>
              <a:buFont typeface="Arial" panose="020B0604020202020204" pitchFamily="34" charset="0"/>
              <a:buChar char="•"/>
            </a:pPr>
            <a:r>
              <a:rPr lang="sv-SE" sz="2100" dirty="0">
                <a:effectLst/>
              </a:rPr>
              <a:t>Har en ledning som </a:t>
            </a:r>
            <a:r>
              <a:rPr lang="sv-SE" sz="2100" dirty="0"/>
              <a:t>visar riktning,</a:t>
            </a:r>
            <a:r>
              <a:rPr lang="sv-SE" sz="2100" dirty="0">
                <a:effectLst/>
              </a:rPr>
              <a:t> </a:t>
            </a:r>
            <a:r>
              <a:rPr lang="sv-SE" sz="2100" dirty="0" err="1">
                <a:effectLst/>
              </a:rPr>
              <a:t>efterfrågar</a:t>
            </a:r>
            <a:r>
              <a:rPr lang="sv-SE" sz="2100" dirty="0">
                <a:effectLst/>
              </a:rPr>
              <a:t> resultat och </a:t>
            </a:r>
            <a:r>
              <a:rPr lang="sv-SE" sz="2100" dirty="0" err="1">
                <a:effectLst/>
              </a:rPr>
              <a:t>för</a:t>
            </a:r>
            <a:r>
              <a:rPr lang="sv-SE" sz="2100" dirty="0">
                <a:effectLst/>
              </a:rPr>
              <a:t> dialog om kvalitet med verksamheten.</a:t>
            </a:r>
          </a:p>
          <a:p>
            <a:pPr marL="342900" indent="-342900">
              <a:spcAft>
                <a:spcPts val="1000"/>
              </a:spcAft>
              <a:buFont typeface="Wingdings" pitchFamily="2" charset="2"/>
              <a:buChar char="q"/>
            </a:pPr>
            <a:endParaRPr lang="sv-SE" sz="2100" dirty="0"/>
          </a:p>
          <a:p>
            <a:endParaRPr lang="sv-SE" sz="2100" dirty="0"/>
          </a:p>
        </p:txBody>
      </p:sp>
      <p:sp>
        <p:nvSpPr>
          <p:cNvPr id="3" name="Rubrik 2">
            <a:extLst>
              <a:ext uri="{FF2B5EF4-FFF2-40B4-BE49-F238E27FC236}">
                <a16:creationId xmlns:a16="http://schemas.microsoft.com/office/drawing/2014/main" id="{F0E17F64-8874-6138-4485-32440BBFAC1C}"/>
              </a:ext>
            </a:extLst>
          </p:cNvPr>
          <p:cNvSpPr>
            <a:spLocks noGrp="1"/>
          </p:cNvSpPr>
          <p:nvPr>
            <p:ph type="title"/>
          </p:nvPr>
        </p:nvSpPr>
        <p:spPr>
          <a:xfrm>
            <a:off x="604071" y="874725"/>
            <a:ext cx="9609825" cy="1231392"/>
          </a:xfrm>
        </p:spPr>
        <p:txBody>
          <a:bodyPr/>
          <a:lstStyle/>
          <a:p>
            <a:r>
              <a:rPr lang="sv-SE" sz="4000" dirty="0"/>
              <a:t>Fördelar på mikronivå</a:t>
            </a:r>
            <a:br>
              <a:rPr lang="sv-SE" dirty="0"/>
            </a:br>
            <a:r>
              <a:rPr lang="sv-SE" sz="2400" dirty="0"/>
              <a:t>Teamet kring invånaren</a:t>
            </a:r>
          </a:p>
        </p:txBody>
      </p:sp>
      <p:grpSp>
        <p:nvGrpSpPr>
          <p:cNvPr id="4" name="Grupp 3">
            <a:extLst>
              <a:ext uri="{FF2B5EF4-FFF2-40B4-BE49-F238E27FC236}">
                <a16:creationId xmlns:a16="http://schemas.microsoft.com/office/drawing/2014/main" id="{1AD832EC-ACC2-C7DB-4CF8-CA1EB80E6CA2}"/>
              </a:ext>
            </a:extLst>
          </p:cNvPr>
          <p:cNvGrpSpPr/>
          <p:nvPr/>
        </p:nvGrpSpPr>
        <p:grpSpPr>
          <a:xfrm>
            <a:off x="7943222" y="1276682"/>
            <a:ext cx="1229981" cy="1217709"/>
            <a:chOff x="4494722" y="2493565"/>
            <a:chExt cx="3047690" cy="3047690"/>
          </a:xfrm>
        </p:grpSpPr>
        <p:sp>
          <p:nvSpPr>
            <p:cNvPr id="5" name="Form 4">
              <a:extLst>
                <a:ext uri="{FF2B5EF4-FFF2-40B4-BE49-F238E27FC236}">
                  <a16:creationId xmlns:a16="http://schemas.microsoft.com/office/drawing/2014/main" id="{D5FE1CA7-CF23-5666-0027-AAA00C7E5C61}"/>
                </a:ext>
              </a:extLst>
            </p:cNvPr>
            <p:cNvSpPr/>
            <p:nvPr/>
          </p:nvSpPr>
          <p:spPr>
            <a:xfrm>
              <a:off x="4494722" y="2493565"/>
              <a:ext cx="3047690" cy="304769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orm 4">
              <a:extLst>
                <a:ext uri="{FF2B5EF4-FFF2-40B4-BE49-F238E27FC236}">
                  <a16:creationId xmlns:a16="http://schemas.microsoft.com/office/drawing/2014/main" id="{1C37C58F-1F8A-42E6-9099-D6FBBB3546BF}"/>
                </a:ext>
              </a:extLst>
            </p:cNvPr>
            <p:cNvSpPr txBox="1"/>
            <p:nvPr/>
          </p:nvSpPr>
          <p:spPr>
            <a:xfrm>
              <a:off x="5144169" y="3371254"/>
              <a:ext cx="1822249" cy="1566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1356"/>
                </a:spcAft>
                <a:buNone/>
              </a:pPr>
              <a:r>
                <a:rPr lang="sv-SE" sz="1400" b="1" kern="1200"/>
                <a:t>Mikro</a:t>
              </a:r>
              <a:br>
                <a:rPr lang="sv-SE" sz="1400" kern="1200"/>
              </a:br>
              <a:endParaRPr lang="sv-SE" sz="1400" kern="1200"/>
            </a:p>
          </p:txBody>
        </p:sp>
      </p:grpSp>
    </p:spTree>
    <p:extLst>
      <p:ext uri="{BB962C8B-B14F-4D97-AF65-F5344CB8AC3E}">
        <p14:creationId xmlns:p14="http://schemas.microsoft.com/office/powerpoint/2010/main" val="264160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473CCD7-89C8-62C5-14EA-EFE22D10ADE9}"/>
              </a:ext>
            </a:extLst>
          </p:cNvPr>
          <p:cNvSpPr>
            <a:spLocks noGrp="1"/>
          </p:cNvSpPr>
          <p:nvPr>
            <p:ph idx="1"/>
          </p:nvPr>
        </p:nvSpPr>
        <p:spPr>
          <a:xfrm>
            <a:off x="664231" y="2361105"/>
            <a:ext cx="8984266" cy="3936683"/>
          </a:xfrm>
        </p:spPr>
        <p:txBody>
          <a:bodyPr/>
          <a:lstStyle/>
          <a:p>
            <a:pPr marL="342900" indent="-342900">
              <a:spcAft>
                <a:spcPts val="1000"/>
              </a:spcAft>
              <a:buFont typeface="Wingdings" pitchFamily="2" charset="2"/>
              <a:buChar char="q"/>
            </a:pPr>
            <a:endParaRPr lang="sv-SE"/>
          </a:p>
          <a:p>
            <a:endParaRPr lang="sv-SE"/>
          </a:p>
        </p:txBody>
      </p:sp>
      <p:sp>
        <p:nvSpPr>
          <p:cNvPr id="3" name="Rubrik 2">
            <a:extLst>
              <a:ext uri="{FF2B5EF4-FFF2-40B4-BE49-F238E27FC236}">
                <a16:creationId xmlns:a16="http://schemas.microsoft.com/office/drawing/2014/main" id="{F0E17F64-8874-6138-4485-32440BBFAC1C}"/>
              </a:ext>
            </a:extLst>
          </p:cNvPr>
          <p:cNvSpPr>
            <a:spLocks noGrp="1"/>
          </p:cNvSpPr>
          <p:nvPr>
            <p:ph type="title"/>
          </p:nvPr>
        </p:nvSpPr>
        <p:spPr>
          <a:xfrm>
            <a:off x="580009" y="848099"/>
            <a:ext cx="9609825" cy="1231392"/>
          </a:xfrm>
        </p:spPr>
        <p:txBody>
          <a:bodyPr/>
          <a:lstStyle/>
          <a:p>
            <a:r>
              <a:rPr lang="sv-SE" sz="4000" dirty="0"/>
              <a:t>Fördelar på </a:t>
            </a:r>
            <a:r>
              <a:rPr lang="sv-SE" sz="4000" dirty="0" err="1"/>
              <a:t>mesonivå</a:t>
            </a:r>
            <a:br>
              <a:rPr lang="sv-SE" dirty="0"/>
            </a:br>
            <a:endParaRPr lang="sv-SE" sz="2400" dirty="0"/>
          </a:p>
        </p:txBody>
      </p:sp>
      <p:sp>
        <p:nvSpPr>
          <p:cNvPr id="5" name="textruta 4">
            <a:extLst>
              <a:ext uri="{FF2B5EF4-FFF2-40B4-BE49-F238E27FC236}">
                <a16:creationId xmlns:a16="http://schemas.microsoft.com/office/drawing/2014/main" id="{A347B0B0-40B9-922C-8014-D11548E2CD9B}"/>
              </a:ext>
            </a:extLst>
          </p:cNvPr>
          <p:cNvSpPr txBox="1"/>
          <p:nvPr/>
        </p:nvSpPr>
        <p:spPr>
          <a:xfrm>
            <a:off x="640169" y="1577618"/>
            <a:ext cx="9609825" cy="984885"/>
          </a:xfrm>
          <a:prstGeom prst="rect">
            <a:avLst/>
          </a:prstGeom>
          <a:noFill/>
        </p:spPr>
        <p:txBody>
          <a:bodyPr wrap="square" rtlCol="0">
            <a:spAutoFit/>
          </a:bodyPr>
          <a:lstStyle/>
          <a:p>
            <a:r>
              <a:rPr lang="sv-SE" sz="2200" b="1" dirty="0" err="1"/>
              <a:t>V</a:t>
            </a:r>
            <a:r>
              <a:rPr lang="sv-SE" sz="2200" b="1" dirty="0" err="1">
                <a:effectLst/>
              </a:rPr>
              <a:t>erksamhetsniva</a:t>
            </a:r>
            <a:r>
              <a:rPr lang="sv-SE" sz="2200" b="1" dirty="0">
                <a:effectLst/>
              </a:rPr>
              <a:t>̊ som skapar </a:t>
            </a:r>
            <a:r>
              <a:rPr lang="sv-SE" sz="2200" b="1" dirty="0" err="1">
                <a:effectLst/>
              </a:rPr>
              <a:t>förutsättningar</a:t>
            </a:r>
            <a:r>
              <a:rPr lang="sv-SE" sz="2200" b="1" dirty="0">
                <a:effectLst/>
              </a:rPr>
              <a:t> </a:t>
            </a:r>
            <a:r>
              <a:rPr lang="sv-SE" sz="2200" b="1" dirty="0" err="1">
                <a:effectLst/>
              </a:rPr>
              <a:t>för</a:t>
            </a:r>
            <a:r>
              <a:rPr lang="sv-SE" sz="2200" b="1" dirty="0">
                <a:effectLst/>
              </a:rPr>
              <a:t> mikrosystemen</a:t>
            </a:r>
          </a:p>
          <a:p>
            <a:endParaRPr lang="sv-SE" dirty="0">
              <a:latin typeface="CharterITCStd"/>
            </a:endParaRPr>
          </a:p>
          <a:p>
            <a:endParaRPr lang="sv-SE" dirty="0"/>
          </a:p>
        </p:txBody>
      </p:sp>
      <p:sp>
        <p:nvSpPr>
          <p:cNvPr id="7" name="textruta 6">
            <a:extLst>
              <a:ext uri="{FF2B5EF4-FFF2-40B4-BE49-F238E27FC236}">
                <a16:creationId xmlns:a16="http://schemas.microsoft.com/office/drawing/2014/main" id="{AF24D4FB-5B90-CCC0-2480-647C7F45FAC2}"/>
              </a:ext>
            </a:extLst>
          </p:cNvPr>
          <p:cNvSpPr txBox="1"/>
          <p:nvPr/>
        </p:nvSpPr>
        <p:spPr>
          <a:xfrm>
            <a:off x="640169" y="2809010"/>
            <a:ext cx="8984266" cy="3985706"/>
          </a:xfrm>
          <a:prstGeom prst="rect">
            <a:avLst/>
          </a:prstGeom>
          <a:noFill/>
        </p:spPr>
        <p:txBody>
          <a:bodyPr wrap="square">
            <a:spAutoFit/>
          </a:bodyPr>
          <a:lstStyle/>
          <a:p>
            <a:pPr marL="342900" indent="-342900">
              <a:spcAft>
                <a:spcPts val="600"/>
              </a:spcAft>
              <a:buFont typeface="Arial" panose="020B0604020202020204" pitchFamily="34" charset="0"/>
              <a:buChar char="•"/>
            </a:pPr>
            <a:r>
              <a:rPr lang="sv-SE" sz="2100" dirty="0"/>
              <a:t>Skapar förutsättningar för </a:t>
            </a:r>
            <a:r>
              <a:rPr lang="sv-SE" sz="2100" dirty="0">
                <a:effectLst/>
              </a:rPr>
              <a:t>samordningsforum mellan </a:t>
            </a:r>
            <a:br>
              <a:rPr lang="sv-SE" sz="2100" dirty="0">
                <a:effectLst/>
              </a:rPr>
            </a:br>
            <a:r>
              <a:rPr lang="sv-SE" sz="2100" dirty="0">
                <a:effectLst/>
              </a:rPr>
              <a:t>verksamheter.</a:t>
            </a:r>
          </a:p>
          <a:p>
            <a:pPr marL="342900" indent="-342900">
              <a:spcAft>
                <a:spcPts val="600"/>
              </a:spcAft>
              <a:buFont typeface="Arial" panose="020B0604020202020204" pitchFamily="34" charset="0"/>
              <a:buChar char="•"/>
            </a:pPr>
            <a:r>
              <a:rPr lang="sv-SE" sz="2100" dirty="0"/>
              <a:t>Möjliggör ett bättre stöd till mikronivån.</a:t>
            </a:r>
            <a:endParaRPr lang="sv-SE" sz="2100" dirty="0">
              <a:effectLst/>
            </a:endParaRPr>
          </a:p>
          <a:p>
            <a:pPr marL="342900" indent="-342900">
              <a:spcAft>
                <a:spcPts val="600"/>
              </a:spcAft>
              <a:buFont typeface="Arial" panose="020B0604020202020204" pitchFamily="34" charset="0"/>
              <a:buChar char="•"/>
            </a:pPr>
            <a:r>
              <a:rPr lang="sv-SE" sz="2100" dirty="0"/>
              <a:t>Tydlighet i </a:t>
            </a:r>
            <a:r>
              <a:rPr lang="sv-SE" sz="2100" dirty="0">
                <a:effectLst/>
              </a:rPr>
              <a:t>att veta vem som </a:t>
            </a:r>
            <a:r>
              <a:rPr lang="sv-SE" sz="2100" dirty="0"/>
              <a:t>gör vad och resursplanering. </a:t>
            </a:r>
          </a:p>
          <a:p>
            <a:pPr marL="342900" indent="-342900">
              <a:spcAft>
                <a:spcPts val="600"/>
              </a:spcAft>
              <a:buFont typeface="Arial" panose="020B0604020202020204" pitchFamily="34" charset="0"/>
              <a:buChar char="•"/>
            </a:pPr>
            <a:r>
              <a:rPr lang="sv-SE" sz="2100" dirty="0">
                <a:solidFill>
                  <a:prstClr val="black"/>
                </a:solidFill>
              </a:rPr>
              <a:t>S</a:t>
            </a:r>
            <a:r>
              <a:rPr kumimoji="0" lang="sv-SE" sz="2100" b="0" i="0" u="none" strike="noStrike" kern="1200" cap="none" spc="0" normalizeH="0" baseline="0" noProof="0" dirty="0" err="1">
                <a:ln>
                  <a:noFill/>
                </a:ln>
                <a:solidFill>
                  <a:prstClr val="black"/>
                </a:solidFill>
                <a:effectLst/>
                <a:uLnTx/>
                <a:uFillTx/>
                <a:ea typeface="+mn-ea"/>
                <a:cs typeface="+mn-cs"/>
              </a:rPr>
              <a:t>töd</a:t>
            </a:r>
            <a:r>
              <a:rPr kumimoji="0" lang="sv-SE" sz="2100" b="0" i="0" u="none" strike="noStrike" kern="1200" cap="none" spc="0" normalizeH="0" baseline="0" noProof="0" dirty="0">
                <a:ln>
                  <a:noFill/>
                </a:ln>
                <a:solidFill>
                  <a:prstClr val="black"/>
                </a:solidFill>
                <a:effectLst/>
                <a:uLnTx/>
                <a:uFillTx/>
                <a:ea typeface="+mn-ea"/>
                <a:cs typeface="+mn-cs"/>
              </a:rPr>
              <a:t> för kontinuerlig planering.</a:t>
            </a:r>
          </a:p>
          <a:p>
            <a:pPr marL="342900" marR="0" lvl="0" indent="-342900" algn="l" defTabSz="914400" rtl="0" eaLnBrk="1" fontAlgn="auto" latinLnBrk="0" hangingPunct="1">
              <a:lnSpc>
                <a:spcPct val="100000"/>
              </a:lnSpc>
              <a:spcAft>
                <a:spcPts val="600"/>
              </a:spcAft>
              <a:buClrTx/>
              <a:buSzTx/>
              <a:buFont typeface="Arial" panose="020B0604020202020204" pitchFamily="34" charset="0"/>
              <a:buChar char="•"/>
              <a:tabLst/>
              <a:defRPr/>
            </a:pPr>
            <a:r>
              <a:rPr lang="sv-SE" sz="2100" dirty="0">
                <a:solidFill>
                  <a:prstClr val="black"/>
                </a:solidFill>
              </a:rPr>
              <a:t>Gemensam planering av </a:t>
            </a:r>
            <a:r>
              <a:rPr kumimoji="0" lang="sv-SE" sz="2100" b="0" i="0" u="none" strike="noStrike" kern="1200" cap="none" spc="0" normalizeH="0" baseline="0" noProof="0" dirty="0">
                <a:ln>
                  <a:noFill/>
                </a:ln>
                <a:solidFill>
                  <a:prstClr val="black"/>
                </a:solidFill>
                <a:effectLst/>
                <a:uLnTx/>
                <a:uFillTx/>
                <a:ea typeface="+mn-ea"/>
                <a:cs typeface="+mn-cs"/>
              </a:rPr>
              <a:t>kompetensutveckling.</a:t>
            </a:r>
          </a:p>
          <a:p>
            <a:pPr marL="342900" indent="-342900">
              <a:spcAft>
                <a:spcPts val="600"/>
              </a:spcAft>
              <a:buFont typeface="Arial" panose="020B0604020202020204" pitchFamily="34" charset="0"/>
              <a:buChar char="•"/>
              <a:defRPr/>
            </a:pPr>
            <a:r>
              <a:rPr lang="sv-SE" sz="2100" dirty="0">
                <a:effectLst/>
              </a:rPr>
              <a:t>Delat ansvar </a:t>
            </a:r>
            <a:r>
              <a:rPr lang="sv-SE" sz="2100" dirty="0" err="1">
                <a:effectLst/>
              </a:rPr>
              <a:t>för</a:t>
            </a:r>
            <a:r>
              <a:rPr lang="sv-SE" sz="2100" dirty="0">
                <a:effectLst/>
              </a:rPr>
              <a:t> </a:t>
            </a:r>
            <a:r>
              <a:rPr lang="sv-SE" sz="2100" dirty="0" err="1">
                <a:effectLst/>
              </a:rPr>
              <a:t>invånare</a:t>
            </a:r>
            <a:r>
              <a:rPr lang="sv-SE" sz="2100" dirty="0">
                <a:effectLst/>
              </a:rPr>
              <a:t> med samordningsbehov. </a:t>
            </a:r>
          </a:p>
          <a:p>
            <a:pPr marL="342900" indent="-342900">
              <a:spcAft>
                <a:spcPts val="600"/>
              </a:spcAft>
              <a:buFont typeface="Arial" panose="020B0604020202020204" pitchFamily="34" charset="0"/>
              <a:buChar char="•"/>
              <a:defRPr/>
            </a:pPr>
            <a:r>
              <a:rPr lang="sv-SE" sz="2100" dirty="0">
                <a:solidFill>
                  <a:prstClr val="black"/>
                </a:solidFill>
              </a:rPr>
              <a:t>Gemensamt kunna s</a:t>
            </a:r>
            <a:r>
              <a:rPr kumimoji="0" lang="sv-SE" sz="2100" b="0" i="0" u="none" strike="noStrike" kern="1200" cap="none" spc="0" normalizeH="0" baseline="0" noProof="0" dirty="0" err="1">
                <a:ln>
                  <a:noFill/>
                </a:ln>
                <a:solidFill>
                  <a:prstClr val="black"/>
                </a:solidFill>
                <a:effectLst/>
                <a:uLnTx/>
                <a:uFillTx/>
                <a:ea typeface="+mn-ea"/>
                <a:cs typeface="+mn-cs"/>
              </a:rPr>
              <a:t>tödja</a:t>
            </a:r>
            <a:r>
              <a:rPr kumimoji="0" lang="sv-SE" sz="2100" b="0" i="0" u="none" strike="noStrike" kern="1200" cap="none" spc="0" normalizeH="0" baseline="0" noProof="0" dirty="0">
                <a:ln>
                  <a:noFill/>
                </a:ln>
                <a:solidFill>
                  <a:prstClr val="black"/>
                </a:solidFill>
                <a:effectLst/>
                <a:uLnTx/>
                <a:uFillTx/>
                <a:ea typeface="+mn-ea"/>
                <a:cs typeface="+mn-cs"/>
              </a:rPr>
              <a:t> uppföljning och utveckling av verksamheter.</a:t>
            </a:r>
          </a:p>
          <a:p>
            <a:pPr>
              <a:spcAft>
                <a:spcPts val="600"/>
              </a:spcAft>
              <a:defRPr/>
            </a:pPr>
            <a:endParaRPr lang="sv-SE" sz="2400" dirty="0"/>
          </a:p>
          <a:p>
            <a:pPr marR="0" lvl="0" algn="l" defTabSz="914400" rtl="0" eaLnBrk="1" fontAlgn="auto" latinLnBrk="0" hangingPunct="1">
              <a:lnSpc>
                <a:spcPct val="100000"/>
              </a:lnSpc>
              <a:spcAft>
                <a:spcPts val="600"/>
              </a:spcAft>
              <a:buClrTx/>
              <a:buSzTx/>
              <a:tabLst/>
              <a:defRPr/>
            </a:pPr>
            <a:endParaRPr kumimoji="0" lang="sv-SE" sz="2100" b="0" i="0" u="none" strike="noStrike" kern="1200" cap="none" spc="0" normalizeH="0" baseline="0" noProof="0" dirty="0">
              <a:ln>
                <a:noFill/>
              </a:ln>
              <a:solidFill>
                <a:prstClr val="black"/>
              </a:solidFill>
              <a:effectLst/>
              <a:uLnTx/>
              <a:uFillTx/>
              <a:ea typeface="+mn-ea"/>
              <a:cs typeface="+mn-cs"/>
            </a:endParaRPr>
          </a:p>
        </p:txBody>
      </p:sp>
      <p:grpSp>
        <p:nvGrpSpPr>
          <p:cNvPr id="13" name="Grupp 12">
            <a:extLst>
              <a:ext uri="{FF2B5EF4-FFF2-40B4-BE49-F238E27FC236}">
                <a16:creationId xmlns:a16="http://schemas.microsoft.com/office/drawing/2014/main" id="{B0EAC4D2-411B-656C-EEAB-A37D996D2072}"/>
              </a:ext>
            </a:extLst>
          </p:cNvPr>
          <p:cNvGrpSpPr/>
          <p:nvPr/>
        </p:nvGrpSpPr>
        <p:grpSpPr>
          <a:xfrm>
            <a:off x="7650882" y="2216265"/>
            <a:ext cx="1339764" cy="1255704"/>
            <a:chOff x="2721520" y="1913528"/>
            <a:chExt cx="2216502" cy="2216502"/>
          </a:xfrm>
        </p:grpSpPr>
        <p:sp>
          <p:nvSpPr>
            <p:cNvPr id="14" name="Form 13">
              <a:extLst>
                <a:ext uri="{FF2B5EF4-FFF2-40B4-BE49-F238E27FC236}">
                  <a16:creationId xmlns:a16="http://schemas.microsoft.com/office/drawing/2014/main" id="{D0618127-4089-088A-A541-DAF0DABD115D}"/>
                </a:ext>
              </a:extLst>
            </p:cNvPr>
            <p:cNvSpPr/>
            <p:nvPr/>
          </p:nvSpPr>
          <p:spPr>
            <a:xfrm>
              <a:off x="2721520" y="1913528"/>
              <a:ext cx="2216502" cy="2216502"/>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 4">
              <a:extLst>
                <a:ext uri="{FF2B5EF4-FFF2-40B4-BE49-F238E27FC236}">
                  <a16:creationId xmlns:a16="http://schemas.microsoft.com/office/drawing/2014/main" id="{3600C9D0-2C0D-D2D7-57EE-0F90055D44C6}"/>
                </a:ext>
              </a:extLst>
            </p:cNvPr>
            <p:cNvSpPr txBox="1"/>
            <p:nvPr/>
          </p:nvSpPr>
          <p:spPr>
            <a:xfrm>
              <a:off x="3257482" y="2602315"/>
              <a:ext cx="1100480" cy="10937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1356"/>
                </a:spcAft>
                <a:buNone/>
              </a:pPr>
              <a:r>
                <a:rPr lang="sv-SE" sz="1400" b="1" kern="1200" err="1"/>
                <a:t>Meso</a:t>
              </a:r>
              <a:br>
                <a:rPr lang="sv-SE" sz="1400" b="1" kern="1200"/>
              </a:br>
              <a:r>
                <a:rPr lang="sv-SE" sz="1400" kern="1200"/>
                <a:t> </a:t>
              </a:r>
            </a:p>
          </p:txBody>
        </p:sp>
      </p:grpSp>
    </p:spTree>
    <p:extLst>
      <p:ext uri="{BB962C8B-B14F-4D97-AF65-F5344CB8AC3E}">
        <p14:creationId xmlns:p14="http://schemas.microsoft.com/office/powerpoint/2010/main" val="370997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A4A8FF0-3B9D-994C-1F9C-C80D85624F96}"/>
              </a:ext>
            </a:extLst>
          </p:cNvPr>
          <p:cNvSpPr>
            <a:spLocks noGrp="1"/>
          </p:cNvSpPr>
          <p:nvPr>
            <p:ph idx="1"/>
          </p:nvPr>
        </p:nvSpPr>
        <p:spPr>
          <a:xfrm>
            <a:off x="640169" y="2705650"/>
            <a:ext cx="8132355" cy="3738598"/>
          </a:xfrm>
        </p:spPr>
        <p:txBody>
          <a:bodyPr/>
          <a:lstStyle/>
          <a:p>
            <a:pPr>
              <a:spcAft>
                <a:spcPts val="600"/>
              </a:spcAft>
              <a:buFont typeface="Arial" panose="020B0604020202020204" pitchFamily="34" charset="0"/>
              <a:buChar char="•"/>
            </a:pPr>
            <a:r>
              <a:rPr lang="sv-SE" sz="2100" dirty="0">
                <a:ea typeface="Calibri" panose="020F0502020204030204" pitchFamily="34" charset="0"/>
                <a:cs typeface="Times New Roman" panose="02020603050405020304" pitchFamily="18" charset="0"/>
              </a:rPr>
              <a:t>Skapar förutsättningar för att nå uppsatta mål.</a:t>
            </a:r>
          </a:p>
          <a:p>
            <a:pPr>
              <a:spcAft>
                <a:spcPts val="600"/>
              </a:spcAft>
              <a:buFont typeface="Arial" panose="020B0604020202020204" pitchFamily="34" charset="0"/>
              <a:buChar char="•"/>
            </a:pPr>
            <a:r>
              <a:rPr lang="sv-SE" sz="2100" dirty="0">
                <a:ea typeface="Calibri" panose="020F0502020204030204" pitchFamily="34" charset="0"/>
                <a:cs typeface="Times New Roman" panose="02020603050405020304" pitchFamily="18" charset="0"/>
              </a:rPr>
              <a:t>Kan underlätta för teamet närmast invånaren att göra </a:t>
            </a:r>
            <a:br>
              <a:rPr lang="sv-SE" sz="2100" dirty="0">
                <a:ea typeface="Calibri" panose="020F0502020204030204" pitchFamily="34" charset="0"/>
                <a:cs typeface="Times New Roman" panose="02020603050405020304" pitchFamily="18" charset="0"/>
              </a:rPr>
            </a:br>
            <a:r>
              <a:rPr lang="sv-SE" sz="2100" dirty="0">
                <a:ea typeface="Calibri" panose="020F0502020204030204" pitchFamily="34" charset="0"/>
                <a:cs typeface="Times New Roman" panose="02020603050405020304" pitchFamily="18" charset="0"/>
              </a:rPr>
              <a:t>ett bra arbete.</a:t>
            </a:r>
          </a:p>
          <a:p>
            <a:pPr>
              <a:spcAft>
                <a:spcPts val="600"/>
              </a:spcAft>
              <a:buFont typeface="Arial" panose="020B0604020202020204" pitchFamily="34" charset="0"/>
              <a:buChar char="•"/>
            </a:pPr>
            <a:r>
              <a:rPr lang="sv-SE" sz="2100" dirty="0">
                <a:ea typeface="Calibri" panose="020F0502020204030204" pitchFamily="34" charset="0"/>
                <a:cs typeface="Times New Roman" panose="02020603050405020304" pitchFamily="18" charset="0"/>
              </a:rPr>
              <a:t>Färre patienter behöver hamna på akuten.</a:t>
            </a:r>
          </a:p>
          <a:p>
            <a:pPr>
              <a:spcAft>
                <a:spcPts val="600"/>
              </a:spcAft>
              <a:buFont typeface="Arial" panose="020B0604020202020204" pitchFamily="34" charset="0"/>
              <a:buChar char="•"/>
            </a:pPr>
            <a:r>
              <a:rPr lang="sv-SE" sz="2100" dirty="0">
                <a:ea typeface="Calibri" panose="020F0502020204030204" pitchFamily="34" charset="0"/>
                <a:cs typeface="Times New Roman" panose="02020603050405020304" pitchFamily="18" charset="0"/>
              </a:rPr>
              <a:t>Det är mer resurseffektivt</a:t>
            </a:r>
            <a:r>
              <a:rPr lang="sv-SE" sz="2100" b="1" dirty="0">
                <a:ea typeface="Calibri" panose="020F0502020204030204" pitchFamily="34" charset="0"/>
                <a:cs typeface="Times New Roman" panose="02020603050405020304" pitchFamily="18" charset="0"/>
              </a:rPr>
              <a:t> </a:t>
            </a:r>
            <a:r>
              <a:rPr lang="sv-SE" sz="2100" dirty="0">
                <a:ea typeface="Calibri" panose="020F0502020204030204" pitchFamily="34" charset="0"/>
                <a:cs typeface="Times New Roman" panose="02020603050405020304" pitchFamily="18" charset="0"/>
              </a:rPr>
              <a:t>för huvudmännen att</a:t>
            </a:r>
            <a:r>
              <a:rPr lang="sv-SE" sz="2100" b="1" dirty="0">
                <a:ea typeface="Calibri" panose="020F0502020204030204" pitchFamily="34" charset="0"/>
                <a:cs typeface="Times New Roman" panose="02020603050405020304" pitchFamily="18" charset="0"/>
              </a:rPr>
              <a:t> </a:t>
            </a:r>
            <a:r>
              <a:rPr lang="sv-SE" sz="2100" dirty="0">
                <a:ea typeface="Calibri" panose="020F0502020204030204" pitchFamily="34" charset="0"/>
                <a:cs typeface="Times New Roman" panose="02020603050405020304" pitchFamily="18" charset="0"/>
              </a:rPr>
              <a:t>planera primärvården tillsammans, till exempel avseende l</a:t>
            </a:r>
            <a:r>
              <a:rPr lang="sv-SE" sz="2100" dirty="0">
                <a:effectLst/>
                <a:ea typeface="Calibri" panose="020F0502020204030204" pitchFamily="34" charset="0"/>
                <a:cs typeface="Times New Roman" panose="02020603050405020304" pitchFamily="18" charset="0"/>
              </a:rPr>
              <a:t>okalfrågor, u</a:t>
            </a:r>
            <a:r>
              <a:rPr lang="sv-SE" sz="2100" dirty="0">
                <a:ea typeface="Calibri" panose="020F0502020204030204" pitchFamily="34" charset="0"/>
                <a:cs typeface="Times New Roman" panose="02020603050405020304" pitchFamily="18" charset="0"/>
              </a:rPr>
              <a:t>t</a:t>
            </a:r>
            <a:r>
              <a:rPr lang="sv-SE" sz="2100" dirty="0">
                <a:effectLst/>
                <a:ea typeface="Calibri" panose="020F0502020204030204" pitchFamily="34" charset="0"/>
                <a:cs typeface="Times New Roman" panose="02020603050405020304" pitchFamily="18" charset="0"/>
              </a:rPr>
              <a:t>budsfrågor eller kompetensfrågor.</a:t>
            </a:r>
            <a:endParaRPr lang="sv-SE" sz="2100" dirty="0">
              <a:ea typeface="Calibri" panose="020F0502020204030204" pitchFamily="34" charset="0"/>
              <a:cs typeface="Times New Roman" panose="02020603050405020304" pitchFamily="18" charset="0"/>
            </a:endParaRPr>
          </a:p>
          <a:p>
            <a:pPr>
              <a:spcAft>
                <a:spcPts val="600"/>
              </a:spcAft>
              <a:buFont typeface="Arial" panose="020B0604020202020204" pitchFamily="34" charset="0"/>
              <a:buChar char="•"/>
            </a:pPr>
            <a:r>
              <a:rPr lang="sv-SE" sz="2100" dirty="0">
                <a:ea typeface="Calibri" panose="020F0502020204030204" pitchFamily="34" charset="0"/>
                <a:cs typeface="Times New Roman" panose="02020603050405020304" pitchFamily="18" charset="0"/>
              </a:rPr>
              <a:t>En gemensam planering ger bättre förutsättningar för att kunna arbeta med utvecklingsstrategier och forskningsfrågor.</a:t>
            </a:r>
            <a:endParaRPr lang="sv-SE" sz="2100" b="1" dirty="0">
              <a:effectLst/>
              <a:ea typeface="Calibri" panose="020F0502020204030204" pitchFamily="34" charset="0"/>
              <a:cs typeface="Times New Roman" panose="02020603050405020304" pitchFamily="18" charset="0"/>
            </a:endParaRPr>
          </a:p>
          <a:p>
            <a:pPr>
              <a:buFont typeface="Arial" panose="020B0604020202020204" pitchFamily="34" charset="0"/>
              <a:buChar char="•"/>
            </a:pPr>
            <a:endParaRPr lang="sv-SE" sz="2400" dirty="0"/>
          </a:p>
          <a:p>
            <a:pPr>
              <a:buFont typeface="Arial" panose="020B0604020202020204" pitchFamily="34" charset="0"/>
              <a:buChar char="•"/>
            </a:pPr>
            <a:endParaRPr lang="sv-SE" sz="2400" dirty="0"/>
          </a:p>
          <a:p>
            <a:pPr marL="30163" indent="0">
              <a:buNone/>
            </a:pPr>
            <a:endParaRPr lang="sv-SE" dirty="0"/>
          </a:p>
        </p:txBody>
      </p:sp>
      <p:sp>
        <p:nvSpPr>
          <p:cNvPr id="3" name="Rubrik 2">
            <a:extLst>
              <a:ext uri="{FF2B5EF4-FFF2-40B4-BE49-F238E27FC236}">
                <a16:creationId xmlns:a16="http://schemas.microsoft.com/office/drawing/2014/main" id="{72F0E492-5FEE-136A-316F-7DC06A9FB088}"/>
              </a:ext>
            </a:extLst>
          </p:cNvPr>
          <p:cNvSpPr>
            <a:spLocks noGrp="1"/>
          </p:cNvSpPr>
          <p:nvPr>
            <p:ph type="title"/>
          </p:nvPr>
        </p:nvSpPr>
        <p:spPr>
          <a:xfrm>
            <a:off x="640169" y="910698"/>
            <a:ext cx="9609825" cy="1231392"/>
          </a:xfrm>
        </p:spPr>
        <p:txBody>
          <a:bodyPr/>
          <a:lstStyle/>
          <a:p>
            <a:r>
              <a:rPr lang="sv-SE" sz="4000" dirty="0"/>
              <a:t>Fördelar på makronivå</a:t>
            </a:r>
            <a:br>
              <a:rPr lang="sv-SE" dirty="0"/>
            </a:br>
            <a:r>
              <a:rPr lang="sv-SE" sz="2400" dirty="0"/>
              <a:t>Styrning och ledning</a:t>
            </a:r>
          </a:p>
        </p:txBody>
      </p:sp>
      <p:grpSp>
        <p:nvGrpSpPr>
          <p:cNvPr id="7" name="Grupp 6">
            <a:extLst>
              <a:ext uri="{FF2B5EF4-FFF2-40B4-BE49-F238E27FC236}">
                <a16:creationId xmlns:a16="http://schemas.microsoft.com/office/drawing/2014/main" id="{6E86E186-A831-E004-CCBA-6E9003FD56AA}"/>
              </a:ext>
            </a:extLst>
          </p:cNvPr>
          <p:cNvGrpSpPr/>
          <p:nvPr/>
        </p:nvGrpSpPr>
        <p:grpSpPr>
          <a:xfrm>
            <a:off x="7656426" y="1893847"/>
            <a:ext cx="1301836" cy="1231393"/>
            <a:chOff x="3962988" y="447356"/>
            <a:chExt cx="2171719" cy="2171719"/>
          </a:xfrm>
        </p:grpSpPr>
        <p:sp>
          <p:nvSpPr>
            <p:cNvPr id="8" name="Form 7">
              <a:extLst>
                <a:ext uri="{FF2B5EF4-FFF2-40B4-BE49-F238E27FC236}">
                  <a16:creationId xmlns:a16="http://schemas.microsoft.com/office/drawing/2014/main" id="{DD643958-F840-C76D-40F8-74F95C83B582}"/>
                </a:ext>
              </a:extLst>
            </p:cNvPr>
            <p:cNvSpPr/>
            <p:nvPr/>
          </p:nvSpPr>
          <p:spPr>
            <a:xfrm rot="20700000">
              <a:off x="3962988" y="447356"/>
              <a:ext cx="2171719" cy="2171719"/>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 4">
              <a:extLst>
                <a:ext uri="{FF2B5EF4-FFF2-40B4-BE49-F238E27FC236}">
                  <a16:creationId xmlns:a16="http://schemas.microsoft.com/office/drawing/2014/main" id="{23C8368E-1094-065A-9B79-BA9DD10C6AF8}"/>
                </a:ext>
              </a:extLst>
            </p:cNvPr>
            <p:cNvSpPr txBox="1"/>
            <p:nvPr/>
          </p:nvSpPr>
          <p:spPr>
            <a:xfrm>
              <a:off x="4439310" y="923678"/>
              <a:ext cx="1219076" cy="1219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1356"/>
                </a:spcAft>
                <a:buNone/>
              </a:pPr>
              <a:r>
                <a:rPr lang="sv-SE" sz="1400" b="1" kern="1200"/>
                <a:t>Makro</a:t>
              </a:r>
              <a:endParaRPr lang="sv-SE" sz="1400" kern="1200"/>
            </a:p>
          </p:txBody>
        </p:sp>
      </p:grpSp>
    </p:spTree>
    <p:extLst>
      <p:ext uri="{BB962C8B-B14F-4D97-AF65-F5344CB8AC3E}">
        <p14:creationId xmlns:p14="http://schemas.microsoft.com/office/powerpoint/2010/main" val="87590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6E93411-2BF0-F1CE-E18C-6468D2C28A07}"/>
              </a:ext>
            </a:extLst>
          </p:cNvPr>
          <p:cNvSpPr txBox="1">
            <a:spLocks/>
          </p:cNvSpPr>
          <p:nvPr/>
        </p:nvSpPr>
        <p:spPr>
          <a:xfrm>
            <a:off x="918703" y="2445544"/>
            <a:ext cx="9972210" cy="1966912"/>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FFFFFF"/>
                </a:solidFill>
                <a:latin typeface="+mj-lt"/>
                <a:ea typeface="+mj-ea"/>
                <a:cs typeface="+mj-cs"/>
              </a:defRPr>
            </a:lvl1pPr>
          </a:lstStyle>
          <a:p>
            <a:pPr>
              <a:lnSpc>
                <a:spcPct val="100000"/>
              </a:lnSpc>
            </a:pPr>
            <a:r>
              <a:rPr lang="sv-SE" sz="4800" dirty="0">
                <a:solidFill>
                  <a:schemeClr val="bg1"/>
                </a:solidFill>
              </a:rPr>
              <a:t>Innehåll i </a:t>
            </a:r>
            <a:br>
              <a:rPr lang="sv-SE" sz="4800" dirty="0">
                <a:solidFill>
                  <a:schemeClr val="bg1"/>
                </a:solidFill>
              </a:rPr>
            </a:br>
            <a:r>
              <a:rPr lang="sv-SE" sz="4800" dirty="0">
                <a:solidFill>
                  <a:schemeClr val="bg1"/>
                </a:solidFill>
              </a:rPr>
              <a:t>Gemensam plan primärvård</a:t>
            </a:r>
          </a:p>
          <a:p>
            <a:pPr>
              <a:lnSpc>
                <a:spcPct val="110000"/>
              </a:lnSpc>
            </a:pPr>
            <a:endParaRPr lang="sv-SE" sz="4800" dirty="0">
              <a:solidFill>
                <a:schemeClr val="bg1"/>
              </a:solidFill>
            </a:endParaRPr>
          </a:p>
        </p:txBody>
      </p:sp>
    </p:spTree>
    <p:extLst>
      <p:ext uri="{BB962C8B-B14F-4D97-AF65-F5344CB8AC3E}">
        <p14:creationId xmlns:p14="http://schemas.microsoft.com/office/powerpoint/2010/main" val="3013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D172D97-C6CF-AA94-8B58-B247CD432E64}"/>
              </a:ext>
            </a:extLst>
          </p:cNvPr>
          <p:cNvSpPr>
            <a:spLocks noGrp="1"/>
          </p:cNvSpPr>
          <p:nvPr>
            <p:ph idx="1"/>
          </p:nvPr>
        </p:nvSpPr>
        <p:spPr>
          <a:xfrm>
            <a:off x="664233" y="1994993"/>
            <a:ext cx="9748497" cy="4533002"/>
          </a:xfrm>
        </p:spPr>
        <p:txBody>
          <a:bodyPr/>
          <a:lstStyle/>
          <a:p>
            <a:pPr marL="30163" indent="0">
              <a:lnSpc>
                <a:spcPct val="110000"/>
              </a:lnSpc>
              <a:buNone/>
            </a:pPr>
            <a:r>
              <a:rPr lang="sv-SE" sz="2000" dirty="0"/>
              <a:t>Primärvården ska vara navet i hälso- och sjukvården och den </a:t>
            </a:r>
            <a:r>
              <a:rPr lang="sv-SE" sz="2000" dirty="0">
                <a:effectLst/>
                <a:ea typeface="Times New Roman" panose="02020603050405020304" pitchFamily="18" charset="0"/>
              </a:rPr>
              <a:t>vårdnivå som ska vara nära invånarna och bidra till hälsa och trygghet.</a:t>
            </a:r>
          </a:p>
          <a:p>
            <a:pPr marL="30163" indent="0">
              <a:lnSpc>
                <a:spcPct val="110000"/>
              </a:lnSpc>
              <a:buNone/>
            </a:pPr>
            <a:r>
              <a:rPr lang="sv-SE" sz="2000" dirty="0">
                <a:effectLst/>
                <a:ea typeface="Times New Roman" panose="02020603050405020304" pitchFamily="18" charset="0"/>
              </a:rPr>
              <a:t>Samverkansstrukturen har vuxit sig starkare mellan region och kommun de senaste åren</a:t>
            </a:r>
            <a:r>
              <a:rPr lang="sv-SE" sz="2000" dirty="0">
                <a:ea typeface="Times New Roman" panose="02020603050405020304" pitchFamily="18" charset="0"/>
              </a:rPr>
              <a:t> och nu </a:t>
            </a:r>
            <a:r>
              <a:rPr lang="sv-SE" sz="2000" dirty="0">
                <a:effectLst/>
                <a:ea typeface="Times New Roman" panose="02020603050405020304" pitchFamily="18" charset="0"/>
              </a:rPr>
              <a:t>finns en utvecklingspotential att stärka den gemensamma primärvården som nav i hälso- och sjukvårdssystemet. </a:t>
            </a:r>
          </a:p>
          <a:p>
            <a:pPr marL="30163" indent="0">
              <a:spcAft>
                <a:spcPts val="400"/>
              </a:spcAft>
              <a:buNone/>
            </a:pPr>
            <a:r>
              <a:rPr lang="sv-SE" sz="2000" dirty="0">
                <a:ea typeface="Calibri" panose="020F0502020204030204" pitchFamily="34" charset="0"/>
                <a:cs typeface="Times New Roman" panose="02020603050405020304" pitchFamily="18" charset="0"/>
              </a:rPr>
              <a:t>Genom ett systemledarskap kan utveckling av personcentrerade arbetssätt främjas som bidrar till bästa resursnyttjande för såväl invånare, medarbetare som vårdens huvudmän.</a:t>
            </a:r>
            <a:br>
              <a:rPr lang="sv-SE" sz="2000" dirty="0">
                <a:effectLst/>
                <a:ea typeface="Calibri" panose="020F0502020204030204" pitchFamily="34" charset="0"/>
                <a:cs typeface="Times New Roman" panose="02020603050405020304" pitchFamily="18" charset="0"/>
              </a:rPr>
            </a:br>
            <a:br>
              <a:rPr lang="sv-SE" sz="2000" dirty="0"/>
            </a:br>
            <a:r>
              <a:rPr lang="sv-SE" sz="2000" b="1" i="1" dirty="0"/>
              <a:t>Denna presentation med tillhörande lärande exempel, syftar till att vara ett stöd för kommuner och regioner i arbetet med att ta fram en plan för gemensam primärvård. </a:t>
            </a:r>
          </a:p>
          <a:p>
            <a:pPr marL="30163" indent="0">
              <a:lnSpc>
                <a:spcPct val="110000"/>
              </a:lnSpc>
              <a:buNone/>
            </a:pPr>
            <a:endParaRPr lang="sv-SE" sz="2000" dirty="0"/>
          </a:p>
        </p:txBody>
      </p:sp>
      <p:sp>
        <p:nvSpPr>
          <p:cNvPr id="3" name="Rubrik 2">
            <a:extLst>
              <a:ext uri="{FF2B5EF4-FFF2-40B4-BE49-F238E27FC236}">
                <a16:creationId xmlns:a16="http://schemas.microsoft.com/office/drawing/2014/main" id="{8B8307A3-C4C7-94D9-5ADC-5EBCCF9C6EBF}"/>
              </a:ext>
            </a:extLst>
          </p:cNvPr>
          <p:cNvSpPr>
            <a:spLocks noGrp="1"/>
          </p:cNvSpPr>
          <p:nvPr>
            <p:ph type="title"/>
          </p:nvPr>
        </p:nvSpPr>
        <p:spPr/>
        <p:txBody>
          <a:bodyPr/>
          <a:lstStyle/>
          <a:p>
            <a:r>
              <a:rPr lang="sv-SE" sz="4000" dirty="0"/>
              <a:t>Syfte</a:t>
            </a:r>
          </a:p>
        </p:txBody>
      </p:sp>
    </p:spTree>
    <p:extLst>
      <p:ext uri="{BB962C8B-B14F-4D97-AF65-F5344CB8AC3E}">
        <p14:creationId xmlns:p14="http://schemas.microsoft.com/office/powerpoint/2010/main" val="337242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C8F6CF-C961-B72E-DFDC-D786A17EB9C6}"/>
              </a:ext>
            </a:extLst>
          </p:cNvPr>
          <p:cNvSpPr>
            <a:spLocks noGrp="1"/>
          </p:cNvSpPr>
          <p:nvPr>
            <p:ph type="title"/>
          </p:nvPr>
        </p:nvSpPr>
        <p:spPr>
          <a:xfrm>
            <a:off x="664233" y="975186"/>
            <a:ext cx="10086894" cy="1112405"/>
          </a:xfrm>
        </p:spPr>
        <p:txBody>
          <a:bodyPr/>
          <a:lstStyle/>
          <a:p>
            <a:r>
              <a:rPr lang="sv-SE" sz="4000" dirty="0"/>
              <a:t>En gemensam plan fyller mellanrummen</a:t>
            </a:r>
          </a:p>
        </p:txBody>
      </p:sp>
      <p:sp>
        <p:nvSpPr>
          <p:cNvPr id="3" name="Platshållare för innehåll 2">
            <a:extLst>
              <a:ext uri="{FF2B5EF4-FFF2-40B4-BE49-F238E27FC236}">
                <a16:creationId xmlns:a16="http://schemas.microsoft.com/office/drawing/2014/main" id="{9FFF35A9-B035-BFDC-7DA6-76375CF3D229}"/>
              </a:ext>
            </a:extLst>
          </p:cNvPr>
          <p:cNvSpPr>
            <a:spLocks noGrp="1"/>
          </p:cNvSpPr>
          <p:nvPr>
            <p:ph idx="1"/>
          </p:nvPr>
        </p:nvSpPr>
        <p:spPr>
          <a:xfrm>
            <a:off x="664233" y="2901111"/>
            <a:ext cx="7011186" cy="3738598"/>
          </a:xfrm>
        </p:spPr>
        <p:txBody>
          <a:bodyPr/>
          <a:lstStyle/>
          <a:p>
            <a:pPr>
              <a:buFont typeface="Arial" panose="020B0604020202020204" pitchFamily="34" charset="0"/>
              <a:buChar char="•"/>
            </a:pPr>
            <a:r>
              <a:rPr lang="sv-SE" sz="2100" dirty="0"/>
              <a:t>Organisatoriska mellanrum utgör potentiella möjligheter till förbättringsarbete och innovation.</a:t>
            </a:r>
          </a:p>
          <a:p>
            <a:pPr>
              <a:buFont typeface="Arial" panose="020B0604020202020204" pitchFamily="34" charset="0"/>
              <a:buChar char="•"/>
            </a:pPr>
            <a:r>
              <a:rPr lang="sv-SE" sz="2100" dirty="0"/>
              <a:t>Då primärvårdens huvudmän arbetar fram en plan för gemensam </a:t>
            </a:r>
            <a:r>
              <a:rPr lang="sv-SE" sz="2100" dirty="0" err="1">
                <a:effectLst/>
              </a:rPr>
              <a:t>primärvård</a:t>
            </a:r>
            <a:r>
              <a:rPr lang="sv-SE" sz="2100" dirty="0">
                <a:effectLst/>
              </a:rPr>
              <a:t> ges verksamheter och medarbetare </a:t>
            </a:r>
            <a:r>
              <a:rPr lang="sv-SE" sz="2100" dirty="0" err="1">
                <a:effectLst/>
              </a:rPr>
              <a:t>förutsättningar</a:t>
            </a:r>
            <a:r>
              <a:rPr lang="sv-SE" sz="2100" dirty="0">
                <a:effectLst/>
              </a:rPr>
              <a:t> att tillsammans forma lokala </a:t>
            </a:r>
            <a:r>
              <a:rPr lang="sv-SE" sz="2100" dirty="0" err="1">
                <a:effectLst/>
              </a:rPr>
              <a:t>arbetssätt</a:t>
            </a:r>
            <a:r>
              <a:rPr lang="sv-SE" sz="2100" dirty="0">
                <a:effectLst/>
              </a:rPr>
              <a:t> och </a:t>
            </a:r>
            <a:r>
              <a:rPr lang="sv-SE" sz="2100" dirty="0" err="1">
                <a:effectLst/>
              </a:rPr>
              <a:t>stärkta</a:t>
            </a:r>
            <a:r>
              <a:rPr lang="sv-SE" sz="2100" dirty="0">
                <a:effectLst/>
              </a:rPr>
              <a:t> samarbeten utifrån</a:t>
            </a:r>
            <a:r>
              <a:rPr lang="sv-SE" sz="2100" dirty="0"/>
              <a:t> </a:t>
            </a:r>
            <a:r>
              <a:rPr lang="sv-SE" sz="2100" dirty="0" err="1">
                <a:effectLst/>
              </a:rPr>
              <a:t>invånarens</a:t>
            </a:r>
            <a:r>
              <a:rPr lang="sv-SE" sz="2100" dirty="0">
                <a:effectLst/>
              </a:rPr>
              <a:t> behov. </a:t>
            </a:r>
          </a:p>
          <a:p>
            <a:pPr marL="30163" indent="0">
              <a:buNone/>
            </a:pPr>
            <a:endParaRPr lang="sv-SE" dirty="0"/>
          </a:p>
        </p:txBody>
      </p:sp>
      <p:pic>
        <p:nvPicPr>
          <p:cNvPr id="4" name="Bildobjekt 3">
            <a:extLst>
              <a:ext uri="{FF2B5EF4-FFF2-40B4-BE49-F238E27FC236}">
                <a16:creationId xmlns:a16="http://schemas.microsoft.com/office/drawing/2014/main" id="{8C15B8CA-4461-2263-991E-F52E6A935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4851">
            <a:off x="7898401" y="2614004"/>
            <a:ext cx="2307587" cy="3163628"/>
          </a:xfrm>
          <a:prstGeom prst="rect">
            <a:avLst/>
          </a:prstGeom>
        </p:spPr>
      </p:pic>
      <p:sp>
        <p:nvSpPr>
          <p:cNvPr id="5" name="Rubrik 1">
            <a:extLst>
              <a:ext uri="{FF2B5EF4-FFF2-40B4-BE49-F238E27FC236}">
                <a16:creationId xmlns:a16="http://schemas.microsoft.com/office/drawing/2014/main" id="{8AE00BD1-DDF5-0A0A-B3F6-B08B09D5ED2E}"/>
              </a:ext>
            </a:extLst>
          </p:cNvPr>
          <p:cNvSpPr txBox="1">
            <a:spLocks/>
          </p:cNvSpPr>
          <p:nvPr/>
        </p:nvSpPr>
        <p:spPr>
          <a:xfrm>
            <a:off x="664232" y="238556"/>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dirty="0">
                <a:latin typeface="+mn-lt"/>
              </a:rPr>
              <a:t>Innehåll i Gemensam plan primärvård</a:t>
            </a:r>
          </a:p>
        </p:txBody>
      </p:sp>
    </p:spTree>
    <p:extLst>
      <p:ext uri="{BB962C8B-B14F-4D97-AF65-F5344CB8AC3E}">
        <p14:creationId xmlns:p14="http://schemas.microsoft.com/office/powerpoint/2010/main" val="167084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1AE171-3A94-1FC2-878F-FB740568EAEA}"/>
              </a:ext>
            </a:extLst>
          </p:cNvPr>
          <p:cNvSpPr>
            <a:spLocks noGrp="1"/>
          </p:cNvSpPr>
          <p:nvPr>
            <p:ph type="title"/>
          </p:nvPr>
        </p:nvSpPr>
        <p:spPr>
          <a:xfrm>
            <a:off x="664233" y="975186"/>
            <a:ext cx="9609825" cy="1112405"/>
          </a:xfrm>
        </p:spPr>
        <p:txBody>
          <a:bodyPr anchor="t">
            <a:normAutofit/>
          </a:bodyPr>
          <a:lstStyle/>
          <a:p>
            <a:r>
              <a:rPr lang="sv-SE" sz="4000" dirty="0"/>
              <a:t>Förstärkt samverkan</a:t>
            </a:r>
          </a:p>
        </p:txBody>
      </p:sp>
      <p:sp>
        <p:nvSpPr>
          <p:cNvPr id="3" name="Platshållare för innehåll 2">
            <a:extLst>
              <a:ext uri="{FF2B5EF4-FFF2-40B4-BE49-F238E27FC236}">
                <a16:creationId xmlns:a16="http://schemas.microsoft.com/office/drawing/2014/main" id="{BD0F7313-D65F-C927-8048-94CA73F86D72}"/>
              </a:ext>
            </a:extLst>
          </p:cNvPr>
          <p:cNvSpPr>
            <a:spLocks noGrp="1"/>
          </p:cNvSpPr>
          <p:nvPr>
            <p:ph sz="half" idx="1"/>
          </p:nvPr>
        </p:nvSpPr>
        <p:spPr>
          <a:xfrm>
            <a:off x="666000" y="2494800"/>
            <a:ext cx="3558759" cy="3740400"/>
          </a:xfrm>
        </p:spPr>
        <p:txBody>
          <a:bodyPr>
            <a:normAutofit/>
          </a:bodyPr>
          <a:lstStyle/>
          <a:p>
            <a:pPr marL="30163" indent="0">
              <a:buNone/>
            </a:pPr>
            <a:r>
              <a:rPr lang="sv-SE" sz="2100" dirty="0"/>
              <a:t>Varje huvudman har </a:t>
            </a:r>
            <a:r>
              <a:rPr lang="sv-SE" sz="2100" dirty="0">
                <a:effectLst/>
              </a:rPr>
              <a:t>ansvar för att ställa om till Nära vård, men de har också ett gemensamt ansvar </a:t>
            </a:r>
            <a:r>
              <a:rPr lang="sv-SE" sz="2100" dirty="0"/>
              <a:t>att, utifrån invånarens behov, hitta nya sätt att samverka.</a:t>
            </a:r>
            <a:endParaRPr lang="sv-SE" sz="2100" dirty="0">
              <a:effectLst/>
            </a:endParaRPr>
          </a:p>
          <a:p>
            <a:pPr marL="30163" indent="0">
              <a:buNone/>
            </a:pPr>
            <a:endParaRPr lang="sv-SE" dirty="0"/>
          </a:p>
        </p:txBody>
      </p:sp>
      <p:pic>
        <p:nvPicPr>
          <p:cNvPr id="10" name="Bildobjekt 9">
            <a:extLst>
              <a:ext uri="{FF2B5EF4-FFF2-40B4-BE49-F238E27FC236}">
                <a16:creationId xmlns:a16="http://schemas.microsoft.com/office/drawing/2014/main" id="{694DA3F3-FF9B-40CB-EF1A-76E839DFD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61" y="1830649"/>
            <a:ext cx="5950807" cy="3957287"/>
          </a:xfrm>
          <a:prstGeom prst="rect">
            <a:avLst/>
          </a:prstGeom>
          <a:noFill/>
        </p:spPr>
      </p:pic>
      <p:sp>
        <p:nvSpPr>
          <p:cNvPr id="11" name="Rubrik 1">
            <a:extLst>
              <a:ext uri="{FF2B5EF4-FFF2-40B4-BE49-F238E27FC236}">
                <a16:creationId xmlns:a16="http://schemas.microsoft.com/office/drawing/2014/main" id="{8803CAD8-AAA4-6730-3231-AB9280FE086B}"/>
              </a:ext>
            </a:extLst>
          </p:cNvPr>
          <p:cNvSpPr txBox="1">
            <a:spLocks/>
          </p:cNvSpPr>
          <p:nvPr/>
        </p:nvSpPr>
        <p:spPr>
          <a:xfrm>
            <a:off x="664232" y="238556"/>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dirty="0">
                <a:latin typeface="+mn-lt"/>
              </a:rPr>
              <a:t>Innehåll i Gemensam plan primärvård</a:t>
            </a:r>
          </a:p>
        </p:txBody>
      </p:sp>
    </p:spTree>
    <p:extLst>
      <p:ext uri="{BB962C8B-B14F-4D97-AF65-F5344CB8AC3E}">
        <p14:creationId xmlns:p14="http://schemas.microsoft.com/office/powerpoint/2010/main" val="3989263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FD198F-03FD-7359-7F53-C2A344A06B04}"/>
              </a:ext>
            </a:extLst>
          </p:cNvPr>
          <p:cNvSpPr txBox="1">
            <a:spLocks/>
          </p:cNvSpPr>
          <p:nvPr/>
        </p:nvSpPr>
        <p:spPr>
          <a:xfrm>
            <a:off x="664232" y="927604"/>
            <a:ext cx="9474177" cy="1112405"/>
          </a:xfrm>
          <a:prstGeom prst="rect">
            <a:avLst/>
          </a:prstGeom>
        </p:spPr>
        <p:txBody>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Arial"/>
                <a:ea typeface="+mj-ea"/>
                <a:cs typeface="+mj-cs"/>
              </a:rPr>
              <a:t>Gemensam plan som konkret verktyg</a:t>
            </a:r>
            <a:endParaRPr kumimoji="0" lang="sv-SE" sz="40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Platshållare för innehåll 2">
            <a:extLst>
              <a:ext uri="{FF2B5EF4-FFF2-40B4-BE49-F238E27FC236}">
                <a16:creationId xmlns:a16="http://schemas.microsoft.com/office/drawing/2014/main" id="{02D1AD2B-1D02-2418-04C5-98E8DC22D883}"/>
              </a:ext>
            </a:extLst>
          </p:cNvPr>
          <p:cNvSpPr txBox="1">
            <a:spLocks/>
          </p:cNvSpPr>
          <p:nvPr/>
        </p:nvSpPr>
        <p:spPr>
          <a:xfrm>
            <a:off x="664232" y="1684878"/>
            <a:ext cx="10091397" cy="849438"/>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En plan plan för gemensam primärvård är ett verktyg i omställningen till Nära vård och kan innehålla såväl överenskomna förhållnings- och arbetssätt som hur samverkan konkret ska se ut.</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Rubrik 1">
            <a:extLst>
              <a:ext uri="{FF2B5EF4-FFF2-40B4-BE49-F238E27FC236}">
                <a16:creationId xmlns:a16="http://schemas.microsoft.com/office/drawing/2014/main" id="{BED134E0-5FE7-95F8-EECA-D62B7CD48CE1}"/>
              </a:ext>
            </a:extLst>
          </p:cNvPr>
          <p:cNvSpPr txBox="1">
            <a:spLocks/>
          </p:cNvSpPr>
          <p:nvPr/>
        </p:nvSpPr>
        <p:spPr>
          <a:xfrm>
            <a:off x="664232" y="238556"/>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a:ea typeface="+mj-ea"/>
                <a:cs typeface="+mj-cs"/>
              </a:rPr>
              <a:t>Innehåll i Gemensam plan primärvård</a:t>
            </a:r>
          </a:p>
        </p:txBody>
      </p:sp>
      <p:pic>
        <p:nvPicPr>
          <p:cNvPr id="5" name="Bildobjekt 4">
            <a:extLst>
              <a:ext uri="{FF2B5EF4-FFF2-40B4-BE49-F238E27FC236}">
                <a16:creationId xmlns:a16="http://schemas.microsoft.com/office/drawing/2014/main" id="{924FFA53-BCA1-D18A-1DE9-A978B202B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30" y="1958531"/>
            <a:ext cx="8171864" cy="4730308"/>
          </a:xfrm>
          <a:prstGeom prst="rect">
            <a:avLst/>
          </a:prstGeom>
        </p:spPr>
      </p:pic>
    </p:spTree>
    <p:extLst>
      <p:ext uri="{BB962C8B-B14F-4D97-AF65-F5344CB8AC3E}">
        <p14:creationId xmlns:p14="http://schemas.microsoft.com/office/powerpoint/2010/main" val="378198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2211F-524A-A063-5579-FDF7F9F1341B}"/>
              </a:ext>
            </a:extLst>
          </p:cNvPr>
          <p:cNvSpPr>
            <a:spLocks noGrp="1"/>
          </p:cNvSpPr>
          <p:nvPr>
            <p:ph type="title"/>
          </p:nvPr>
        </p:nvSpPr>
        <p:spPr>
          <a:xfrm>
            <a:off x="664232" y="1096658"/>
            <a:ext cx="9609825" cy="1836057"/>
          </a:xfrm>
        </p:spPr>
        <p:txBody>
          <a:bodyPr/>
          <a:lstStyle/>
          <a:p>
            <a:pPr>
              <a:lnSpc>
                <a:spcPct val="90000"/>
              </a:lnSpc>
            </a:pPr>
            <a:r>
              <a:rPr lang="sv-SE" sz="4000" dirty="0"/>
              <a:t>Gemensam utveckling bidrar till att stärka primärvården som nav </a:t>
            </a:r>
          </a:p>
        </p:txBody>
      </p:sp>
      <p:sp>
        <p:nvSpPr>
          <p:cNvPr id="3" name="Platshållare för innehåll 2">
            <a:extLst>
              <a:ext uri="{FF2B5EF4-FFF2-40B4-BE49-F238E27FC236}">
                <a16:creationId xmlns:a16="http://schemas.microsoft.com/office/drawing/2014/main" id="{59AECD35-FEDD-AA61-9BD4-2BAC4F16C695}"/>
              </a:ext>
            </a:extLst>
          </p:cNvPr>
          <p:cNvSpPr>
            <a:spLocks noGrp="1"/>
          </p:cNvSpPr>
          <p:nvPr>
            <p:ph idx="1"/>
          </p:nvPr>
        </p:nvSpPr>
        <p:spPr>
          <a:xfrm>
            <a:off x="789347" y="3960708"/>
            <a:ext cx="3757457" cy="3738598"/>
          </a:xfrm>
        </p:spPr>
        <p:txBody>
          <a:bodyPr/>
          <a:lstStyle/>
          <a:p>
            <a:pPr marL="30163" indent="0">
              <a:buNone/>
            </a:pPr>
            <a:endParaRPr lang="sv-SE" sz="2100"/>
          </a:p>
          <a:p>
            <a:pPr marL="30163" indent="0">
              <a:buNone/>
            </a:pPr>
            <a:endParaRPr lang="sv-SE" sz="2100"/>
          </a:p>
        </p:txBody>
      </p:sp>
      <p:sp>
        <p:nvSpPr>
          <p:cNvPr id="5" name="textruta 4">
            <a:extLst>
              <a:ext uri="{FF2B5EF4-FFF2-40B4-BE49-F238E27FC236}">
                <a16:creationId xmlns:a16="http://schemas.microsoft.com/office/drawing/2014/main" id="{9761DC72-362A-5BAA-88EE-0E8109678915}"/>
              </a:ext>
            </a:extLst>
          </p:cNvPr>
          <p:cNvSpPr txBox="1"/>
          <p:nvPr/>
        </p:nvSpPr>
        <p:spPr>
          <a:xfrm>
            <a:off x="664232" y="3086283"/>
            <a:ext cx="8583677" cy="3739485"/>
          </a:xfrm>
          <a:prstGeom prst="rect">
            <a:avLst/>
          </a:prstGeom>
          <a:noFill/>
        </p:spPr>
        <p:txBody>
          <a:bodyPr wrap="square" rtlCol="0">
            <a:spAutoFit/>
          </a:bodyPr>
          <a:lstStyle/>
          <a:p>
            <a:pPr marL="373063" indent="-342900">
              <a:spcAft>
                <a:spcPts val="600"/>
              </a:spcAft>
              <a:buFont typeface="Arial" panose="020B0604020202020204" pitchFamily="34" charset="0"/>
              <a:buChar char="•"/>
            </a:pPr>
            <a:r>
              <a:rPr lang="sv-SE" sz="2000" dirty="0"/>
              <a:t>Det finns flera konkreta områden som kan planeras gemensamt av huvudmännen. </a:t>
            </a:r>
          </a:p>
          <a:p>
            <a:pPr marL="373063" indent="-342900">
              <a:spcAft>
                <a:spcPts val="600"/>
              </a:spcAft>
              <a:buFont typeface="Arial" panose="020B0604020202020204" pitchFamily="34" charset="0"/>
              <a:buChar char="•"/>
            </a:pPr>
            <a:r>
              <a:rPr lang="sv-SE" sz="2000" dirty="0"/>
              <a:t>Exempel på övergripande frågor </a:t>
            </a:r>
            <a:r>
              <a:rPr lang="sv-SE" sz="2000" i="1" dirty="0"/>
              <a:t>som kan ingå </a:t>
            </a:r>
            <a:r>
              <a:rPr lang="sv-SE" sz="2000" dirty="0"/>
              <a:t>i en gemensam plan är:</a:t>
            </a:r>
          </a:p>
          <a:p>
            <a:pPr marL="1257300" lvl="2" indent="-342900">
              <a:spcAft>
                <a:spcPts val="600"/>
              </a:spcAft>
              <a:buFont typeface="Arial" panose="020B0604020202020204" pitchFamily="34" charset="0"/>
              <a:buChar char="•"/>
            </a:pPr>
            <a:r>
              <a:rPr lang="sv-SE" sz="2000" dirty="0"/>
              <a:t>Utveckling av primärvården</a:t>
            </a:r>
          </a:p>
          <a:p>
            <a:pPr marL="1257300" lvl="2" indent="-342900">
              <a:spcAft>
                <a:spcPts val="600"/>
              </a:spcAft>
              <a:buFont typeface="Arial" panose="020B0604020202020204" pitchFamily="34" charset="0"/>
              <a:buChar char="•"/>
            </a:pPr>
            <a:r>
              <a:rPr lang="sv-SE" sz="2000" dirty="0"/>
              <a:t>Utbudsfrågor</a:t>
            </a:r>
          </a:p>
          <a:p>
            <a:pPr marL="1257300" lvl="2" indent="-342900">
              <a:spcAft>
                <a:spcPts val="600"/>
              </a:spcAft>
              <a:buFont typeface="Arial" panose="020B0604020202020204" pitchFamily="34" charset="0"/>
              <a:buChar char="•"/>
            </a:pPr>
            <a:r>
              <a:rPr lang="sv-SE" sz="2000" dirty="0"/>
              <a:t>Forskningsfrågor</a:t>
            </a:r>
          </a:p>
          <a:p>
            <a:pPr marL="1257300" lvl="2" indent="-342900">
              <a:spcAft>
                <a:spcPts val="600"/>
              </a:spcAft>
              <a:buFont typeface="Arial" panose="020B0604020202020204" pitchFamily="34" charset="0"/>
              <a:buChar char="•"/>
            </a:pPr>
            <a:r>
              <a:rPr lang="sv-SE" sz="2000" dirty="0"/>
              <a:t>Lokalfrågor </a:t>
            </a:r>
          </a:p>
          <a:p>
            <a:pPr lvl="2">
              <a:spcAft>
                <a:spcPts val="600"/>
              </a:spcAft>
            </a:pPr>
            <a:endParaRPr lang="sv-SE" sz="2000" dirty="0"/>
          </a:p>
          <a:p>
            <a:pPr marL="30163" indent="0">
              <a:buNone/>
            </a:pPr>
            <a:endParaRPr lang="sv-SE" sz="2100" dirty="0"/>
          </a:p>
          <a:p>
            <a:pPr marL="30163" indent="0">
              <a:buNone/>
            </a:pPr>
            <a:endParaRPr lang="sv-SE" sz="2100" dirty="0"/>
          </a:p>
        </p:txBody>
      </p:sp>
      <p:sp>
        <p:nvSpPr>
          <p:cNvPr id="8" name="Platshållare för innehåll 2">
            <a:extLst>
              <a:ext uri="{FF2B5EF4-FFF2-40B4-BE49-F238E27FC236}">
                <a16:creationId xmlns:a16="http://schemas.microsoft.com/office/drawing/2014/main" id="{921AB11B-09FB-0D6C-87F1-725750AF02F4}"/>
              </a:ext>
            </a:extLst>
          </p:cNvPr>
          <p:cNvSpPr txBox="1">
            <a:spLocks/>
          </p:cNvSpPr>
          <p:nvPr/>
        </p:nvSpPr>
        <p:spPr>
          <a:xfrm>
            <a:off x="3472572" y="4988701"/>
            <a:ext cx="3757457"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sv-SE" sz="2100" dirty="0"/>
          </a:p>
          <a:p>
            <a:pPr marL="30163" indent="0">
              <a:buFont typeface="Symbol" panose="05050102010706020507" pitchFamily="18" charset="2"/>
              <a:buNone/>
            </a:pPr>
            <a:endParaRPr lang="sv-SE" sz="2100" dirty="0"/>
          </a:p>
          <a:p>
            <a:pPr marL="30163" indent="0">
              <a:buFont typeface="Symbol" panose="05050102010706020507" pitchFamily="18" charset="2"/>
              <a:buNone/>
            </a:pPr>
            <a:endParaRPr lang="sv-SE" sz="2100" dirty="0"/>
          </a:p>
        </p:txBody>
      </p:sp>
      <p:sp>
        <p:nvSpPr>
          <p:cNvPr id="10" name="Rubrik 1">
            <a:extLst>
              <a:ext uri="{FF2B5EF4-FFF2-40B4-BE49-F238E27FC236}">
                <a16:creationId xmlns:a16="http://schemas.microsoft.com/office/drawing/2014/main" id="{927F6E41-7130-C1E5-48D4-6832054F8C36}"/>
              </a:ext>
            </a:extLst>
          </p:cNvPr>
          <p:cNvSpPr txBox="1">
            <a:spLocks/>
          </p:cNvSpPr>
          <p:nvPr/>
        </p:nvSpPr>
        <p:spPr>
          <a:xfrm>
            <a:off x="664232" y="238556"/>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Innehåll i Gemensam plan primärvård</a:t>
            </a:r>
          </a:p>
        </p:txBody>
      </p:sp>
    </p:spTree>
    <p:extLst>
      <p:ext uri="{BB962C8B-B14F-4D97-AF65-F5344CB8AC3E}">
        <p14:creationId xmlns:p14="http://schemas.microsoft.com/office/powerpoint/2010/main" val="1021704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2211F-524A-A063-5579-FDF7F9F1341B}"/>
              </a:ext>
            </a:extLst>
          </p:cNvPr>
          <p:cNvSpPr>
            <a:spLocks noGrp="1"/>
          </p:cNvSpPr>
          <p:nvPr>
            <p:ph type="title"/>
          </p:nvPr>
        </p:nvSpPr>
        <p:spPr>
          <a:xfrm>
            <a:off x="664232" y="897152"/>
            <a:ext cx="9828882" cy="1112405"/>
          </a:xfrm>
        </p:spPr>
        <p:txBody>
          <a:bodyPr/>
          <a:lstStyle/>
          <a:p>
            <a:pPr>
              <a:lnSpc>
                <a:spcPct val="90000"/>
              </a:lnSpc>
            </a:pPr>
            <a:r>
              <a:rPr lang="sv-SE" sz="4000" dirty="0"/>
              <a:t>Att gemensamt möta primärvårdens kompetensutmaningar</a:t>
            </a:r>
          </a:p>
        </p:txBody>
      </p:sp>
      <p:sp>
        <p:nvSpPr>
          <p:cNvPr id="5" name="textruta 4">
            <a:extLst>
              <a:ext uri="{FF2B5EF4-FFF2-40B4-BE49-F238E27FC236}">
                <a16:creationId xmlns:a16="http://schemas.microsoft.com/office/drawing/2014/main" id="{9761DC72-362A-5BAA-88EE-0E8109678915}"/>
              </a:ext>
            </a:extLst>
          </p:cNvPr>
          <p:cNvSpPr txBox="1"/>
          <p:nvPr/>
        </p:nvSpPr>
        <p:spPr>
          <a:xfrm>
            <a:off x="664232" y="2700982"/>
            <a:ext cx="8396641" cy="3093154"/>
          </a:xfrm>
          <a:prstGeom prst="rect">
            <a:avLst/>
          </a:prstGeom>
          <a:noFill/>
        </p:spPr>
        <p:txBody>
          <a:bodyPr wrap="square" rtlCol="0">
            <a:spAutoFit/>
          </a:bodyPr>
          <a:lstStyle/>
          <a:p>
            <a:pPr marL="30163" indent="0">
              <a:spcAft>
                <a:spcPts val="600"/>
              </a:spcAft>
              <a:buNone/>
            </a:pPr>
            <a:r>
              <a:rPr lang="sv-SE" sz="2000" dirty="0"/>
              <a:t>Kompetensförsörjningen är den största utmaningen svensk arbets-marknad står inför. Bland de åtgärder som föreslagits för att möta behoven finns förändrade arbetssätt och att skapa bättre förutsättningar för vårdens medarbetare att utvecklas. En gemensam plan kan bidra till att ge den helhetssyn och skapa de långsiktiga åtgärder som krävs. </a:t>
            </a:r>
            <a:br>
              <a:rPr lang="sv-SE" sz="2000" dirty="0"/>
            </a:br>
            <a:r>
              <a:rPr lang="sv-SE" sz="2000" dirty="0"/>
              <a:t>Exempel på områden </a:t>
            </a:r>
            <a:r>
              <a:rPr lang="sv-SE" sz="2000" i="1" dirty="0"/>
              <a:t>som kan ingå </a:t>
            </a:r>
            <a:r>
              <a:rPr lang="sv-SE" sz="2000" dirty="0"/>
              <a:t>i en gemensam plan är: </a:t>
            </a:r>
          </a:p>
          <a:p>
            <a:pPr marL="373063" indent="-342900">
              <a:spcAft>
                <a:spcPts val="600"/>
              </a:spcAft>
              <a:buFont typeface="Arial" panose="020B0604020202020204" pitchFamily="34" charset="0"/>
              <a:buChar char="•"/>
            </a:pPr>
            <a:r>
              <a:rPr lang="sv-SE" sz="2000" dirty="0"/>
              <a:t>Kompetensförsörjning</a:t>
            </a:r>
          </a:p>
          <a:p>
            <a:pPr marL="373063" indent="-342900">
              <a:spcAft>
                <a:spcPts val="600"/>
              </a:spcAft>
              <a:buFont typeface="Arial" panose="020B0604020202020204" pitchFamily="34" charset="0"/>
              <a:buChar char="•"/>
            </a:pPr>
            <a:r>
              <a:rPr lang="sv-SE" sz="2000" dirty="0"/>
              <a:t>Kompetensutveckling</a:t>
            </a:r>
          </a:p>
          <a:p>
            <a:pPr marL="373063" indent="-342900">
              <a:spcAft>
                <a:spcPts val="600"/>
              </a:spcAft>
              <a:buFont typeface="Arial" panose="020B0604020202020204" pitchFamily="34" charset="0"/>
              <a:buChar char="•"/>
            </a:pPr>
            <a:r>
              <a:rPr lang="sv-SE" sz="2000" dirty="0"/>
              <a:t>Samverkan kring VFU-legitimerade yrkesgrupper</a:t>
            </a:r>
          </a:p>
        </p:txBody>
      </p:sp>
      <p:sp>
        <p:nvSpPr>
          <p:cNvPr id="11" name="Rubrik 1">
            <a:extLst>
              <a:ext uri="{FF2B5EF4-FFF2-40B4-BE49-F238E27FC236}">
                <a16:creationId xmlns:a16="http://schemas.microsoft.com/office/drawing/2014/main" id="{364F82AE-4986-95B3-A87A-ADAABD8E8B2C}"/>
              </a:ext>
            </a:extLst>
          </p:cNvPr>
          <p:cNvSpPr txBox="1">
            <a:spLocks/>
          </p:cNvSpPr>
          <p:nvPr/>
        </p:nvSpPr>
        <p:spPr>
          <a:xfrm>
            <a:off x="664232" y="238556"/>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Innehåll i Gemensam plan primärvård</a:t>
            </a:r>
          </a:p>
        </p:txBody>
      </p:sp>
      <p:sp>
        <p:nvSpPr>
          <p:cNvPr id="12" name="textruta 11">
            <a:extLst>
              <a:ext uri="{FF2B5EF4-FFF2-40B4-BE49-F238E27FC236}">
                <a16:creationId xmlns:a16="http://schemas.microsoft.com/office/drawing/2014/main" id="{DC56AD1E-AA99-1846-D7F4-5D2A0EAD396E}"/>
              </a:ext>
            </a:extLst>
          </p:cNvPr>
          <p:cNvSpPr txBox="1"/>
          <p:nvPr/>
        </p:nvSpPr>
        <p:spPr>
          <a:xfrm>
            <a:off x="664232" y="6045552"/>
            <a:ext cx="10518430" cy="276999"/>
          </a:xfrm>
          <a:prstGeom prst="rect">
            <a:avLst/>
          </a:prstGeom>
          <a:noFill/>
        </p:spPr>
        <p:txBody>
          <a:bodyPr wrap="square" rtlCol="0">
            <a:spAutoFit/>
          </a:bodyPr>
          <a:lstStyle/>
          <a:p>
            <a:r>
              <a:rPr lang="sv-SE" sz="1200"/>
              <a:t>Ref: Välfärdens kompetensförsörjning Personalprognos 2021–2031 och hur välfärden kan möta kompetensutmaningen. SKR </a:t>
            </a:r>
          </a:p>
        </p:txBody>
      </p:sp>
      <p:pic>
        <p:nvPicPr>
          <p:cNvPr id="13" name="Bild 12" descr="Glödlampa och kugghjul med hel fyllning">
            <a:extLst>
              <a:ext uri="{FF2B5EF4-FFF2-40B4-BE49-F238E27FC236}">
                <a16:creationId xmlns:a16="http://schemas.microsoft.com/office/drawing/2014/main" id="{4CA99540-7926-6523-5AFC-7CB164B7CC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0873" y="2700982"/>
            <a:ext cx="1774632" cy="1774632"/>
          </a:xfrm>
          <a:prstGeom prst="rect">
            <a:avLst/>
          </a:prstGeom>
        </p:spPr>
      </p:pic>
    </p:spTree>
    <p:extLst>
      <p:ext uri="{BB962C8B-B14F-4D97-AF65-F5344CB8AC3E}">
        <p14:creationId xmlns:p14="http://schemas.microsoft.com/office/powerpoint/2010/main" val="3980078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2211F-524A-A063-5579-FDF7F9F1341B}"/>
              </a:ext>
            </a:extLst>
          </p:cNvPr>
          <p:cNvSpPr>
            <a:spLocks noGrp="1"/>
          </p:cNvSpPr>
          <p:nvPr>
            <p:ph type="title"/>
          </p:nvPr>
        </p:nvSpPr>
        <p:spPr>
          <a:xfrm>
            <a:off x="664232" y="811667"/>
            <a:ext cx="10173656" cy="1112405"/>
          </a:xfrm>
        </p:spPr>
        <p:txBody>
          <a:bodyPr/>
          <a:lstStyle/>
          <a:p>
            <a:pPr>
              <a:lnSpc>
                <a:spcPct val="90000"/>
              </a:lnSpc>
            </a:pPr>
            <a:r>
              <a:rPr lang="sv-SE" sz="4000" dirty="0"/>
              <a:t>Samordning av insatser möjliggör att arbeta mer proaktivt och hälsofrämjande</a:t>
            </a:r>
          </a:p>
        </p:txBody>
      </p:sp>
      <p:sp>
        <p:nvSpPr>
          <p:cNvPr id="4" name="Platshållare för innehåll 2">
            <a:extLst>
              <a:ext uri="{FF2B5EF4-FFF2-40B4-BE49-F238E27FC236}">
                <a16:creationId xmlns:a16="http://schemas.microsoft.com/office/drawing/2014/main" id="{1C54C248-C294-FD02-3E2F-D69ACD6B89FB}"/>
              </a:ext>
            </a:extLst>
          </p:cNvPr>
          <p:cNvSpPr txBox="1">
            <a:spLocks/>
          </p:cNvSpPr>
          <p:nvPr/>
        </p:nvSpPr>
        <p:spPr>
          <a:xfrm>
            <a:off x="7817844" y="3191656"/>
            <a:ext cx="5366452"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endParaRPr lang="sv-SE" sz="1800"/>
          </a:p>
          <a:p>
            <a:pPr marL="30163" indent="0">
              <a:buFont typeface="Symbol" panose="05050102010706020507" pitchFamily="18" charset="2"/>
              <a:buNone/>
            </a:pPr>
            <a:endParaRPr lang="sv-SE" sz="2100"/>
          </a:p>
          <a:p>
            <a:pPr marL="30163" indent="0">
              <a:buFont typeface="Symbol" panose="05050102010706020507" pitchFamily="18" charset="2"/>
              <a:buNone/>
            </a:pPr>
            <a:endParaRPr lang="sv-SE" sz="2100"/>
          </a:p>
        </p:txBody>
      </p:sp>
      <p:sp>
        <p:nvSpPr>
          <p:cNvPr id="8" name="Platshållare för innehåll 2">
            <a:extLst>
              <a:ext uri="{FF2B5EF4-FFF2-40B4-BE49-F238E27FC236}">
                <a16:creationId xmlns:a16="http://schemas.microsoft.com/office/drawing/2014/main" id="{921AB11B-09FB-0D6C-87F1-725750AF02F4}"/>
              </a:ext>
            </a:extLst>
          </p:cNvPr>
          <p:cNvSpPr txBox="1">
            <a:spLocks/>
          </p:cNvSpPr>
          <p:nvPr/>
        </p:nvSpPr>
        <p:spPr>
          <a:xfrm>
            <a:off x="3472572" y="4988701"/>
            <a:ext cx="3757457"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sv-SE" sz="2100"/>
          </a:p>
          <a:p>
            <a:pPr marL="30163" indent="0">
              <a:buFont typeface="Symbol" panose="05050102010706020507" pitchFamily="18" charset="2"/>
              <a:buNone/>
            </a:pPr>
            <a:endParaRPr lang="sv-SE" sz="2100"/>
          </a:p>
          <a:p>
            <a:pPr marL="30163" indent="0">
              <a:buFont typeface="Symbol" panose="05050102010706020507" pitchFamily="18" charset="2"/>
              <a:buNone/>
            </a:pPr>
            <a:endParaRPr lang="sv-SE" sz="2100"/>
          </a:p>
        </p:txBody>
      </p:sp>
      <p:sp>
        <p:nvSpPr>
          <p:cNvPr id="9" name="Platshållare för innehåll 8">
            <a:extLst>
              <a:ext uri="{FF2B5EF4-FFF2-40B4-BE49-F238E27FC236}">
                <a16:creationId xmlns:a16="http://schemas.microsoft.com/office/drawing/2014/main" id="{201C662F-C224-8BC2-B0ED-205092FA61B0}"/>
              </a:ext>
            </a:extLst>
          </p:cNvPr>
          <p:cNvSpPr>
            <a:spLocks noGrp="1"/>
          </p:cNvSpPr>
          <p:nvPr>
            <p:ph idx="1"/>
          </p:nvPr>
        </p:nvSpPr>
        <p:spPr>
          <a:xfrm>
            <a:off x="664232" y="2156354"/>
            <a:ext cx="9791734" cy="3738598"/>
          </a:xfrm>
        </p:spPr>
        <p:txBody>
          <a:bodyPr/>
          <a:lstStyle/>
          <a:p>
            <a:pPr marL="30163" indent="0">
              <a:spcAft>
                <a:spcPts val="600"/>
              </a:spcAft>
              <a:buNone/>
            </a:pPr>
            <a:r>
              <a:rPr lang="sv-SE" sz="2000" dirty="0"/>
              <a:t>Då primärvårdsarbetet planeras gemensamt underlättas samordningen av insatser utifrån personens fokus vilket både möjliggör att arbeta mer resurseffektivt, proaktivt och hälsofrämjande. Exempel på konkreta samverkansområden/frågor </a:t>
            </a:r>
            <a:r>
              <a:rPr lang="sv-SE" sz="2000" i="1" dirty="0"/>
              <a:t>som kan ingå </a:t>
            </a:r>
            <a:r>
              <a:rPr lang="sv-SE" sz="2000" dirty="0"/>
              <a:t>i en gemensam plan är:</a:t>
            </a:r>
          </a:p>
          <a:p>
            <a:pPr>
              <a:spcAft>
                <a:spcPts val="600"/>
              </a:spcAft>
              <a:buFont typeface="Arial" panose="020B0604020202020204" pitchFamily="34" charset="0"/>
              <a:buChar char="•"/>
            </a:pPr>
            <a:r>
              <a:rPr lang="sv-SE" sz="2000" dirty="0"/>
              <a:t>Befolkningsinriktat förebyggande arbete</a:t>
            </a:r>
          </a:p>
          <a:p>
            <a:pPr>
              <a:spcAft>
                <a:spcPts val="600"/>
              </a:spcAft>
              <a:buFont typeface="Arial" panose="020B0604020202020204" pitchFamily="34" charset="0"/>
              <a:buChar char="•"/>
            </a:pPr>
            <a:r>
              <a:rPr lang="sv-SE" sz="2000" dirty="0"/>
              <a:t>Läkarmedverkan</a:t>
            </a:r>
          </a:p>
          <a:p>
            <a:pPr>
              <a:spcAft>
                <a:spcPts val="600"/>
              </a:spcAft>
              <a:buFont typeface="Arial" panose="020B0604020202020204" pitchFamily="34" charset="0"/>
              <a:buChar char="•"/>
            </a:pPr>
            <a:r>
              <a:rPr lang="sv-SE" sz="2000" dirty="0"/>
              <a:t>Fast läkarkontakt</a:t>
            </a:r>
          </a:p>
          <a:p>
            <a:pPr>
              <a:spcAft>
                <a:spcPts val="600"/>
              </a:spcAft>
              <a:buFont typeface="Arial" panose="020B0604020202020204" pitchFamily="34" charset="0"/>
              <a:buChar char="•"/>
            </a:pPr>
            <a:r>
              <a:rPr lang="sv-SE" sz="2000" dirty="0"/>
              <a:t>Fast vårdkontakt</a:t>
            </a:r>
          </a:p>
          <a:p>
            <a:pPr>
              <a:spcAft>
                <a:spcPts val="600"/>
              </a:spcAft>
              <a:buFont typeface="Arial" panose="020B0604020202020204" pitchFamily="34" charset="0"/>
              <a:buChar char="•"/>
            </a:pPr>
            <a:r>
              <a:rPr lang="sv-SE" sz="2000" dirty="0" err="1"/>
              <a:t>Patientkontrakt</a:t>
            </a:r>
            <a:endParaRPr lang="sv-SE" sz="2000" dirty="0"/>
          </a:p>
          <a:p>
            <a:pPr>
              <a:spcAft>
                <a:spcPts val="600"/>
              </a:spcAft>
              <a:buFont typeface="Arial" panose="020B0604020202020204" pitchFamily="34" charset="0"/>
              <a:buChar char="•"/>
            </a:pPr>
            <a:r>
              <a:rPr lang="sv-SE" sz="2000" dirty="0"/>
              <a:t>Samordnad individuell vårdplan, SIP</a:t>
            </a:r>
          </a:p>
          <a:p>
            <a:pPr>
              <a:spcAft>
                <a:spcPts val="600"/>
              </a:spcAft>
              <a:buFont typeface="Arial" panose="020B0604020202020204" pitchFamily="34" charset="0"/>
              <a:buChar char="•"/>
            </a:pPr>
            <a:r>
              <a:rPr lang="sv-SE" sz="2000" dirty="0"/>
              <a:t>Medicinsk vårdplanering</a:t>
            </a:r>
          </a:p>
          <a:p>
            <a:endParaRPr lang="sv-SE" sz="2000" dirty="0"/>
          </a:p>
          <a:p>
            <a:endParaRPr lang="sv-SE" sz="2000" dirty="0"/>
          </a:p>
        </p:txBody>
      </p:sp>
      <p:sp>
        <p:nvSpPr>
          <p:cNvPr id="10" name="Rubrik 1">
            <a:extLst>
              <a:ext uri="{FF2B5EF4-FFF2-40B4-BE49-F238E27FC236}">
                <a16:creationId xmlns:a16="http://schemas.microsoft.com/office/drawing/2014/main" id="{79E28B36-1C98-9154-224C-4AB54ECF1593}"/>
              </a:ext>
            </a:extLst>
          </p:cNvPr>
          <p:cNvSpPr txBox="1">
            <a:spLocks/>
          </p:cNvSpPr>
          <p:nvPr/>
        </p:nvSpPr>
        <p:spPr>
          <a:xfrm>
            <a:off x="664232" y="238556"/>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Innehåll i Gemensam plan primärvård</a:t>
            </a:r>
          </a:p>
        </p:txBody>
      </p:sp>
    </p:spTree>
    <p:extLst>
      <p:ext uri="{BB962C8B-B14F-4D97-AF65-F5344CB8AC3E}">
        <p14:creationId xmlns:p14="http://schemas.microsoft.com/office/powerpoint/2010/main" val="340742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6E93411-2BF0-F1CE-E18C-6468D2C28A07}"/>
              </a:ext>
            </a:extLst>
          </p:cNvPr>
          <p:cNvSpPr txBox="1">
            <a:spLocks/>
          </p:cNvSpPr>
          <p:nvPr/>
        </p:nvSpPr>
        <p:spPr>
          <a:xfrm>
            <a:off x="918703" y="2445544"/>
            <a:ext cx="9972210" cy="1966912"/>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FFFFFF"/>
                </a:solidFill>
                <a:latin typeface="+mj-lt"/>
                <a:ea typeface="+mj-ea"/>
                <a:cs typeface="+mj-cs"/>
              </a:defRPr>
            </a:lvl1pPr>
          </a:lstStyle>
          <a:p>
            <a:pPr>
              <a:lnSpc>
                <a:spcPct val="100000"/>
              </a:lnSpc>
            </a:pPr>
            <a:r>
              <a:rPr lang="sv-SE" sz="4800" dirty="0">
                <a:solidFill>
                  <a:schemeClr val="bg1"/>
                </a:solidFill>
              </a:rPr>
              <a:t>Fem steg till en plan</a:t>
            </a:r>
          </a:p>
          <a:p>
            <a:pPr>
              <a:lnSpc>
                <a:spcPct val="100000"/>
              </a:lnSpc>
            </a:pPr>
            <a:r>
              <a:rPr lang="sv-SE" sz="4800" dirty="0">
                <a:solidFill>
                  <a:schemeClr val="bg1"/>
                </a:solidFill>
              </a:rPr>
              <a:t>för gemensam primärvård</a:t>
            </a:r>
          </a:p>
        </p:txBody>
      </p:sp>
    </p:spTree>
    <p:extLst>
      <p:ext uri="{BB962C8B-B14F-4D97-AF65-F5344CB8AC3E}">
        <p14:creationId xmlns:p14="http://schemas.microsoft.com/office/powerpoint/2010/main" val="3208037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269CA-C950-ED53-A086-5CDB76E497C8}"/>
              </a:ext>
            </a:extLst>
          </p:cNvPr>
          <p:cNvSpPr>
            <a:spLocks noGrp="1"/>
          </p:cNvSpPr>
          <p:nvPr>
            <p:ph type="title"/>
          </p:nvPr>
        </p:nvSpPr>
        <p:spPr/>
        <p:txBody>
          <a:bodyPr/>
          <a:lstStyle/>
          <a:p>
            <a:r>
              <a:rPr lang="sv-SE" sz="4000" dirty="0"/>
              <a:t>De fem stegen</a:t>
            </a:r>
          </a:p>
        </p:txBody>
      </p:sp>
      <p:sp>
        <p:nvSpPr>
          <p:cNvPr id="3" name="Platshållare för innehåll 2">
            <a:extLst>
              <a:ext uri="{FF2B5EF4-FFF2-40B4-BE49-F238E27FC236}">
                <a16:creationId xmlns:a16="http://schemas.microsoft.com/office/drawing/2014/main" id="{764D7000-C14A-9868-C9B8-3B21BE18FCB3}"/>
              </a:ext>
            </a:extLst>
          </p:cNvPr>
          <p:cNvSpPr>
            <a:spLocks noGrp="1"/>
          </p:cNvSpPr>
          <p:nvPr>
            <p:ph idx="1"/>
          </p:nvPr>
        </p:nvSpPr>
        <p:spPr>
          <a:xfrm>
            <a:off x="637729" y="2135125"/>
            <a:ext cx="9609825" cy="1484179"/>
          </a:xfrm>
        </p:spPr>
        <p:txBody>
          <a:bodyPr/>
          <a:lstStyle/>
          <a:p>
            <a:pPr marL="30163" indent="0">
              <a:buNone/>
            </a:pPr>
            <a:r>
              <a:rPr lang="sv-SE" sz="2100" dirty="0">
                <a:ea typeface="Times New Roman" panose="02020603050405020304" pitchFamily="18" charset="0"/>
              </a:rPr>
              <a:t>A</a:t>
            </a:r>
            <a:r>
              <a:rPr lang="sv-SE" sz="2100" dirty="0">
                <a:effectLst/>
                <a:ea typeface="Times New Roman" panose="02020603050405020304" pitchFamily="18" charset="0"/>
              </a:rPr>
              <a:t>tt ta fram en plan för gemensam primärvård handlar i hög utsträckning om att att formulera </a:t>
            </a:r>
            <a:r>
              <a:rPr lang="sv-SE" sz="2100" dirty="0" err="1">
                <a:effectLst/>
                <a:ea typeface="Times New Roman" panose="02020603050405020304" pitchFamily="18" charset="0"/>
              </a:rPr>
              <a:t>områden</a:t>
            </a:r>
            <a:r>
              <a:rPr lang="sv-SE" sz="2100" dirty="0">
                <a:effectLst/>
                <a:ea typeface="Times New Roman" panose="02020603050405020304" pitchFamily="18" charset="0"/>
              </a:rPr>
              <a:t> för samverkan, och besluta om hur det praktiskt ska fungera. Arbetet med planen kan göras i fem steg:</a:t>
            </a:r>
            <a:br>
              <a:rPr lang="sv-SE" sz="2100" dirty="0">
                <a:effectLst/>
                <a:ea typeface="Times New Roman" panose="02020603050405020304" pitchFamily="18" charset="0"/>
              </a:rPr>
            </a:br>
            <a:br>
              <a:rPr lang="sv-SE" sz="2100" dirty="0">
                <a:effectLst/>
                <a:ea typeface="Times New Roman" panose="02020603050405020304" pitchFamily="18" charset="0"/>
              </a:rPr>
            </a:br>
            <a:endParaRPr lang="sv-SE" dirty="0"/>
          </a:p>
        </p:txBody>
      </p:sp>
      <p:sp>
        <p:nvSpPr>
          <p:cNvPr id="4" name="Platshållare för innehåll 2">
            <a:extLst>
              <a:ext uri="{FF2B5EF4-FFF2-40B4-BE49-F238E27FC236}">
                <a16:creationId xmlns:a16="http://schemas.microsoft.com/office/drawing/2014/main" id="{4F3783D8-2E4B-8E15-7E3A-6C784903DA8F}"/>
              </a:ext>
            </a:extLst>
          </p:cNvPr>
          <p:cNvSpPr txBox="1">
            <a:spLocks/>
          </p:cNvSpPr>
          <p:nvPr/>
        </p:nvSpPr>
        <p:spPr>
          <a:xfrm>
            <a:off x="1194318" y="3012694"/>
            <a:ext cx="4186063" cy="3845306"/>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br>
              <a:rPr lang="sv-SE" sz="2100" dirty="0">
                <a:ea typeface="Times New Roman" panose="02020603050405020304" pitchFamily="18" charset="0"/>
              </a:rPr>
            </a:br>
            <a:br>
              <a:rPr lang="sv-SE" sz="2100" dirty="0">
                <a:ea typeface="Times New Roman" panose="02020603050405020304" pitchFamily="18" charset="0"/>
              </a:rPr>
            </a:br>
            <a:r>
              <a:rPr lang="sv-SE" sz="2100" dirty="0"/>
              <a:t>Gemensamma mål</a:t>
            </a:r>
          </a:p>
          <a:p>
            <a:pPr marL="30163" indent="0">
              <a:buFont typeface="Symbol" panose="05050102010706020507" pitchFamily="18" charset="2"/>
              <a:buNone/>
            </a:pPr>
            <a:r>
              <a:rPr lang="sv-SE" sz="2100" dirty="0"/>
              <a:t>Kartlägga förutsättningar</a:t>
            </a:r>
          </a:p>
          <a:p>
            <a:pPr marL="30163" indent="0">
              <a:buFont typeface="Symbol" panose="05050102010706020507" pitchFamily="18" charset="2"/>
              <a:buNone/>
            </a:pPr>
            <a:r>
              <a:rPr lang="sv-SE" sz="2100" dirty="0"/>
              <a:t>Hur vi ska agera tillsammans</a:t>
            </a:r>
          </a:p>
          <a:p>
            <a:pPr marL="30163" indent="0">
              <a:buFont typeface="Symbol" panose="05050102010706020507" pitchFamily="18" charset="2"/>
              <a:buNone/>
            </a:pPr>
            <a:r>
              <a:rPr lang="sv-SE" sz="2100" dirty="0"/>
              <a:t>Säkra stödet till mikronivån</a:t>
            </a:r>
          </a:p>
          <a:p>
            <a:pPr marL="30163" indent="0">
              <a:buFont typeface="Symbol" panose="05050102010706020507" pitchFamily="18" charset="2"/>
              <a:buNone/>
            </a:pPr>
            <a:r>
              <a:rPr lang="sv-SE" sz="2100" dirty="0"/>
              <a:t>Gemensam uppföljning</a:t>
            </a:r>
          </a:p>
          <a:p>
            <a:endParaRPr lang="sv-SE" dirty="0"/>
          </a:p>
        </p:txBody>
      </p:sp>
      <p:pic>
        <p:nvPicPr>
          <p:cNvPr id="5" name="Bild 4" descr="Märke 1 med hel fyllning">
            <a:extLst>
              <a:ext uri="{FF2B5EF4-FFF2-40B4-BE49-F238E27FC236}">
                <a16:creationId xmlns:a16="http://schemas.microsoft.com/office/drawing/2014/main" id="{5BF790E7-91AE-9B1C-C895-BC4ED9F0F8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241" y="3666838"/>
            <a:ext cx="400177" cy="400177"/>
          </a:xfrm>
          <a:prstGeom prst="rect">
            <a:avLst/>
          </a:prstGeom>
        </p:spPr>
      </p:pic>
      <p:sp>
        <p:nvSpPr>
          <p:cNvPr id="6" name="Ellips 5">
            <a:extLst>
              <a:ext uri="{FF2B5EF4-FFF2-40B4-BE49-F238E27FC236}">
                <a16:creationId xmlns:a16="http://schemas.microsoft.com/office/drawing/2014/main" id="{151D09A4-2EE5-9494-0B95-9DEE420800B1}"/>
              </a:ext>
            </a:extLst>
          </p:cNvPr>
          <p:cNvSpPr/>
          <p:nvPr/>
        </p:nvSpPr>
        <p:spPr>
          <a:xfrm>
            <a:off x="759344" y="4225012"/>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prstClr val="white"/>
                </a:solidFill>
                <a:effectLst/>
                <a:uLnTx/>
                <a:uFillTx/>
                <a:latin typeface="Arial"/>
                <a:ea typeface="+mn-ea"/>
                <a:cs typeface="+mn-cs"/>
              </a:rPr>
              <a:t>2</a:t>
            </a:r>
          </a:p>
        </p:txBody>
      </p:sp>
      <p:sp>
        <p:nvSpPr>
          <p:cNvPr id="7" name="Ellips 6">
            <a:extLst>
              <a:ext uri="{FF2B5EF4-FFF2-40B4-BE49-F238E27FC236}">
                <a16:creationId xmlns:a16="http://schemas.microsoft.com/office/drawing/2014/main" id="{AB618D99-51C1-E963-8A00-C6E1CB86403B}"/>
              </a:ext>
            </a:extLst>
          </p:cNvPr>
          <p:cNvSpPr/>
          <p:nvPr/>
        </p:nvSpPr>
        <p:spPr>
          <a:xfrm>
            <a:off x="761233" y="4674198"/>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3</a:t>
            </a:r>
          </a:p>
        </p:txBody>
      </p:sp>
      <p:sp>
        <p:nvSpPr>
          <p:cNvPr id="8" name="Ellips 7">
            <a:extLst>
              <a:ext uri="{FF2B5EF4-FFF2-40B4-BE49-F238E27FC236}">
                <a16:creationId xmlns:a16="http://schemas.microsoft.com/office/drawing/2014/main" id="{56A2C7BA-97EB-2278-3B45-F01B1482429D}"/>
              </a:ext>
            </a:extLst>
          </p:cNvPr>
          <p:cNvSpPr/>
          <p:nvPr/>
        </p:nvSpPr>
        <p:spPr>
          <a:xfrm>
            <a:off x="761234" y="5149888"/>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t>4</a:t>
            </a:r>
          </a:p>
        </p:txBody>
      </p:sp>
      <p:sp>
        <p:nvSpPr>
          <p:cNvPr id="9" name="Ellips 8">
            <a:extLst>
              <a:ext uri="{FF2B5EF4-FFF2-40B4-BE49-F238E27FC236}">
                <a16:creationId xmlns:a16="http://schemas.microsoft.com/office/drawing/2014/main" id="{0B206470-BB0F-CF9F-B783-31F4402C9F5F}"/>
              </a:ext>
            </a:extLst>
          </p:cNvPr>
          <p:cNvSpPr/>
          <p:nvPr/>
        </p:nvSpPr>
        <p:spPr>
          <a:xfrm>
            <a:off x="773180" y="5618129"/>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t>5</a:t>
            </a:r>
          </a:p>
        </p:txBody>
      </p:sp>
    </p:spTree>
    <p:extLst>
      <p:ext uri="{BB962C8B-B14F-4D97-AF65-F5344CB8AC3E}">
        <p14:creationId xmlns:p14="http://schemas.microsoft.com/office/powerpoint/2010/main" val="3793029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77B574-1837-056A-C785-3B00AD14C02A}"/>
              </a:ext>
            </a:extLst>
          </p:cNvPr>
          <p:cNvSpPr>
            <a:spLocks noGrp="1"/>
          </p:cNvSpPr>
          <p:nvPr>
            <p:ph type="title"/>
          </p:nvPr>
        </p:nvSpPr>
        <p:spPr>
          <a:xfrm>
            <a:off x="1582272" y="1019430"/>
            <a:ext cx="9609825" cy="1112405"/>
          </a:xfrm>
        </p:spPr>
        <p:txBody>
          <a:bodyPr/>
          <a:lstStyle/>
          <a:p>
            <a:r>
              <a:rPr lang="sv-SE" sz="4000" dirty="0"/>
              <a:t>Gemensamma mål</a:t>
            </a:r>
          </a:p>
        </p:txBody>
      </p:sp>
      <p:sp>
        <p:nvSpPr>
          <p:cNvPr id="13" name="Ellips 12">
            <a:extLst>
              <a:ext uri="{FF2B5EF4-FFF2-40B4-BE49-F238E27FC236}">
                <a16:creationId xmlns:a16="http://schemas.microsoft.com/office/drawing/2014/main" id="{B2C46D54-59D2-9ACB-D8C8-0559122678FD}"/>
              </a:ext>
            </a:extLst>
          </p:cNvPr>
          <p:cNvSpPr/>
          <p:nvPr/>
        </p:nvSpPr>
        <p:spPr>
          <a:xfrm>
            <a:off x="727849" y="928914"/>
            <a:ext cx="750505" cy="6983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a:t>1</a:t>
            </a:r>
          </a:p>
        </p:txBody>
      </p:sp>
      <p:sp>
        <p:nvSpPr>
          <p:cNvPr id="3" name="Platshållare för innehåll 2">
            <a:extLst>
              <a:ext uri="{FF2B5EF4-FFF2-40B4-BE49-F238E27FC236}">
                <a16:creationId xmlns:a16="http://schemas.microsoft.com/office/drawing/2014/main" id="{C8D5173C-48FD-6AF5-48D2-109136A08AB0}"/>
              </a:ext>
            </a:extLst>
          </p:cNvPr>
          <p:cNvSpPr>
            <a:spLocks noGrp="1"/>
          </p:cNvSpPr>
          <p:nvPr>
            <p:ph idx="1"/>
          </p:nvPr>
        </p:nvSpPr>
        <p:spPr>
          <a:xfrm>
            <a:off x="727849" y="2365377"/>
            <a:ext cx="7044551" cy="3738598"/>
          </a:xfrm>
        </p:spPr>
        <p:txBody>
          <a:bodyPr/>
          <a:lstStyle/>
          <a:p>
            <a:pPr>
              <a:buFont typeface="Arial" panose="020B0604020202020204" pitchFamily="34" charset="0"/>
              <a:buChar char="•"/>
            </a:pPr>
            <a:r>
              <a:rPr lang="sv-SE" sz="2000" dirty="0">
                <a:ea typeface="Calibri" panose="020F0502020204030204" pitchFamily="34" charset="0"/>
                <a:cs typeface="Times New Roman" panose="02020603050405020304" pitchFamily="18" charset="0"/>
              </a:rPr>
              <a:t>A</a:t>
            </a:r>
            <a:r>
              <a:rPr lang="sv-SE" sz="2000" dirty="0">
                <a:effectLst/>
                <a:ea typeface="Calibri" panose="020F0502020204030204" pitchFamily="34" charset="0"/>
                <a:cs typeface="Times New Roman" panose="02020603050405020304" pitchFamily="18" charset="0"/>
              </a:rPr>
              <a:t>rbetet med att ta fram </a:t>
            </a:r>
            <a:r>
              <a:rPr lang="sv-SE" sz="2000" dirty="0">
                <a:ea typeface="Calibri" panose="020F0502020204030204" pitchFamily="34" charset="0"/>
                <a:cs typeface="Times New Roman" panose="02020603050405020304" pitchFamily="18" charset="0"/>
              </a:rPr>
              <a:t>en gemensam plan för primär-vården bör ta avstamp i det gemensamma varför, den </a:t>
            </a:r>
            <a:r>
              <a:rPr lang="sv-SE" sz="2000" dirty="0">
                <a:effectLst/>
                <a:ea typeface="Calibri" panose="020F0502020204030204" pitchFamily="34" charset="0"/>
                <a:cs typeface="Times New Roman" panose="02020603050405020304" pitchFamily="18" charset="0"/>
              </a:rPr>
              <a:t>värdegrund och målbild för nära vård som tagits fram i länet. </a:t>
            </a:r>
            <a:r>
              <a:rPr lang="sv-SE" sz="2000" dirty="0">
                <a:ea typeface="Calibri" panose="020F0502020204030204" pitchFamily="34" charset="0"/>
                <a:cs typeface="Times New Roman" panose="02020603050405020304" pitchFamily="18" charset="0"/>
              </a:rPr>
              <a:t> </a:t>
            </a:r>
          </a:p>
          <a:p>
            <a:pPr>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Den gemensamma planen kan antingen tas fram på kommun eller på länsnivå.</a:t>
            </a:r>
          </a:p>
          <a:p>
            <a:pPr>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Utifrån den övergripande målbilden arbetas konkreta mål fram för den gemensam </a:t>
            </a:r>
            <a:r>
              <a:rPr lang="sv-SE" sz="2000" dirty="0">
                <a:ea typeface="Calibri" panose="020F0502020204030204" pitchFamily="34" charset="0"/>
                <a:cs typeface="Times New Roman" panose="02020603050405020304" pitchFamily="18" charset="0"/>
              </a:rPr>
              <a:t>planen för primärvård.</a:t>
            </a:r>
          </a:p>
          <a:p>
            <a:pPr>
              <a:buFont typeface="Arial" panose="020B0604020202020204" pitchFamily="34" charset="0"/>
              <a:buChar char="•"/>
            </a:pPr>
            <a:r>
              <a:rPr lang="sv-SE" sz="2000" dirty="0">
                <a:ea typeface="Calibri" panose="020F0502020204030204" pitchFamily="34" charset="0"/>
                <a:cs typeface="Times New Roman" panose="02020603050405020304" pitchFamily="18" charset="0"/>
              </a:rPr>
              <a:t>En viktig fråga att ställa är ”Vad vi vill uppnå med primärvården i länet?” </a:t>
            </a:r>
            <a:endParaRPr lang="sv-SE" sz="1800" dirty="0">
              <a:ea typeface="Calibri" panose="020F0502020204030204" pitchFamily="34" charset="0"/>
              <a:cs typeface="Times New Roman" panose="02020603050405020304" pitchFamily="18" charset="0"/>
            </a:endParaRPr>
          </a:p>
          <a:p>
            <a:endParaRPr lang="sv-SE" dirty="0"/>
          </a:p>
        </p:txBody>
      </p:sp>
      <p:pic>
        <p:nvPicPr>
          <p:cNvPr id="4" name="Bildobjekt 3">
            <a:extLst>
              <a:ext uri="{FF2B5EF4-FFF2-40B4-BE49-F238E27FC236}">
                <a16:creationId xmlns:a16="http://schemas.microsoft.com/office/drawing/2014/main" id="{72226E94-E3F0-BDFE-EA34-98F8FD27B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131" y="2519120"/>
            <a:ext cx="2509532" cy="2346121"/>
          </a:xfrm>
          <a:prstGeom prst="rect">
            <a:avLst/>
          </a:prstGeom>
        </p:spPr>
      </p:pic>
    </p:spTree>
    <p:extLst>
      <p:ext uri="{BB962C8B-B14F-4D97-AF65-F5344CB8AC3E}">
        <p14:creationId xmlns:p14="http://schemas.microsoft.com/office/powerpoint/2010/main" val="2568348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a:extLst>
              <a:ext uri="{FF2B5EF4-FFF2-40B4-BE49-F238E27FC236}">
                <a16:creationId xmlns:a16="http://schemas.microsoft.com/office/drawing/2014/main" id="{BB5F191F-B32D-2780-3AC1-93AD5FB1B54B}"/>
              </a:ext>
            </a:extLst>
          </p:cNvPr>
          <p:cNvSpPr txBox="1">
            <a:spLocks/>
          </p:cNvSpPr>
          <p:nvPr/>
        </p:nvSpPr>
        <p:spPr>
          <a:xfrm>
            <a:off x="664233" y="1960238"/>
            <a:ext cx="3928607"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200"/>
          </a:p>
        </p:txBody>
      </p:sp>
      <p:sp>
        <p:nvSpPr>
          <p:cNvPr id="11" name="textruta 10">
            <a:extLst>
              <a:ext uri="{FF2B5EF4-FFF2-40B4-BE49-F238E27FC236}">
                <a16:creationId xmlns:a16="http://schemas.microsoft.com/office/drawing/2014/main" id="{B585BE8B-936D-C000-94CF-73450F244EA5}"/>
              </a:ext>
            </a:extLst>
          </p:cNvPr>
          <p:cNvSpPr txBox="1"/>
          <p:nvPr/>
        </p:nvSpPr>
        <p:spPr>
          <a:xfrm>
            <a:off x="8002708" y="2366855"/>
            <a:ext cx="3762104" cy="646331"/>
          </a:xfrm>
          <a:prstGeom prst="rect">
            <a:avLst/>
          </a:prstGeom>
          <a:noFill/>
        </p:spPr>
        <p:txBody>
          <a:bodyPr wrap="square" rtlCol="0">
            <a:spAutoFit/>
          </a:bodyPr>
          <a:lstStyle/>
          <a:p>
            <a:endParaRPr lang="sv-SE" sz="1200"/>
          </a:p>
          <a:p>
            <a:endParaRPr lang="sv-SE" sz="1200"/>
          </a:p>
          <a:p>
            <a:endParaRPr lang="sv-SE" sz="1200"/>
          </a:p>
        </p:txBody>
      </p:sp>
      <p:sp>
        <p:nvSpPr>
          <p:cNvPr id="3" name="Rubrik 2">
            <a:extLst>
              <a:ext uri="{FF2B5EF4-FFF2-40B4-BE49-F238E27FC236}">
                <a16:creationId xmlns:a16="http://schemas.microsoft.com/office/drawing/2014/main" id="{8022376E-DD53-C14F-9D6B-B7FBF33C945A}"/>
              </a:ext>
            </a:extLst>
          </p:cNvPr>
          <p:cNvSpPr txBox="1">
            <a:spLocks/>
          </p:cNvSpPr>
          <p:nvPr/>
        </p:nvSpPr>
        <p:spPr>
          <a:xfrm>
            <a:off x="580009" y="982890"/>
            <a:ext cx="10035658" cy="1231392"/>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4000" dirty="0"/>
              <a:t>Exempel på mål för en gemensam plan</a:t>
            </a:r>
          </a:p>
        </p:txBody>
      </p:sp>
      <p:sp>
        <p:nvSpPr>
          <p:cNvPr id="13" name="Rektangel med rundade hörn 12">
            <a:extLst>
              <a:ext uri="{FF2B5EF4-FFF2-40B4-BE49-F238E27FC236}">
                <a16:creationId xmlns:a16="http://schemas.microsoft.com/office/drawing/2014/main" id="{39832800-5A94-8B16-E696-162B356BD284}"/>
              </a:ext>
            </a:extLst>
          </p:cNvPr>
          <p:cNvSpPr/>
          <p:nvPr/>
        </p:nvSpPr>
        <p:spPr>
          <a:xfrm>
            <a:off x="5570373" y="2082018"/>
            <a:ext cx="4544298" cy="4129594"/>
          </a:xfrm>
          <a:prstGeom prst="roundRect">
            <a:avLst/>
          </a:prstGeom>
          <a:solidFill>
            <a:schemeClr val="accent1">
              <a:alpha val="78093"/>
            </a:schemeClr>
          </a:solidFill>
          <a:ln w="38100">
            <a:solidFill>
              <a:schemeClr val="accent1">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a:p>
            <a:pPr marL="285750" indent="-285750" algn="ctr">
              <a:buFont typeface="Arial" panose="020B0604020202020204" pitchFamily="34" charset="0"/>
              <a:buChar char="•"/>
            </a:pPr>
            <a:endParaRPr lang="sv-SE" sz="1600" dirty="0">
              <a:solidFill>
                <a:schemeClr val="bg1"/>
              </a:solidFill>
              <a:effectLst/>
            </a:endParaRPr>
          </a:p>
          <a:p>
            <a:pPr marL="285750" indent="-285750" algn="ctr">
              <a:buFont typeface="Arial" panose="020B0604020202020204" pitchFamily="34" charset="0"/>
              <a:buChar char="•"/>
            </a:pPr>
            <a:endParaRPr lang="sv-SE" sz="1600" dirty="0">
              <a:solidFill>
                <a:schemeClr val="bg1"/>
              </a:solidFill>
            </a:endParaRPr>
          </a:p>
          <a:p>
            <a:pPr algn="ctr">
              <a:spcAft>
                <a:spcPts val="1200"/>
              </a:spcAft>
            </a:pPr>
            <a:endParaRPr lang="sv-SE" sz="1600" dirty="0">
              <a:solidFill>
                <a:schemeClr val="bg1"/>
              </a:solidFill>
            </a:endParaRPr>
          </a:p>
          <a:p>
            <a:pPr algn="ctr">
              <a:spcAft>
                <a:spcPts val="1200"/>
              </a:spcAft>
            </a:pPr>
            <a:endParaRPr lang="sv-SE" sz="1600" dirty="0">
              <a:solidFill>
                <a:schemeClr val="bg1"/>
              </a:solidFill>
            </a:endParaRPr>
          </a:p>
          <a:p>
            <a:pPr algn="ctr">
              <a:spcAft>
                <a:spcPts val="1200"/>
              </a:spcAft>
            </a:pPr>
            <a:endParaRPr lang="sv-SE" sz="1600" dirty="0">
              <a:solidFill>
                <a:schemeClr val="bg1"/>
              </a:solidFill>
            </a:endParaRPr>
          </a:p>
          <a:p>
            <a:pPr marL="285750" indent="-285750" algn="ctr">
              <a:spcAft>
                <a:spcPts val="1200"/>
              </a:spcAft>
              <a:buFont typeface="Arial" panose="020B0604020202020204" pitchFamily="34" charset="0"/>
              <a:buChar char="•"/>
            </a:pPr>
            <a:r>
              <a:rPr lang="sv-SE" dirty="0" err="1">
                <a:solidFill>
                  <a:schemeClr val="bg1"/>
                </a:solidFill>
                <a:effectLst/>
              </a:rPr>
              <a:t>Öka</a:t>
            </a:r>
            <a:r>
              <a:rPr lang="sv-SE" dirty="0">
                <a:solidFill>
                  <a:schemeClr val="bg1"/>
                </a:solidFill>
                <a:effectLst/>
              </a:rPr>
              <a:t> och </a:t>
            </a:r>
            <a:r>
              <a:rPr lang="sv-SE" dirty="0" err="1">
                <a:solidFill>
                  <a:schemeClr val="bg1"/>
                </a:solidFill>
                <a:effectLst/>
              </a:rPr>
              <a:t>säkerställa</a:t>
            </a:r>
            <a:r>
              <a:rPr lang="sv-SE" dirty="0">
                <a:solidFill>
                  <a:schemeClr val="bg1"/>
                </a:solidFill>
                <a:effectLst/>
              </a:rPr>
              <a:t> patientens delaktighet</a:t>
            </a:r>
          </a:p>
          <a:p>
            <a:pPr marL="285750" indent="-285750" algn="ctr">
              <a:spcAft>
                <a:spcPts val="1200"/>
              </a:spcAft>
              <a:buFont typeface="Arial" panose="020B0604020202020204" pitchFamily="34" charset="0"/>
              <a:buChar char="•"/>
            </a:pPr>
            <a:r>
              <a:rPr lang="sv-SE" dirty="0" err="1">
                <a:solidFill>
                  <a:schemeClr val="bg1"/>
                </a:solidFill>
                <a:effectLst/>
              </a:rPr>
              <a:t>Öka</a:t>
            </a:r>
            <a:r>
              <a:rPr lang="sv-SE" dirty="0">
                <a:solidFill>
                  <a:schemeClr val="bg1"/>
                </a:solidFill>
                <a:effectLst/>
              </a:rPr>
              <a:t> och </a:t>
            </a:r>
            <a:r>
              <a:rPr lang="sv-SE" dirty="0" err="1">
                <a:solidFill>
                  <a:schemeClr val="bg1"/>
                </a:solidFill>
                <a:effectLst/>
              </a:rPr>
              <a:t>säkerställa</a:t>
            </a:r>
            <a:r>
              <a:rPr lang="sv-SE" dirty="0">
                <a:solidFill>
                  <a:schemeClr val="bg1"/>
                </a:solidFill>
                <a:effectLst/>
              </a:rPr>
              <a:t> kontinuiteten </a:t>
            </a:r>
            <a:r>
              <a:rPr lang="sv-SE" dirty="0" err="1">
                <a:solidFill>
                  <a:schemeClr val="bg1"/>
                </a:solidFill>
                <a:effectLst/>
              </a:rPr>
              <a:t>för</a:t>
            </a:r>
            <a:r>
              <a:rPr lang="sv-SE" dirty="0">
                <a:solidFill>
                  <a:schemeClr val="bg1"/>
                </a:solidFill>
                <a:effectLst/>
              </a:rPr>
              <a:t> patient och medarbetare </a:t>
            </a:r>
          </a:p>
          <a:p>
            <a:pPr marL="285750" indent="-285750" algn="ctr">
              <a:spcAft>
                <a:spcPts val="1200"/>
              </a:spcAft>
              <a:buFont typeface="Arial" panose="020B0604020202020204" pitchFamily="34" charset="0"/>
              <a:buChar char="•"/>
            </a:pPr>
            <a:r>
              <a:rPr lang="sv-SE" dirty="0">
                <a:solidFill>
                  <a:schemeClr val="bg1"/>
                </a:solidFill>
                <a:effectLst/>
              </a:rPr>
              <a:t>Utveckla teamarbetet med/kring patienten</a:t>
            </a:r>
            <a:endParaRPr lang="sv-SE" dirty="0">
              <a:solidFill>
                <a:schemeClr val="bg1"/>
              </a:solidFill>
            </a:endParaRPr>
          </a:p>
          <a:p>
            <a:pPr marL="285750" indent="-285750" algn="ctr">
              <a:spcAft>
                <a:spcPts val="1200"/>
              </a:spcAft>
              <a:buFont typeface="Arial" panose="020B0604020202020204" pitchFamily="34" charset="0"/>
              <a:buChar char="•"/>
            </a:pPr>
            <a:r>
              <a:rPr lang="sv-SE" dirty="0" err="1">
                <a:solidFill>
                  <a:schemeClr val="bg1"/>
                </a:solidFill>
                <a:effectLst/>
              </a:rPr>
              <a:t>Öka</a:t>
            </a:r>
            <a:r>
              <a:rPr lang="sv-SE" dirty="0">
                <a:solidFill>
                  <a:schemeClr val="bg1"/>
                </a:solidFill>
                <a:effectLst/>
              </a:rPr>
              <a:t> och </a:t>
            </a:r>
            <a:r>
              <a:rPr lang="sv-SE" dirty="0" err="1">
                <a:solidFill>
                  <a:schemeClr val="bg1"/>
                </a:solidFill>
                <a:effectLst/>
              </a:rPr>
              <a:t>säkerställa</a:t>
            </a:r>
            <a:r>
              <a:rPr lang="sv-SE" dirty="0">
                <a:solidFill>
                  <a:schemeClr val="bg1"/>
                </a:solidFill>
                <a:effectLst/>
              </a:rPr>
              <a:t> </a:t>
            </a:r>
            <a:r>
              <a:rPr lang="sv-SE" dirty="0" err="1">
                <a:solidFill>
                  <a:schemeClr val="bg1"/>
                </a:solidFill>
                <a:effectLst/>
              </a:rPr>
              <a:t>tillgängligheten</a:t>
            </a:r>
            <a:endParaRPr lang="sv-SE" dirty="0">
              <a:solidFill>
                <a:schemeClr val="bg1"/>
              </a:solidFill>
              <a:effectLst/>
            </a:endParaRPr>
          </a:p>
          <a:p>
            <a:pPr algn="ctr"/>
            <a:endParaRPr lang="sv-SE" sz="1400" i="1" dirty="0">
              <a:solidFill>
                <a:schemeClr val="bg1"/>
              </a:solidFill>
              <a:effectLst/>
            </a:endParaRPr>
          </a:p>
          <a:p>
            <a:endParaRPr lang="sv-SE" i="1" dirty="0">
              <a:solidFill>
                <a:schemeClr val="bg1"/>
              </a:solidFill>
            </a:endParaRPr>
          </a:p>
          <a:p>
            <a:endParaRPr lang="sv-SE" i="1" dirty="0">
              <a:solidFill>
                <a:schemeClr val="bg1"/>
              </a:solidFill>
            </a:endParaRPr>
          </a:p>
          <a:p>
            <a:endParaRPr lang="sv-SE" i="1" dirty="0">
              <a:solidFill>
                <a:schemeClr val="bg1"/>
              </a:solidFill>
            </a:endParaRPr>
          </a:p>
          <a:p>
            <a:endParaRPr lang="sv-SE" dirty="0">
              <a:solidFill>
                <a:schemeClr val="bg1"/>
              </a:solidFill>
              <a:effectLst/>
            </a:endParaRPr>
          </a:p>
          <a:p>
            <a:endParaRPr lang="sv-SE" dirty="0">
              <a:solidFill>
                <a:schemeClr val="bg1"/>
              </a:solidFill>
              <a:effectLst/>
            </a:endParaRPr>
          </a:p>
        </p:txBody>
      </p:sp>
      <p:sp>
        <p:nvSpPr>
          <p:cNvPr id="14" name="Rektangel med rundade hörn 13">
            <a:extLst>
              <a:ext uri="{FF2B5EF4-FFF2-40B4-BE49-F238E27FC236}">
                <a16:creationId xmlns:a16="http://schemas.microsoft.com/office/drawing/2014/main" id="{0C3DDFC6-8B2B-7678-6A23-444C42CE5EF5}"/>
              </a:ext>
            </a:extLst>
          </p:cNvPr>
          <p:cNvSpPr/>
          <p:nvPr/>
        </p:nvSpPr>
        <p:spPr>
          <a:xfrm>
            <a:off x="745489" y="2082018"/>
            <a:ext cx="4544298" cy="4129594"/>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163" algn="ctr">
              <a:spcAft>
                <a:spcPts val="1000"/>
              </a:spcAft>
            </a:pPr>
            <a:endParaRPr lang="sv-SE">
              <a:solidFill>
                <a:schemeClr val="bg1"/>
              </a:solidFill>
              <a:highlight>
                <a:srgbClr val="FFFF00"/>
              </a:highlight>
            </a:endParaRPr>
          </a:p>
          <a:p>
            <a:pPr marL="30163" algn="ctr">
              <a:spcAft>
                <a:spcPts val="1200"/>
              </a:spcAft>
            </a:pPr>
            <a:endParaRPr lang="sv-SE">
              <a:solidFill>
                <a:schemeClr val="bg1"/>
              </a:solidFill>
            </a:endParaRPr>
          </a:p>
          <a:p>
            <a:pPr marL="30163" algn="ctr">
              <a:spcAft>
                <a:spcPts val="1200"/>
              </a:spcAft>
            </a:pPr>
            <a:r>
              <a:rPr lang="sv-SE">
                <a:solidFill>
                  <a:schemeClr val="bg1"/>
                </a:solidFill>
              </a:rPr>
              <a:t>”Vi vill </a:t>
            </a:r>
            <a:r>
              <a:rPr lang="sv-SE" err="1">
                <a:solidFill>
                  <a:schemeClr val="bg1"/>
                </a:solidFill>
              </a:rPr>
              <a:t>pa</a:t>
            </a:r>
            <a:r>
              <a:rPr lang="sv-SE">
                <a:solidFill>
                  <a:schemeClr val="bg1"/>
                </a:solidFill>
              </a:rPr>
              <a:t>̊ </a:t>
            </a:r>
            <a:r>
              <a:rPr lang="sv-SE" err="1">
                <a:solidFill>
                  <a:schemeClr val="bg1"/>
                </a:solidFill>
              </a:rPr>
              <a:t>systemniva</a:t>
            </a:r>
            <a:r>
              <a:rPr lang="sv-SE">
                <a:solidFill>
                  <a:schemeClr val="bg1"/>
                </a:solidFill>
              </a:rPr>
              <a:t>̊ skapa </a:t>
            </a:r>
            <a:r>
              <a:rPr lang="sv-SE" err="1">
                <a:solidFill>
                  <a:schemeClr val="bg1"/>
                </a:solidFill>
              </a:rPr>
              <a:t>förutsättningar</a:t>
            </a:r>
            <a:r>
              <a:rPr lang="sv-SE">
                <a:solidFill>
                  <a:schemeClr val="bg1"/>
                </a:solidFill>
              </a:rPr>
              <a:t> och </a:t>
            </a:r>
            <a:r>
              <a:rPr lang="sv-SE" err="1">
                <a:solidFill>
                  <a:schemeClr val="bg1"/>
                </a:solidFill>
              </a:rPr>
              <a:t>stödsystem</a:t>
            </a:r>
            <a:r>
              <a:rPr lang="sv-SE">
                <a:solidFill>
                  <a:schemeClr val="bg1"/>
                </a:solidFill>
              </a:rPr>
              <a:t> </a:t>
            </a:r>
            <a:r>
              <a:rPr lang="sv-SE" err="1">
                <a:solidFill>
                  <a:schemeClr val="bg1"/>
                </a:solidFill>
              </a:rPr>
              <a:t>för</a:t>
            </a:r>
            <a:r>
              <a:rPr lang="sv-SE">
                <a:solidFill>
                  <a:schemeClr val="bg1"/>
                </a:solidFill>
              </a:rPr>
              <a:t> att </a:t>
            </a:r>
            <a:r>
              <a:rPr lang="sv-SE" err="1">
                <a:solidFill>
                  <a:schemeClr val="bg1"/>
                </a:solidFill>
              </a:rPr>
              <a:t>stärka</a:t>
            </a:r>
            <a:r>
              <a:rPr lang="sv-SE">
                <a:solidFill>
                  <a:schemeClr val="bg1"/>
                </a:solidFill>
              </a:rPr>
              <a:t> </a:t>
            </a:r>
            <a:r>
              <a:rPr lang="sv-SE" err="1">
                <a:solidFill>
                  <a:schemeClr val="bg1"/>
                </a:solidFill>
              </a:rPr>
              <a:t>invånares</a:t>
            </a:r>
            <a:r>
              <a:rPr lang="sv-SE">
                <a:solidFill>
                  <a:schemeClr val="bg1"/>
                </a:solidFill>
              </a:rPr>
              <a:t> </a:t>
            </a:r>
            <a:r>
              <a:rPr lang="sv-SE" err="1">
                <a:solidFill>
                  <a:schemeClr val="bg1"/>
                </a:solidFill>
              </a:rPr>
              <a:t>hälsa</a:t>
            </a:r>
            <a:r>
              <a:rPr lang="sv-SE">
                <a:solidFill>
                  <a:schemeClr val="bg1"/>
                </a:solidFill>
              </a:rPr>
              <a:t> </a:t>
            </a:r>
            <a:r>
              <a:rPr lang="sv-SE" err="1">
                <a:solidFill>
                  <a:schemeClr val="bg1"/>
                </a:solidFill>
              </a:rPr>
              <a:t>för</a:t>
            </a:r>
            <a:r>
              <a:rPr lang="sv-SE">
                <a:solidFill>
                  <a:schemeClr val="bg1"/>
                </a:solidFill>
              </a:rPr>
              <a:t> hela livet. </a:t>
            </a:r>
          </a:p>
          <a:p>
            <a:pPr marL="30163" algn="ctr">
              <a:spcAft>
                <a:spcPts val="1200"/>
              </a:spcAft>
            </a:pPr>
            <a:r>
              <a:rPr lang="sv-SE">
                <a:solidFill>
                  <a:schemeClr val="bg1"/>
                </a:solidFill>
              </a:rPr>
              <a:t>Ge verksamheter och medarbetare </a:t>
            </a:r>
            <a:r>
              <a:rPr lang="sv-SE" err="1">
                <a:solidFill>
                  <a:schemeClr val="bg1"/>
                </a:solidFill>
              </a:rPr>
              <a:t>förutsättningar</a:t>
            </a:r>
            <a:r>
              <a:rPr lang="sv-SE">
                <a:solidFill>
                  <a:schemeClr val="bg1"/>
                </a:solidFill>
              </a:rPr>
              <a:t> till gemensamma lokala </a:t>
            </a:r>
            <a:r>
              <a:rPr lang="sv-SE" err="1">
                <a:solidFill>
                  <a:schemeClr val="bg1"/>
                </a:solidFill>
              </a:rPr>
              <a:t>arbetssätt</a:t>
            </a:r>
            <a:r>
              <a:rPr lang="sv-SE">
                <a:solidFill>
                  <a:schemeClr val="bg1"/>
                </a:solidFill>
              </a:rPr>
              <a:t> och </a:t>
            </a:r>
            <a:r>
              <a:rPr lang="sv-SE" err="1">
                <a:solidFill>
                  <a:schemeClr val="bg1"/>
                </a:solidFill>
              </a:rPr>
              <a:t>stärkta</a:t>
            </a:r>
            <a:r>
              <a:rPr lang="sv-SE">
                <a:solidFill>
                  <a:schemeClr val="bg1"/>
                </a:solidFill>
              </a:rPr>
              <a:t> samarbeten.</a:t>
            </a:r>
          </a:p>
          <a:p>
            <a:pPr marL="30163" algn="ctr">
              <a:spcAft>
                <a:spcPts val="1200"/>
              </a:spcAft>
            </a:pPr>
            <a:r>
              <a:rPr lang="sv-SE">
                <a:solidFill>
                  <a:schemeClr val="bg1"/>
                </a:solidFill>
              </a:rPr>
              <a:t>Genom gemensam </a:t>
            </a:r>
            <a:r>
              <a:rPr lang="sv-SE" err="1">
                <a:solidFill>
                  <a:schemeClr val="bg1"/>
                </a:solidFill>
              </a:rPr>
              <a:t>uppföljning</a:t>
            </a:r>
            <a:r>
              <a:rPr lang="sv-SE">
                <a:solidFill>
                  <a:schemeClr val="bg1"/>
                </a:solidFill>
              </a:rPr>
              <a:t> skapa </a:t>
            </a:r>
            <a:r>
              <a:rPr lang="sv-SE" err="1">
                <a:solidFill>
                  <a:schemeClr val="bg1"/>
                </a:solidFill>
              </a:rPr>
              <a:t>lärande</a:t>
            </a:r>
            <a:r>
              <a:rPr lang="sv-SE">
                <a:solidFill>
                  <a:schemeClr val="bg1"/>
                </a:solidFill>
              </a:rPr>
              <a:t>, effektiva </a:t>
            </a:r>
            <a:r>
              <a:rPr lang="sv-SE" err="1">
                <a:solidFill>
                  <a:schemeClr val="bg1"/>
                </a:solidFill>
              </a:rPr>
              <a:t>arbetssätt</a:t>
            </a:r>
            <a:r>
              <a:rPr lang="sv-SE">
                <a:solidFill>
                  <a:schemeClr val="bg1"/>
                </a:solidFill>
              </a:rPr>
              <a:t> och rikta </a:t>
            </a:r>
            <a:r>
              <a:rPr lang="sv-SE" err="1">
                <a:solidFill>
                  <a:schemeClr val="bg1"/>
                </a:solidFill>
              </a:rPr>
              <a:t>stöd</a:t>
            </a:r>
            <a:r>
              <a:rPr lang="sv-SE">
                <a:solidFill>
                  <a:schemeClr val="bg1"/>
                </a:solidFill>
              </a:rPr>
              <a:t> och insatser. ”</a:t>
            </a:r>
            <a:br>
              <a:rPr lang="sv-SE">
                <a:solidFill>
                  <a:schemeClr val="bg1"/>
                </a:solidFill>
              </a:rPr>
            </a:br>
            <a:endParaRPr lang="sv-SE">
              <a:solidFill>
                <a:schemeClr val="bg1"/>
              </a:solidFill>
            </a:endParaRPr>
          </a:p>
        </p:txBody>
      </p:sp>
      <p:sp>
        <p:nvSpPr>
          <p:cNvPr id="15" name="Rubrik 1">
            <a:extLst>
              <a:ext uri="{FF2B5EF4-FFF2-40B4-BE49-F238E27FC236}">
                <a16:creationId xmlns:a16="http://schemas.microsoft.com/office/drawing/2014/main" id="{8E4F6F5B-554D-597A-FAB8-22F5322E336C}"/>
              </a:ext>
            </a:extLst>
          </p:cNvPr>
          <p:cNvSpPr>
            <a:spLocks noGrp="1"/>
          </p:cNvSpPr>
          <p:nvPr>
            <p:ph type="title"/>
          </p:nvPr>
        </p:nvSpPr>
        <p:spPr>
          <a:xfrm>
            <a:off x="1005842" y="249488"/>
            <a:ext cx="9609825" cy="508149"/>
          </a:xfrm>
        </p:spPr>
        <p:txBody>
          <a:bodyPr/>
          <a:lstStyle/>
          <a:p>
            <a:r>
              <a:rPr lang="sv-SE" sz="1600" dirty="0">
                <a:latin typeface="+mn-lt"/>
              </a:rPr>
              <a:t>Gemensamma mål</a:t>
            </a:r>
          </a:p>
        </p:txBody>
      </p:sp>
      <p:pic>
        <p:nvPicPr>
          <p:cNvPr id="18" name="Bild 17" descr="Märke 1 med hel fyllning">
            <a:extLst>
              <a:ext uri="{FF2B5EF4-FFF2-40B4-BE49-F238E27FC236}">
                <a16:creationId xmlns:a16="http://schemas.microsoft.com/office/drawing/2014/main" id="{A21983CD-64E2-AC72-2E5D-81E6753FBB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282" y="153740"/>
            <a:ext cx="400177" cy="400177"/>
          </a:xfrm>
          <a:prstGeom prst="rect">
            <a:avLst/>
          </a:prstGeom>
        </p:spPr>
      </p:pic>
      <p:sp>
        <p:nvSpPr>
          <p:cNvPr id="4" name="textruta 3">
            <a:extLst>
              <a:ext uri="{FF2B5EF4-FFF2-40B4-BE49-F238E27FC236}">
                <a16:creationId xmlns:a16="http://schemas.microsoft.com/office/drawing/2014/main" id="{A376C6D0-D465-E174-6AC1-DCBC99A25F6F}"/>
              </a:ext>
            </a:extLst>
          </p:cNvPr>
          <p:cNvSpPr txBox="1"/>
          <p:nvPr/>
        </p:nvSpPr>
        <p:spPr>
          <a:xfrm>
            <a:off x="1038751" y="2409617"/>
            <a:ext cx="2077155" cy="369332"/>
          </a:xfrm>
          <a:prstGeom prst="rect">
            <a:avLst/>
          </a:prstGeom>
          <a:solidFill>
            <a:schemeClr val="accent1">
              <a:lumMod val="75000"/>
            </a:schemeClr>
          </a:solidFill>
          <a:ln>
            <a:solidFill>
              <a:schemeClr val="accent1">
                <a:lumMod val="75000"/>
              </a:schemeClr>
            </a:solidFill>
          </a:ln>
        </p:spPr>
        <p:txBody>
          <a:bodyPr wrap="square" rtlCol="0">
            <a:spAutoFit/>
          </a:bodyPr>
          <a:lstStyle/>
          <a:p>
            <a:r>
              <a:rPr lang="sv-SE" i="1">
                <a:solidFill>
                  <a:schemeClr val="bg1"/>
                </a:solidFill>
              </a:rPr>
              <a:t>Jönköpings län</a:t>
            </a:r>
          </a:p>
        </p:txBody>
      </p:sp>
      <p:sp>
        <p:nvSpPr>
          <p:cNvPr id="6" name="textruta 5">
            <a:extLst>
              <a:ext uri="{FF2B5EF4-FFF2-40B4-BE49-F238E27FC236}">
                <a16:creationId xmlns:a16="http://schemas.microsoft.com/office/drawing/2014/main" id="{B161E3AB-9F4B-E1FC-83F3-0DB487C76897}"/>
              </a:ext>
            </a:extLst>
          </p:cNvPr>
          <p:cNvSpPr txBox="1"/>
          <p:nvPr/>
        </p:nvSpPr>
        <p:spPr>
          <a:xfrm>
            <a:off x="5925553" y="2437753"/>
            <a:ext cx="2077155" cy="369332"/>
          </a:xfrm>
          <a:prstGeom prst="rect">
            <a:avLst/>
          </a:prstGeom>
          <a:solidFill>
            <a:schemeClr val="accent1">
              <a:alpha val="0"/>
            </a:schemeClr>
          </a:solidFill>
          <a:ln>
            <a:solidFill>
              <a:schemeClr val="accent1">
                <a:alpha val="0"/>
              </a:schemeClr>
            </a:solidFill>
          </a:ln>
        </p:spPr>
        <p:txBody>
          <a:bodyPr wrap="square" rtlCol="0">
            <a:spAutoFit/>
          </a:bodyPr>
          <a:lstStyle/>
          <a:p>
            <a:r>
              <a:rPr lang="sv-SE" i="1">
                <a:solidFill>
                  <a:schemeClr val="bg1"/>
                </a:solidFill>
              </a:rPr>
              <a:t>Lidköping</a:t>
            </a:r>
          </a:p>
        </p:txBody>
      </p:sp>
    </p:spTree>
    <p:extLst>
      <p:ext uri="{BB962C8B-B14F-4D97-AF65-F5344CB8AC3E}">
        <p14:creationId xmlns:p14="http://schemas.microsoft.com/office/powerpoint/2010/main" val="372359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C63992-05FA-8B69-5FBE-F30F53B3E630}"/>
              </a:ext>
            </a:extLst>
          </p:cNvPr>
          <p:cNvSpPr>
            <a:spLocks noGrp="1"/>
          </p:cNvSpPr>
          <p:nvPr>
            <p:ph type="title"/>
          </p:nvPr>
        </p:nvSpPr>
        <p:spPr>
          <a:xfrm>
            <a:off x="664233" y="451827"/>
            <a:ext cx="9609825" cy="671285"/>
          </a:xfrm>
        </p:spPr>
        <p:txBody>
          <a:bodyPr/>
          <a:lstStyle/>
          <a:p>
            <a:r>
              <a:rPr lang="sv-SE" sz="4000" dirty="0"/>
              <a:t>Innehåll</a:t>
            </a:r>
          </a:p>
        </p:txBody>
      </p:sp>
      <p:sp>
        <p:nvSpPr>
          <p:cNvPr id="3" name="Platshållare för innehåll 2">
            <a:extLst>
              <a:ext uri="{FF2B5EF4-FFF2-40B4-BE49-F238E27FC236}">
                <a16:creationId xmlns:a16="http://schemas.microsoft.com/office/drawing/2014/main" id="{9C55AE1D-AC56-448C-8821-4E386012D13F}"/>
              </a:ext>
            </a:extLst>
          </p:cNvPr>
          <p:cNvSpPr>
            <a:spLocks noGrp="1"/>
          </p:cNvSpPr>
          <p:nvPr>
            <p:ph idx="1"/>
          </p:nvPr>
        </p:nvSpPr>
        <p:spPr>
          <a:xfrm>
            <a:off x="664233" y="1371637"/>
            <a:ext cx="5330167" cy="5874245"/>
          </a:xfrm>
        </p:spPr>
        <p:txBody>
          <a:bodyPr/>
          <a:lstStyle/>
          <a:p>
            <a:pPr marL="487363" indent="-457200">
              <a:spcAft>
                <a:spcPts val="400"/>
              </a:spcAft>
              <a:buAutoNum type="arabicPeriod"/>
            </a:pPr>
            <a:r>
              <a:rPr lang="sv-SE" sz="2000" b="1" dirty="0"/>
              <a:t>Bakgrund</a:t>
            </a:r>
          </a:p>
          <a:p>
            <a:pPr lvl="1">
              <a:spcAft>
                <a:spcPts val="400"/>
              </a:spcAft>
              <a:buFont typeface="Arial" panose="020B0604020202020204" pitchFamily="34" charset="0"/>
              <a:buChar char="•"/>
            </a:pPr>
            <a:r>
              <a:rPr lang="sv-SE" sz="1600" dirty="0"/>
              <a:t>Ett verktyg i fokusförflyttningen Nära vård</a:t>
            </a:r>
          </a:p>
          <a:p>
            <a:pPr lvl="1">
              <a:spcAft>
                <a:spcPts val="400"/>
              </a:spcAft>
              <a:buFont typeface="Arial" panose="020B0604020202020204" pitchFamily="34" charset="0"/>
              <a:buChar char="•"/>
            </a:pPr>
            <a:r>
              <a:rPr lang="sv-SE" sz="1600" dirty="0"/>
              <a:t>Statliga utredningar</a:t>
            </a:r>
          </a:p>
          <a:p>
            <a:pPr lvl="1">
              <a:spcAft>
                <a:spcPts val="1000"/>
              </a:spcAft>
              <a:buFont typeface="Arial" panose="020B0604020202020204" pitchFamily="34" charset="0"/>
              <a:buChar char="•"/>
            </a:pPr>
            <a:r>
              <a:rPr lang="sv-SE" sz="1600" dirty="0"/>
              <a:t>Organisatoriska mellanrum</a:t>
            </a:r>
          </a:p>
          <a:p>
            <a:pPr marL="487363" indent="-457200">
              <a:spcAft>
                <a:spcPts val="400"/>
              </a:spcAft>
              <a:buFont typeface="Symbol" panose="05050102010706020507" pitchFamily="18" charset="2"/>
              <a:buAutoNum type="arabicPeriod"/>
            </a:pPr>
            <a:r>
              <a:rPr lang="sv-SE" sz="2000" b="1" dirty="0"/>
              <a:t>Vad är primärvård?</a:t>
            </a:r>
          </a:p>
          <a:p>
            <a:pPr lvl="1">
              <a:spcAft>
                <a:spcPts val="400"/>
              </a:spcAft>
              <a:buFont typeface="Arial" panose="020B0604020202020204" pitchFamily="34" charset="0"/>
              <a:buChar char="•"/>
            </a:pPr>
            <a:r>
              <a:rPr lang="sv-SE" sz="1600" dirty="0"/>
              <a:t>Två huvudmän och mångfald av utövare</a:t>
            </a:r>
          </a:p>
          <a:p>
            <a:pPr lvl="1">
              <a:spcAft>
                <a:spcPts val="400"/>
              </a:spcAft>
              <a:buFont typeface="Arial" panose="020B0604020202020204" pitchFamily="34" charset="0"/>
              <a:buChar char="•"/>
            </a:pPr>
            <a:r>
              <a:rPr lang="sv-SE" sz="1600" dirty="0"/>
              <a:t>Primärvård är en vårdnivå</a:t>
            </a:r>
          </a:p>
          <a:p>
            <a:pPr lvl="1">
              <a:spcAft>
                <a:spcPts val="400"/>
              </a:spcAft>
              <a:buFont typeface="Arial" panose="020B0604020202020204" pitchFamily="34" charset="0"/>
              <a:buChar char="•"/>
            </a:pPr>
            <a:r>
              <a:rPr lang="sv-SE" sz="1600" dirty="0"/>
              <a:t>Primärvårdens grunduppdrag</a:t>
            </a:r>
          </a:p>
          <a:p>
            <a:pPr lvl="1">
              <a:spcAft>
                <a:spcPts val="1000"/>
              </a:spcAft>
              <a:buFont typeface="Arial" panose="020B0604020202020204" pitchFamily="34" charset="0"/>
              <a:buChar char="•"/>
            </a:pPr>
            <a:r>
              <a:rPr lang="sv-SE" sz="1600" dirty="0"/>
              <a:t>Primärvårdens roll</a:t>
            </a:r>
            <a:endParaRPr lang="sv-SE" sz="1600" b="1" dirty="0"/>
          </a:p>
          <a:p>
            <a:pPr marL="487363" indent="-457200">
              <a:spcAft>
                <a:spcPts val="400"/>
              </a:spcAft>
              <a:buFont typeface="Symbol" panose="05050102010706020507" pitchFamily="18" charset="2"/>
              <a:buAutoNum type="arabicPeriod"/>
            </a:pPr>
            <a:r>
              <a:rPr lang="sv-SE" sz="2000" b="1" dirty="0"/>
              <a:t>Fördelar med systemledarskap</a:t>
            </a:r>
          </a:p>
          <a:p>
            <a:pPr lvl="1">
              <a:spcAft>
                <a:spcPts val="400"/>
              </a:spcAft>
              <a:buFont typeface="Arial" panose="020B0604020202020204" pitchFamily="34" charset="0"/>
              <a:buChar char="•"/>
            </a:pPr>
            <a:r>
              <a:rPr lang="sv-SE" sz="1600" dirty="0"/>
              <a:t>Systemledarskap i samsyn</a:t>
            </a:r>
          </a:p>
          <a:p>
            <a:pPr lvl="1">
              <a:spcAft>
                <a:spcPts val="1000"/>
              </a:spcAft>
              <a:buFont typeface="Arial" panose="020B0604020202020204" pitchFamily="34" charset="0"/>
              <a:buChar char="•"/>
            </a:pPr>
            <a:r>
              <a:rPr lang="sv-SE" sz="1600" dirty="0"/>
              <a:t>Fördelar på mikro-, </a:t>
            </a:r>
            <a:r>
              <a:rPr lang="sv-SE" sz="1600" dirty="0" err="1"/>
              <a:t>meso</a:t>
            </a:r>
            <a:r>
              <a:rPr lang="sv-SE" sz="1600" dirty="0"/>
              <a:t>-, makronivå</a:t>
            </a:r>
          </a:p>
          <a:p>
            <a:pPr marL="30163" indent="0">
              <a:spcAft>
                <a:spcPts val="400"/>
              </a:spcAft>
              <a:buNone/>
            </a:pPr>
            <a:r>
              <a:rPr lang="sv-SE" sz="2000" b="1" dirty="0"/>
              <a:t>4 .   Innehåll i Gemensam plan</a:t>
            </a:r>
          </a:p>
          <a:p>
            <a:pPr lvl="1">
              <a:spcAft>
                <a:spcPts val="400"/>
              </a:spcAft>
              <a:buFont typeface="Arial" panose="020B0604020202020204" pitchFamily="34" charset="0"/>
              <a:buChar char="•"/>
            </a:pPr>
            <a:r>
              <a:rPr lang="sv-SE" sz="1600" dirty="0"/>
              <a:t>En gemensam plan fyller mellanrummen</a:t>
            </a:r>
          </a:p>
          <a:p>
            <a:pPr lvl="1">
              <a:spcAft>
                <a:spcPts val="400"/>
              </a:spcAft>
              <a:buFont typeface="Arial" panose="020B0604020202020204" pitchFamily="34" charset="0"/>
              <a:buChar char="•"/>
            </a:pPr>
            <a:r>
              <a:rPr lang="sv-SE" sz="1600" dirty="0"/>
              <a:t>Förstärkt samverkan</a:t>
            </a:r>
          </a:p>
          <a:p>
            <a:pPr lvl="1">
              <a:spcAft>
                <a:spcPts val="400"/>
              </a:spcAft>
              <a:buFont typeface="Arial" panose="020B0604020202020204" pitchFamily="34" charset="0"/>
              <a:buChar char="•"/>
            </a:pPr>
            <a:endParaRPr lang="sv-SE" sz="1600" dirty="0"/>
          </a:p>
          <a:p>
            <a:pPr marL="457200" lvl="1" indent="0">
              <a:spcAft>
                <a:spcPts val="400"/>
              </a:spcAft>
              <a:buNone/>
            </a:pPr>
            <a:endParaRPr lang="sv-SE" sz="1600" dirty="0"/>
          </a:p>
          <a:p>
            <a:pPr marL="457200" lvl="1" indent="0">
              <a:spcAft>
                <a:spcPts val="400"/>
              </a:spcAft>
              <a:buNone/>
            </a:pPr>
            <a:endParaRPr lang="sv-SE" sz="1600" dirty="0"/>
          </a:p>
          <a:p>
            <a:pPr marL="457200" lvl="1" indent="0">
              <a:spcAft>
                <a:spcPts val="400"/>
              </a:spcAft>
              <a:buNone/>
            </a:pPr>
            <a:endParaRPr lang="sv-SE" sz="1600" dirty="0"/>
          </a:p>
          <a:p>
            <a:pPr marL="30163" indent="0">
              <a:spcAft>
                <a:spcPts val="400"/>
              </a:spcAft>
              <a:buNone/>
            </a:pPr>
            <a:endParaRPr lang="sv-SE" dirty="0"/>
          </a:p>
          <a:p>
            <a:pPr marL="30163" indent="0">
              <a:spcAft>
                <a:spcPts val="400"/>
              </a:spcAft>
              <a:buNone/>
            </a:pPr>
            <a:br>
              <a:rPr lang="sv-SE" dirty="0"/>
            </a:br>
            <a:endParaRPr lang="sv-SE" dirty="0"/>
          </a:p>
          <a:p>
            <a:pPr marL="30163" indent="0">
              <a:spcAft>
                <a:spcPts val="400"/>
              </a:spcAft>
              <a:buNone/>
            </a:pPr>
            <a:endParaRPr lang="sv-SE" dirty="0"/>
          </a:p>
        </p:txBody>
      </p:sp>
      <p:sp>
        <p:nvSpPr>
          <p:cNvPr id="4" name="Platshållare för innehåll 2">
            <a:extLst>
              <a:ext uri="{FF2B5EF4-FFF2-40B4-BE49-F238E27FC236}">
                <a16:creationId xmlns:a16="http://schemas.microsoft.com/office/drawing/2014/main" id="{4E7BD3C4-EB41-0CD2-4748-B063CBDF67B7}"/>
              </a:ext>
            </a:extLst>
          </p:cNvPr>
          <p:cNvSpPr txBox="1">
            <a:spLocks/>
          </p:cNvSpPr>
          <p:nvPr/>
        </p:nvSpPr>
        <p:spPr>
          <a:xfrm>
            <a:off x="5878653" y="1371637"/>
            <a:ext cx="5431767" cy="5329959"/>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400"/>
              </a:spcAft>
              <a:buFont typeface="Arial" panose="020B0604020202020204" pitchFamily="34" charset="0"/>
              <a:buChar char="•"/>
            </a:pPr>
            <a:r>
              <a:rPr lang="sv-SE" sz="1600" dirty="0"/>
              <a:t>Gemensam plan som konkret verktyg</a:t>
            </a:r>
          </a:p>
          <a:p>
            <a:pPr lvl="1">
              <a:spcAft>
                <a:spcPts val="400"/>
              </a:spcAft>
              <a:buFont typeface="Arial" panose="020B0604020202020204" pitchFamily="34" charset="0"/>
              <a:buChar char="•"/>
            </a:pPr>
            <a:r>
              <a:rPr lang="sv-SE" sz="1600" dirty="0"/>
              <a:t>Primärvården som nav</a:t>
            </a:r>
          </a:p>
          <a:p>
            <a:pPr lvl="1">
              <a:spcAft>
                <a:spcPts val="400"/>
              </a:spcAft>
              <a:buFont typeface="Arial" panose="020B0604020202020204" pitchFamily="34" charset="0"/>
              <a:buChar char="•"/>
            </a:pPr>
            <a:r>
              <a:rPr lang="sv-SE" sz="1600" dirty="0"/>
              <a:t>Kompetensutmaningar</a:t>
            </a:r>
          </a:p>
          <a:p>
            <a:pPr lvl="1">
              <a:spcAft>
                <a:spcPts val="1000"/>
              </a:spcAft>
              <a:buFont typeface="Arial" panose="020B0604020202020204" pitchFamily="34" charset="0"/>
              <a:buChar char="•"/>
            </a:pPr>
            <a:r>
              <a:rPr lang="sv-SE" sz="1600" dirty="0"/>
              <a:t>Proaktivt och hälsofrämjande arbetssätt</a:t>
            </a:r>
          </a:p>
          <a:p>
            <a:pPr marL="30163" marR="0" lvl="0" indent="0" algn="l" defTabSz="914400" rtl="0" eaLnBrk="1" fontAlgn="auto" latinLnBrk="0" hangingPunct="1">
              <a:lnSpc>
                <a:spcPct val="100000"/>
              </a:lnSpc>
              <a:spcBef>
                <a:spcPts val="0"/>
              </a:spcBef>
              <a:spcAft>
                <a:spcPts val="400"/>
              </a:spcAft>
              <a:buClrTx/>
              <a:buSzTx/>
              <a:buFont typeface="Symbol" panose="05050102010706020507" pitchFamily="18" charset="2"/>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5.  Fem steg </a:t>
            </a:r>
            <a:r>
              <a:rPr lang="sv-SE" sz="2000" b="1" dirty="0">
                <a:solidFill>
                  <a:prstClr val="black"/>
                </a:solidFill>
                <a:latin typeface="Arial"/>
              </a:rPr>
              <a:t>till</a:t>
            </a:r>
            <a:r>
              <a:rPr kumimoji="0" lang="sv-SE" sz="2000" b="1" i="0" u="none" strike="noStrike" kern="1200" cap="none" spc="0" normalizeH="0" baseline="0" noProof="0" dirty="0">
                <a:ln>
                  <a:noFill/>
                </a:ln>
                <a:solidFill>
                  <a:prstClr val="black"/>
                </a:solidFill>
                <a:effectLst/>
                <a:uLnTx/>
                <a:uFillTx/>
                <a:latin typeface="Arial"/>
                <a:ea typeface="+mn-ea"/>
                <a:cs typeface="+mn-cs"/>
              </a:rPr>
              <a:t> en Gemensam plan</a:t>
            </a:r>
          </a:p>
          <a:p>
            <a:pPr marL="685800" marR="0" lvl="1"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De fem stegen</a:t>
            </a:r>
          </a:p>
          <a:p>
            <a:pPr marL="685800" marR="0" lvl="1"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Kartlägg förutsättningar</a:t>
            </a:r>
            <a:endParaRPr kumimoji="0" lang="sv-SE"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685800" marR="0" lvl="1"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rPr>
              <a:t>Agera gemensamt</a:t>
            </a:r>
          </a:p>
          <a:p>
            <a:pPr marL="685800" marR="0" lvl="1"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rPr>
              <a:t>Säkra stödet </a:t>
            </a:r>
          </a:p>
          <a:p>
            <a:pPr marL="685800" marR="0" lvl="1" indent="-2286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rPr>
              <a:t>Gemensam uppföljning</a:t>
            </a:r>
          </a:p>
          <a:p>
            <a:pPr marL="30163" marR="0" lvl="0" indent="0" algn="l" defTabSz="914400" rtl="0" eaLnBrk="1" fontAlgn="auto" latinLnBrk="0" hangingPunct="1">
              <a:lnSpc>
                <a:spcPct val="100000"/>
              </a:lnSpc>
              <a:spcBef>
                <a:spcPts val="0"/>
              </a:spcBef>
              <a:spcAft>
                <a:spcPts val="400"/>
              </a:spcAft>
              <a:buClrTx/>
              <a:buSzTx/>
              <a:buFont typeface="Symbol" panose="05050102010706020507" pitchFamily="18" charset="2"/>
              <a:buNone/>
              <a:tabLst/>
              <a:defRPr/>
            </a:pPr>
            <a:r>
              <a:rPr lang="sv-SE" sz="2000" b="1" dirty="0">
                <a:solidFill>
                  <a:prstClr val="black"/>
                </a:solidFill>
                <a:latin typeface="Arial"/>
              </a:rPr>
              <a:t>6</a:t>
            </a:r>
            <a:r>
              <a:rPr kumimoji="0" lang="sv-SE" sz="2000" b="1" i="0" u="none" strike="noStrike" kern="1200" cap="none" spc="0" normalizeH="0" baseline="0" noProof="0" dirty="0">
                <a:ln>
                  <a:noFill/>
                </a:ln>
                <a:solidFill>
                  <a:prstClr val="black"/>
                </a:solidFill>
                <a:effectLst/>
                <a:uLnTx/>
                <a:uFillTx/>
                <a:latin typeface="Arial"/>
                <a:ea typeface="+mn-ea"/>
                <a:cs typeface="+mn-cs"/>
              </a:rPr>
              <a:t>.  Inspiration</a:t>
            </a:r>
          </a:p>
          <a:p>
            <a:pPr marL="685800" marR="0" lvl="1"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Jönköpings län</a:t>
            </a:r>
          </a:p>
          <a:p>
            <a:pPr marL="685800" marR="0" lvl="1"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Lidköping</a:t>
            </a:r>
          </a:p>
          <a:p>
            <a:pPr marL="685800" marR="0" lvl="1" indent="-2286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Skellefteå/ Norsjö</a:t>
            </a:r>
          </a:p>
          <a:p>
            <a:pPr marL="30163" marR="0" lvl="0" indent="0" algn="l" defTabSz="914400" rtl="0" eaLnBrk="1" fontAlgn="auto" latinLnBrk="0" hangingPunct="1">
              <a:lnSpc>
                <a:spcPct val="100000"/>
              </a:lnSpc>
              <a:spcBef>
                <a:spcPts val="0"/>
              </a:spcBef>
              <a:spcAft>
                <a:spcPts val="4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400"/>
              </a:spcAft>
              <a:buClrTx/>
              <a:buSzTx/>
              <a:buFont typeface="Symbol" panose="05050102010706020507" pitchFamily="18" charset="2"/>
              <a:buNone/>
              <a:tabLst/>
              <a:defRPr/>
            </a:pPr>
            <a:br>
              <a:rPr kumimoji="0" lang="sv-SE" sz="2400" b="0" i="0" u="none" strike="noStrike" kern="1200" cap="none" spc="0" normalizeH="0" baseline="0" noProof="0" dirty="0">
                <a:ln>
                  <a:noFill/>
                </a:ln>
                <a:solidFill>
                  <a:prstClr val="black"/>
                </a:solidFill>
                <a:effectLst/>
                <a:uLnTx/>
                <a:uFillTx/>
                <a:latin typeface="Arial"/>
                <a:ea typeface="+mn-ea"/>
                <a:cs typeface="+mn-cs"/>
              </a:rPr>
            </a:b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4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15106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A77C45-9BBD-DB4E-5363-406E3CA0B0F7}"/>
              </a:ext>
            </a:extLst>
          </p:cNvPr>
          <p:cNvSpPr>
            <a:spLocks noGrp="1"/>
          </p:cNvSpPr>
          <p:nvPr>
            <p:ph type="title"/>
          </p:nvPr>
        </p:nvSpPr>
        <p:spPr>
          <a:xfrm>
            <a:off x="1509380" y="1018986"/>
            <a:ext cx="8060048" cy="1112405"/>
          </a:xfrm>
        </p:spPr>
        <p:txBody>
          <a:bodyPr/>
          <a:lstStyle/>
          <a:p>
            <a:r>
              <a:rPr lang="sv-SE" sz="4000" dirty="0"/>
              <a:t>Kartlägg förutsättningarna</a:t>
            </a:r>
            <a:br>
              <a:rPr lang="sv-SE" sz="4000" dirty="0"/>
            </a:br>
            <a:br>
              <a:rPr lang="sv-SE" sz="4000" dirty="0"/>
            </a:br>
            <a:endParaRPr lang="sv-SE" sz="4000" dirty="0"/>
          </a:p>
        </p:txBody>
      </p:sp>
      <p:sp>
        <p:nvSpPr>
          <p:cNvPr id="3" name="Platshållare för innehåll 2">
            <a:extLst>
              <a:ext uri="{FF2B5EF4-FFF2-40B4-BE49-F238E27FC236}">
                <a16:creationId xmlns:a16="http://schemas.microsoft.com/office/drawing/2014/main" id="{A5F7EC69-673C-5FA4-4C45-56187F69D446}"/>
              </a:ext>
            </a:extLst>
          </p:cNvPr>
          <p:cNvSpPr>
            <a:spLocks noGrp="1"/>
          </p:cNvSpPr>
          <p:nvPr>
            <p:ph idx="1"/>
          </p:nvPr>
        </p:nvSpPr>
        <p:spPr>
          <a:xfrm>
            <a:off x="687491" y="2586916"/>
            <a:ext cx="7887549" cy="3738598"/>
          </a:xfrm>
        </p:spPr>
        <p:txBody>
          <a:bodyPr/>
          <a:lstStyle/>
          <a:p>
            <a:pPr marL="30163" indent="0">
              <a:spcAft>
                <a:spcPts val="600"/>
              </a:spcAft>
              <a:buNone/>
            </a:pPr>
            <a:r>
              <a:rPr lang="sv-SE" sz="2000" dirty="0"/>
              <a:t>En kartläggning kan ge svar på:</a:t>
            </a:r>
          </a:p>
          <a:p>
            <a:pPr>
              <a:spcAft>
                <a:spcPts val="600"/>
              </a:spcAft>
              <a:buFont typeface="Arial" panose="020B0604020202020204" pitchFamily="34" charset="0"/>
              <a:buChar char="•"/>
            </a:pPr>
            <a:r>
              <a:rPr lang="sv-SE" sz="2000" dirty="0"/>
              <a:t>Hur ser invånarens behov ut?</a:t>
            </a:r>
          </a:p>
          <a:p>
            <a:pPr>
              <a:spcAft>
                <a:spcPts val="600"/>
              </a:spcAft>
              <a:buFont typeface="Arial" panose="020B0604020202020204" pitchFamily="34" charset="0"/>
              <a:buChar char="•"/>
            </a:pPr>
            <a:r>
              <a:rPr lang="sv-SE" sz="2000" dirty="0"/>
              <a:t>Vilka behöver involveras i arbetet, t ex. privata utförare?</a:t>
            </a:r>
          </a:p>
          <a:p>
            <a:pPr>
              <a:spcAft>
                <a:spcPts val="600"/>
              </a:spcAft>
              <a:buFont typeface="Arial" panose="020B0604020202020204" pitchFamily="34" charset="0"/>
              <a:buChar char="•"/>
            </a:pPr>
            <a:r>
              <a:rPr lang="sv-SE" sz="2000" dirty="0"/>
              <a:t>Vad fungerar bra i samarbetet runt invånaren kopplat till behoven och vad behöver utvecklas?</a:t>
            </a:r>
          </a:p>
          <a:p>
            <a:pPr>
              <a:spcAft>
                <a:spcPts val="600"/>
              </a:spcAft>
              <a:buFont typeface="Arial" panose="020B0604020202020204" pitchFamily="34" charset="0"/>
              <a:buChar char="•"/>
            </a:pPr>
            <a:r>
              <a:rPr lang="sv-SE" sz="2000" dirty="0"/>
              <a:t>Hur ser mötesplatserna ut idag?</a:t>
            </a:r>
          </a:p>
          <a:p>
            <a:pPr>
              <a:spcAft>
                <a:spcPts val="600"/>
              </a:spcAft>
              <a:buFont typeface="Arial" panose="020B0604020202020204" pitchFamily="34" charset="0"/>
              <a:buChar char="•"/>
            </a:pPr>
            <a:r>
              <a:rPr lang="sv-SE" sz="2000" dirty="0"/>
              <a:t>Vilka resurser - utvecklingsledare/ projektledare - finns som stöd i utvecklingen och för att implementera nya arbetssätt och rutiner?</a:t>
            </a:r>
          </a:p>
          <a:p>
            <a:pPr>
              <a:spcAft>
                <a:spcPts val="600"/>
              </a:spcAft>
              <a:buFont typeface="Arial" panose="020B0604020202020204" pitchFamily="34" charset="0"/>
              <a:buChar char="•"/>
            </a:pPr>
            <a:r>
              <a:rPr lang="sv-SE" sz="2000" dirty="0"/>
              <a:t>Vilka förväntningar finns på ett samarbete? </a:t>
            </a:r>
          </a:p>
          <a:p>
            <a:pPr>
              <a:buFont typeface="Arial" panose="020B0604020202020204" pitchFamily="34" charset="0"/>
              <a:buChar char="•"/>
            </a:pPr>
            <a:endParaRPr lang="sv-SE" sz="2200" dirty="0"/>
          </a:p>
        </p:txBody>
      </p:sp>
      <p:sp>
        <p:nvSpPr>
          <p:cNvPr id="10" name="Ellips 9">
            <a:extLst>
              <a:ext uri="{FF2B5EF4-FFF2-40B4-BE49-F238E27FC236}">
                <a16:creationId xmlns:a16="http://schemas.microsoft.com/office/drawing/2014/main" id="{0F4561B4-4780-F446-82A0-226FB40C3218}"/>
              </a:ext>
            </a:extLst>
          </p:cNvPr>
          <p:cNvSpPr/>
          <p:nvPr/>
        </p:nvSpPr>
        <p:spPr>
          <a:xfrm>
            <a:off x="687491" y="953576"/>
            <a:ext cx="750505" cy="6983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a:t>2</a:t>
            </a:r>
          </a:p>
        </p:txBody>
      </p:sp>
      <p:pic>
        <p:nvPicPr>
          <p:cNvPr id="6" name="Bildobjekt 5">
            <a:extLst>
              <a:ext uri="{FF2B5EF4-FFF2-40B4-BE49-F238E27FC236}">
                <a16:creationId xmlns:a16="http://schemas.microsoft.com/office/drawing/2014/main" id="{505C3D27-FCCB-A368-CF2D-193587CE0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992" y="2586916"/>
            <a:ext cx="2605743" cy="2632197"/>
          </a:xfrm>
          <a:prstGeom prst="rect">
            <a:avLst/>
          </a:prstGeom>
        </p:spPr>
      </p:pic>
    </p:spTree>
    <p:extLst>
      <p:ext uri="{BB962C8B-B14F-4D97-AF65-F5344CB8AC3E}">
        <p14:creationId xmlns:p14="http://schemas.microsoft.com/office/powerpoint/2010/main" val="86923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A77C45-9BBD-DB4E-5363-406E3CA0B0F7}"/>
              </a:ext>
            </a:extLst>
          </p:cNvPr>
          <p:cNvSpPr>
            <a:spLocks noGrp="1"/>
          </p:cNvSpPr>
          <p:nvPr>
            <p:ph type="title"/>
          </p:nvPr>
        </p:nvSpPr>
        <p:spPr>
          <a:xfrm>
            <a:off x="745488" y="1159048"/>
            <a:ext cx="11004552" cy="1112405"/>
          </a:xfrm>
        </p:spPr>
        <p:txBody>
          <a:bodyPr/>
          <a:lstStyle/>
          <a:p>
            <a:r>
              <a:rPr lang="sv-SE" sz="4000" dirty="0"/>
              <a:t>Kartläggning arbetssätt och överenskommelser</a:t>
            </a:r>
            <a:br>
              <a:rPr lang="sv-SE" sz="4000" dirty="0"/>
            </a:br>
            <a:br>
              <a:rPr lang="sv-SE" sz="4000" dirty="0"/>
            </a:br>
            <a:endParaRPr lang="sv-SE" sz="4000" dirty="0"/>
          </a:p>
        </p:txBody>
      </p:sp>
      <p:sp>
        <p:nvSpPr>
          <p:cNvPr id="3" name="Platshållare för innehåll 2">
            <a:extLst>
              <a:ext uri="{FF2B5EF4-FFF2-40B4-BE49-F238E27FC236}">
                <a16:creationId xmlns:a16="http://schemas.microsoft.com/office/drawing/2014/main" id="{A5F7EC69-673C-5FA4-4C45-56187F69D446}"/>
              </a:ext>
            </a:extLst>
          </p:cNvPr>
          <p:cNvSpPr>
            <a:spLocks noGrp="1"/>
          </p:cNvSpPr>
          <p:nvPr>
            <p:ph idx="1"/>
          </p:nvPr>
        </p:nvSpPr>
        <p:spPr>
          <a:xfrm>
            <a:off x="745488" y="3119402"/>
            <a:ext cx="6805239" cy="3738598"/>
          </a:xfrm>
        </p:spPr>
        <p:txBody>
          <a:bodyPr/>
          <a:lstStyle/>
          <a:p>
            <a:pPr>
              <a:spcAft>
                <a:spcPts val="1000"/>
              </a:spcAft>
              <a:buFont typeface="Arial" panose="020B0604020202020204" pitchFamily="34" charset="0"/>
              <a:buChar char="•"/>
            </a:pPr>
            <a:r>
              <a:rPr lang="sv-SE" sz="2000" dirty="0"/>
              <a:t>Säkra samsyn kring gemensamma överenskommelser, arbetssätt och rutiner som ni redan har t.ex. för läkarmedverkan, fast vårdkontakt, fast läkarkontakt eller </a:t>
            </a:r>
            <a:r>
              <a:rPr lang="sv-SE" sz="2000" dirty="0" err="1"/>
              <a:t>patientkontrakt</a:t>
            </a:r>
            <a:r>
              <a:rPr lang="sv-SE" sz="2000" dirty="0"/>
              <a:t>.</a:t>
            </a:r>
          </a:p>
          <a:p>
            <a:pPr>
              <a:spcAft>
                <a:spcPts val="1000"/>
              </a:spcAft>
              <a:buFont typeface="Arial" panose="020B0604020202020204" pitchFamily="34" charset="0"/>
              <a:buChar char="•"/>
            </a:pPr>
            <a:r>
              <a:rPr lang="sv-SE" sz="2000" dirty="0"/>
              <a:t>Vilka överenskommelser och arbetssätt  kan utvecklas och byggas vidare på i samverkan? </a:t>
            </a:r>
            <a:endParaRPr lang="sv-SE" dirty="0"/>
          </a:p>
          <a:p>
            <a:pPr marL="30163" indent="0">
              <a:buNone/>
            </a:pPr>
            <a:endParaRPr lang="sv-SE" sz="2200" dirty="0"/>
          </a:p>
        </p:txBody>
      </p:sp>
      <p:sp>
        <p:nvSpPr>
          <p:cNvPr id="5" name="Rubrik 1">
            <a:extLst>
              <a:ext uri="{FF2B5EF4-FFF2-40B4-BE49-F238E27FC236}">
                <a16:creationId xmlns:a16="http://schemas.microsoft.com/office/drawing/2014/main" id="{663C7F10-D81A-0CD2-B456-153AFC356754}"/>
              </a:ext>
            </a:extLst>
          </p:cNvPr>
          <p:cNvSpPr txBox="1">
            <a:spLocks/>
          </p:cNvSpPr>
          <p:nvPr/>
        </p:nvSpPr>
        <p:spPr>
          <a:xfrm>
            <a:off x="1061459" y="253505"/>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a:ea typeface="+mj-ea"/>
                <a:cs typeface="+mj-cs"/>
              </a:rPr>
              <a:t>Kartlägg förutsättningarna</a:t>
            </a:r>
          </a:p>
        </p:txBody>
      </p:sp>
      <p:sp>
        <p:nvSpPr>
          <p:cNvPr id="6" name="Ellips 5">
            <a:extLst>
              <a:ext uri="{FF2B5EF4-FFF2-40B4-BE49-F238E27FC236}">
                <a16:creationId xmlns:a16="http://schemas.microsoft.com/office/drawing/2014/main" id="{66A5024E-759E-0CA1-A462-FCC26B5FED2C}"/>
              </a:ext>
            </a:extLst>
          </p:cNvPr>
          <p:cNvSpPr/>
          <p:nvPr/>
        </p:nvSpPr>
        <p:spPr>
          <a:xfrm>
            <a:off x="745489" y="222856"/>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prstClr val="white"/>
                </a:solidFill>
                <a:effectLst/>
                <a:uLnTx/>
                <a:uFillTx/>
                <a:latin typeface="Arial"/>
                <a:ea typeface="+mn-ea"/>
                <a:cs typeface="+mn-cs"/>
              </a:rPr>
              <a:t>2</a:t>
            </a:r>
          </a:p>
        </p:txBody>
      </p:sp>
    </p:spTree>
    <p:extLst>
      <p:ext uri="{BB962C8B-B14F-4D97-AF65-F5344CB8AC3E}">
        <p14:creationId xmlns:p14="http://schemas.microsoft.com/office/powerpoint/2010/main" val="2622336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A77C45-9BBD-DB4E-5363-406E3CA0B0F7}"/>
              </a:ext>
            </a:extLst>
          </p:cNvPr>
          <p:cNvSpPr>
            <a:spLocks noGrp="1"/>
          </p:cNvSpPr>
          <p:nvPr>
            <p:ph type="title"/>
          </p:nvPr>
        </p:nvSpPr>
        <p:spPr>
          <a:xfrm>
            <a:off x="1469393" y="994921"/>
            <a:ext cx="9609825" cy="1112405"/>
          </a:xfrm>
        </p:spPr>
        <p:txBody>
          <a:bodyPr/>
          <a:lstStyle/>
          <a:p>
            <a:r>
              <a:rPr lang="sv-SE" sz="4000" dirty="0"/>
              <a:t>Agera gemensamt </a:t>
            </a:r>
          </a:p>
        </p:txBody>
      </p:sp>
      <p:sp>
        <p:nvSpPr>
          <p:cNvPr id="5" name="Platshållare för innehåll 2">
            <a:extLst>
              <a:ext uri="{FF2B5EF4-FFF2-40B4-BE49-F238E27FC236}">
                <a16:creationId xmlns:a16="http://schemas.microsoft.com/office/drawing/2014/main" id="{4ECCDB47-1455-23C4-255B-5EB5066DC87C}"/>
              </a:ext>
            </a:extLst>
          </p:cNvPr>
          <p:cNvSpPr>
            <a:spLocks noGrp="1"/>
          </p:cNvSpPr>
          <p:nvPr>
            <p:ph idx="1"/>
          </p:nvPr>
        </p:nvSpPr>
        <p:spPr>
          <a:xfrm>
            <a:off x="718887" y="2644398"/>
            <a:ext cx="7348574" cy="3738598"/>
          </a:xfrm>
        </p:spPr>
        <p:txBody>
          <a:bodyPr/>
          <a:lstStyle/>
          <a:p>
            <a:pPr marL="30163" indent="0">
              <a:buNone/>
            </a:pPr>
            <a:r>
              <a:rPr lang="sv-SE" sz="2000" b="0" i="0" dirty="0">
                <a:effectLst/>
              </a:rPr>
              <a:t>Systemledarskap handlar om att möta komplexa utmaningar med ett </a:t>
            </a:r>
            <a:r>
              <a:rPr lang="sv-SE" sz="2000" b="0" i="1" dirty="0">
                <a:effectLst/>
              </a:rPr>
              <a:t>gemensamt</a:t>
            </a:r>
            <a:r>
              <a:rPr lang="sv-SE" sz="2000" b="0" i="0" dirty="0">
                <a:effectLst/>
              </a:rPr>
              <a:t> agerande och en hög nivå av </a:t>
            </a:r>
            <a:r>
              <a:rPr lang="sv-SE" sz="2000" b="0" i="1" dirty="0">
                <a:effectLst/>
              </a:rPr>
              <a:t>flexibilitet</a:t>
            </a:r>
            <a:r>
              <a:rPr lang="sv-SE" sz="2000" b="0" i="0" dirty="0">
                <a:effectLst/>
              </a:rPr>
              <a:t>, då man erkänner att ingen enskild entitet har kontrollen och att det inte alltid finns förbestämda lösningar på utmaningarna man står inför. </a:t>
            </a:r>
          </a:p>
          <a:p>
            <a:pPr marL="30163" indent="0">
              <a:buNone/>
            </a:pPr>
            <a:r>
              <a:rPr lang="sv-SE" sz="2000" dirty="0"/>
              <a:t>Den fokusförflyttning som Nära vård innebär möjliggörs då primärvårdens huvudmän samverkar sömlöst i ett system-ledarskap. Samordningen sker utifrån personens fokus och behov kan tillgodoses utanför organisationsgränserna. </a:t>
            </a:r>
            <a:endParaRPr lang="sv-SE" sz="2000" dirty="0">
              <a:effectLst/>
            </a:endParaRPr>
          </a:p>
          <a:p>
            <a:pPr>
              <a:buFont typeface="Arial" panose="020B0604020202020204" pitchFamily="34" charset="0"/>
              <a:buChar char="•"/>
            </a:pPr>
            <a:endParaRPr lang="sv-SE" sz="2000" dirty="0"/>
          </a:p>
          <a:p>
            <a:endParaRPr lang="sv-SE" dirty="0"/>
          </a:p>
        </p:txBody>
      </p:sp>
      <p:sp>
        <p:nvSpPr>
          <p:cNvPr id="8" name="Ellips 7">
            <a:extLst>
              <a:ext uri="{FF2B5EF4-FFF2-40B4-BE49-F238E27FC236}">
                <a16:creationId xmlns:a16="http://schemas.microsoft.com/office/drawing/2014/main" id="{EA64DAD5-E759-E880-71A8-98C259720AA1}"/>
              </a:ext>
            </a:extLst>
          </p:cNvPr>
          <p:cNvSpPr/>
          <p:nvPr/>
        </p:nvSpPr>
        <p:spPr>
          <a:xfrm>
            <a:off x="718887" y="868606"/>
            <a:ext cx="750506" cy="74201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a:t>3</a:t>
            </a:r>
          </a:p>
        </p:txBody>
      </p:sp>
      <p:pic>
        <p:nvPicPr>
          <p:cNvPr id="6" name="Bild 5" descr="Blixtlås med hel fyllning">
            <a:extLst>
              <a:ext uri="{FF2B5EF4-FFF2-40B4-BE49-F238E27FC236}">
                <a16:creationId xmlns:a16="http://schemas.microsoft.com/office/drawing/2014/main" id="{3BB07FF5-3C7D-B94E-1990-6B1D534E8B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6671" y="2463776"/>
            <a:ext cx="2977731" cy="2977731"/>
          </a:xfrm>
          <a:prstGeom prst="rect">
            <a:avLst/>
          </a:prstGeom>
        </p:spPr>
      </p:pic>
    </p:spTree>
    <p:extLst>
      <p:ext uri="{BB962C8B-B14F-4D97-AF65-F5344CB8AC3E}">
        <p14:creationId xmlns:p14="http://schemas.microsoft.com/office/powerpoint/2010/main" val="16991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a:extLst>
              <a:ext uri="{FF2B5EF4-FFF2-40B4-BE49-F238E27FC236}">
                <a16:creationId xmlns:a16="http://schemas.microsoft.com/office/drawing/2014/main" id="{4ECCDB47-1455-23C4-255B-5EB5066DC87C}"/>
              </a:ext>
            </a:extLst>
          </p:cNvPr>
          <p:cNvSpPr>
            <a:spLocks noGrp="1"/>
          </p:cNvSpPr>
          <p:nvPr>
            <p:ph idx="1"/>
          </p:nvPr>
        </p:nvSpPr>
        <p:spPr>
          <a:xfrm>
            <a:off x="745489" y="2535186"/>
            <a:ext cx="7592395" cy="3738598"/>
          </a:xfrm>
        </p:spPr>
        <p:txBody>
          <a:bodyPr/>
          <a:lstStyle/>
          <a:p>
            <a:pPr marL="30163" indent="0">
              <a:spcAft>
                <a:spcPts val="1000"/>
              </a:spcAft>
              <a:buNone/>
            </a:pPr>
            <a:r>
              <a:rPr lang="sv-SE" sz="2000" dirty="0">
                <a:effectLst/>
                <a:ea typeface="Calibri" panose="020F0502020204030204" pitchFamily="34" charset="0"/>
                <a:cs typeface="Times New Roman" panose="02020603050405020304" pitchFamily="18" charset="0"/>
              </a:rPr>
              <a:t>En nyckel till framgång i </a:t>
            </a:r>
            <a:r>
              <a:rPr lang="sv-SE" sz="2000" dirty="0">
                <a:ea typeface="Calibri" panose="020F0502020204030204" pitchFamily="34" charset="0"/>
                <a:cs typeface="Times New Roman" panose="02020603050405020304" pitchFamily="18" charset="0"/>
              </a:rPr>
              <a:t>att etablera ett nytt arbetssätt är att främja samverkanskulturen. Detta kan möjliggöras genom att:</a:t>
            </a:r>
          </a:p>
          <a:p>
            <a:pPr>
              <a:spcAft>
                <a:spcPts val="1000"/>
              </a:spcAft>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Arbeta fram Vägledande principer</a:t>
            </a:r>
          </a:p>
          <a:p>
            <a:pPr>
              <a:spcAft>
                <a:spcPts val="1000"/>
              </a:spcAft>
              <a:buFont typeface="Arial" panose="020B0604020202020204" pitchFamily="34" charset="0"/>
              <a:buChar char="•"/>
            </a:pPr>
            <a:r>
              <a:rPr lang="sv-SE" sz="2000" dirty="0">
                <a:ea typeface="Calibri" panose="020F0502020204030204" pitchFamily="34" charset="0"/>
                <a:cs typeface="Times New Roman" panose="02020603050405020304" pitchFamily="18" charset="0"/>
              </a:rPr>
              <a:t>Definiera ledningsnivåer</a:t>
            </a:r>
          </a:p>
          <a:p>
            <a:pPr>
              <a:spcAft>
                <a:spcPts val="1000"/>
              </a:spcAft>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Etablera ”parhästar” över </a:t>
            </a:r>
            <a:r>
              <a:rPr lang="sv-SE" sz="2000" dirty="0">
                <a:ea typeface="Calibri" panose="020F0502020204030204" pitchFamily="34" charset="0"/>
                <a:cs typeface="Times New Roman" panose="02020603050405020304" pitchFamily="18" charset="0"/>
              </a:rPr>
              <a:t>organisation</a:t>
            </a:r>
            <a:r>
              <a:rPr lang="sv-SE" sz="2000" dirty="0">
                <a:effectLst/>
                <a:ea typeface="Calibri" panose="020F0502020204030204" pitchFamily="34" charset="0"/>
                <a:cs typeface="Times New Roman" panose="02020603050405020304" pitchFamily="18" charset="0"/>
              </a:rPr>
              <a:t>sgränserna oavsett huvudman.</a:t>
            </a:r>
          </a:p>
          <a:p>
            <a:pPr>
              <a:spcAft>
                <a:spcPts val="1000"/>
              </a:spcAft>
              <a:buFont typeface="Arial" panose="020B0604020202020204" pitchFamily="34" charset="0"/>
              <a:buChar char="•"/>
            </a:pPr>
            <a:r>
              <a:rPr lang="sv-SE" sz="2000" dirty="0">
                <a:effectLst/>
              </a:rPr>
              <a:t>Se till att medarbetare </a:t>
            </a:r>
            <a:r>
              <a:rPr lang="sv-SE" sz="2000" dirty="0" err="1">
                <a:effectLst/>
              </a:rPr>
              <a:t>från</a:t>
            </a:r>
            <a:r>
              <a:rPr lang="sv-SE" sz="2000" dirty="0">
                <a:effectLst/>
              </a:rPr>
              <a:t> region och kommuner inklusive privata utförare ges möjlighet att </a:t>
            </a:r>
            <a:r>
              <a:rPr lang="sv-SE" sz="2000" dirty="0" err="1">
                <a:effectLst/>
              </a:rPr>
              <a:t>träna</a:t>
            </a:r>
            <a:r>
              <a:rPr lang="sv-SE" sz="2000" dirty="0">
                <a:effectLst/>
              </a:rPr>
              <a:t> nya </a:t>
            </a:r>
            <a:r>
              <a:rPr lang="sv-SE" sz="2000" dirty="0" err="1">
                <a:effectLst/>
              </a:rPr>
              <a:t>arbetssätt</a:t>
            </a:r>
            <a:r>
              <a:rPr lang="sv-SE" sz="2000" dirty="0">
                <a:effectLst/>
              </a:rPr>
              <a:t> tillsammans för att bygga relationer. </a:t>
            </a:r>
            <a:endParaRPr lang="sv-SE" sz="2000" dirty="0">
              <a:effectLst/>
              <a:ea typeface="Calibri" panose="020F0502020204030204" pitchFamily="34" charset="0"/>
              <a:cs typeface="Times New Roman" panose="02020603050405020304" pitchFamily="18" charset="0"/>
            </a:endParaRPr>
          </a:p>
          <a:p>
            <a:pPr>
              <a:buFont typeface="Arial" panose="020B0604020202020204" pitchFamily="34" charset="0"/>
              <a:buChar char="•"/>
            </a:pPr>
            <a:endParaRPr lang="sv-SE" dirty="0">
              <a:effectLst/>
            </a:endParaRPr>
          </a:p>
          <a:p>
            <a:pPr>
              <a:buFont typeface="Arial" panose="020B0604020202020204" pitchFamily="34" charset="0"/>
              <a:buChar char="•"/>
            </a:pPr>
            <a:endParaRPr lang="sv-SE" dirty="0">
              <a:effectLst/>
            </a:endParaRPr>
          </a:p>
          <a:p>
            <a:pPr marL="30163" indent="0">
              <a:buNone/>
            </a:pPr>
            <a:endParaRPr lang="sv-SE" dirty="0"/>
          </a:p>
        </p:txBody>
      </p:sp>
      <p:sp>
        <p:nvSpPr>
          <p:cNvPr id="6" name="Rubrik 1">
            <a:extLst>
              <a:ext uri="{FF2B5EF4-FFF2-40B4-BE49-F238E27FC236}">
                <a16:creationId xmlns:a16="http://schemas.microsoft.com/office/drawing/2014/main" id="{904EEE36-BD56-181E-37D8-A51BC6007B8B}"/>
              </a:ext>
            </a:extLst>
          </p:cNvPr>
          <p:cNvSpPr txBox="1">
            <a:spLocks/>
          </p:cNvSpPr>
          <p:nvPr/>
        </p:nvSpPr>
        <p:spPr>
          <a:xfrm>
            <a:off x="649719" y="1047062"/>
            <a:ext cx="9609825" cy="111240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4000" dirty="0"/>
              <a:t>Främja samverkanskulturen</a:t>
            </a:r>
          </a:p>
        </p:txBody>
      </p:sp>
      <p:sp>
        <p:nvSpPr>
          <p:cNvPr id="3" name="Rubrik 1">
            <a:extLst>
              <a:ext uri="{FF2B5EF4-FFF2-40B4-BE49-F238E27FC236}">
                <a16:creationId xmlns:a16="http://schemas.microsoft.com/office/drawing/2014/main" id="{0429495C-BB53-4F28-4E28-53D0A0CCB440}"/>
              </a:ext>
            </a:extLst>
          </p:cNvPr>
          <p:cNvSpPr txBox="1">
            <a:spLocks/>
          </p:cNvSpPr>
          <p:nvPr/>
        </p:nvSpPr>
        <p:spPr>
          <a:xfrm>
            <a:off x="1061459" y="253505"/>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dirty="0">
                <a:latin typeface="+mn-lt"/>
              </a:rPr>
              <a:t>Agera gemensamt</a:t>
            </a:r>
          </a:p>
        </p:txBody>
      </p:sp>
      <p:sp>
        <p:nvSpPr>
          <p:cNvPr id="4" name="Ellips 3">
            <a:extLst>
              <a:ext uri="{FF2B5EF4-FFF2-40B4-BE49-F238E27FC236}">
                <a16:creationId xmlns:a16="http://schemas.microsoft.com/office/drawing/2014/main" id="{53AED642-31BF-3621-EA8F-8EC1DC3B709A}"/>
              </a:ext>
            </a:extLst>
          </p:cNvPr>
          <p:cNvSpPr/>
          <p:nvPr/>
        </p:nvSpPr>
        <p:spPr>
          <a:xfrm>
            <a:off x="745489" y="222856"/>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3</a:t>
            </a:r>
          </a:p>
        </p:txBody>
      </p:sp>
    </p:spTree>
    <p:extLst>
      <p:ext uri="{BB962C8B-B14F-4D97-AF65-F5344CB8AC3E}">
        <p14:creationId xmlns:p14="http://schemas.microsoft.com/office/powerpoint/2010/main" val="1911221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a:extLst>
              <a:ext uri="{FF2B5EF4-FFF2-40B4-BE49-F238E27FC236}">
                <a16:creationId xmlns:a16="http://schemas.microsoft.com/office/drawing/2014/main" id="{4ECCDB47-1455-23C4-255B-5EB5066DC87C}"/>
              </a:ext>
            </a:extLst>
          </p:cNvPr>
          <p:cNvSpPr>
            <a:spLocks noGrp="1"/>
          </p:cNvSpPr>
          <p:nvPr>
            <p:ph idx="1"/>
          </p:nvPr>
        </p:nvSpPr>
        <p:spPr>
          <a:xfrm>
            <a:off x="745489" y="2087591"/>
            <a:ext cx="8086229" cy="3738598"/>
          </a:xfrm>
        </p:spPr>
        <p:txBody>
          <a:bodyPr/>
          <a:lstStyle/>
          <a:p>
            <a:pPr marL="30163" indent="0">
              <a:buNone/>
            </a:pPr>
            <a:r>
              <a:rPr lang="sv-SE" sz="2000" dirty="0"/>
              <a:t>Vägledande principer ger rätt förutsättningar för ett sömlöst arbete där fokus ligger på att gemensamt lösa de utmaningar och problem som uppstår.</a:t>
            </a:r>
          </a:p>
          <a:p>
            <a:pPr marL="30163" indent="0">
              <a:spcAft>
                <a:spcPts val="600"/>
              </a:spcAft>
              <a:buNone/>
            </a:pPr>
            <a:r>
              <a:rPr lang="sv-SE" sz="2000" b="1" dirty="0"/>
              <a:t>Exempel på vägledande principer:</a:t>
            </a:r>
          </a:p>
          <a:p>
            <a:pPr marL="487363" indent="-457200">
              <a:spcAft>
                <a:spcPts val="600"/>
              </a:spcAft>
              <a:buAutoNum type="arabicPeriod"/>
            </a:pPr>
            <a:r>
              <a:rPr lang="sv-SE" sz="2000" dirty="0"/>
              <a:t>Vad är bäst för invånaren? </a:t>
            </a:r>
          </a:p>
          <a:p>
            <a:pPr marL="487363" indent="-457200">
              <a:spcAft>
                <a:spcPts val="600"/>
              </a:spcAft>
              <a:buAutoNum type="arabicPeriod"/>
            </a:pPr>
            <a:r>
              <a:rPr lang="sv-SE" sz="2000" dirty="0"/>
              <a:t>Ingen patient i onödan på sjukhus.</a:t>
            </a:r>
          </a:p>
          <a:p>
            <a:pPr marL="487363" indent="-457200">
              <a:spcAft>
                <a:spcPts val="600"/>
              </a:spcAft>
              <a:buAutoNum type="arabicPeriod"/>
            </a:pPr>
            <a:r>
              <a:rPr lang="sv-SE" sz="2000" dirty="0"/>
              <a:t>Vi gör det tillsammans. Ingen lyckas om inte helheten lyckas. </a:t>
            </a:r>
          </a:p>
          <a:p>
            <a:pPr marL="487363" indent="-457200">
              <a:spcAft>
                <a:spcPts val="600"/>
              </a:spcAft>
              <a:buAutoNum type="arabicPeriod"/>
            </a:pPr>
            <a:r>
              <a:rPr lang="sv-SE" sz="2000" dirty="0">
                <a:effectLst/>
              </a:rPr>
              <a:t>Ta ansvar </a:t>
            </a:r>
            <a:r>
              <a:rPr lang="sv-SE" sz="2000" dirty="0" err="1">
                <a:effectLst/>
              </a:rPr>
              <a:t>för</a:t>
            </a:r>
            <a:r>
              <a:rPr lang="sv-SE" sz="2000" dirty="0">
                <a:effectLst/>
              </a:rPr>
              <a:t> eget arbete, </a:t>
            </a:r>
            <a:r>
              <a:rPr lang="sv-SE" sz="2000" dirty="0" err="1">
                <a:effectLst/>
              </a:rPr>
              <a:t>återkoppla</a:t>
            </a:r>
            <a:r>
              <a:rPr lang="sv-SE" sz="2000" dirty="0">
                <a:effectLst/>
              </a:rPr>
              <a:t> till steget </a:t>
            </a:r>
            <a:r>
              <a:rPr lang="sv-SE" sz="2000" dirty="0" err="1">
                <a:effectLst/>
              </a:rPr>
              <a:t>före</a:t>
            </a:r>
            <a:r>
              <a:rPr lang="sv-SE" sz="2000" dirty="0">
                <a:effectLst/>
              </a:rPr>
              <a:t> och </a:t>
            </a:r>
            <a:r>
              <a:rPr lang="sv-SE" sz="2000" dirty="0" err="1">
                <a:effectLst/>
              </a:rPr>
              <a:t>underlätta</a:t>
            </a:r>
            <a:r>
              <a:rPr lang="sv-SE" sz="2000" dirty="0">
                <a:effectLst/>
              </a:rPr>
              <a:t> </a:t>
            </a:r>
            <a:br>
              <a:rPr lang="sv-SE" sz="2000" dirty="0">
                <a:effectLst/>
              </a:rPr>
            </a:br>
            <a:r>
              <a:rPr lang="sv-SE" sz="2000" dirty="0" err="1">
                <a:effectLst/>
              </a:rPr>
              <a:t>för</a:t>
            </a:r>
            <a:r>
              <a:rPr lang="sv-SE" sz="2000" dirty="0">
                <a:effectLst/>
              </a:rPr>
              <a:t> steget efter. </a:t>
            </a:r>
            <a:endParaRPr lang="sv-SE" sz="2000" dirty="0"/>
          </a:p>
          <a:p>
            <a:pPr marL="487363" indent="-457200">
              <a:spcAft>
                <a:spcPts val="600"/>
              </a:spcAft>
              <a:buAutoNum type="arabicPeriod"/>
            </a:pPr>
            <a:r>
              <a:rPr lang="sv-SE" sz="2000" dirty="0"/>
              <a:t>Ta tag i problem direkt.</a:t>
            </a:r>
          </a:p>
          <a:p>
            <a:pPr marL="30163" indent="0">
              <a:buNone/>
            </a:pPr>
            <a:endParaRPr lang="sv-SE" sz="2400" dirty="0"/>
          </a:p>
          <a:p>
            <a:pPr>
              <a:buFont typeface="Arial" panose="020B0604020202020204" pitchFamily="34" charset="0"/>
              <a:buChar char="•"/>
            </a:pPr>
            <a:endParaRPr lang="sv-SE" dirty="0">
              <a:effectLst/>
            </a:endParaRPr>
          </a:p>
          <a:p>
            <a:pPr>
              <a:buFont typeface="Arial" panose="020B0604020202020204" pitchFamily="34" charset="0"/>
              <a:buChar char="•"/>
            </a:pPr>
            <a:endParaRPr lang="sv-SE" dirty="0">
              <a:effectLst/>
            </a:endParaRPr>
          </a:p>
          <a:p>
            <a:pPr>
              <a:buFont typeface="Arial" panose="020B0604020202020204" pitchFamily="34" charset="0"/>
              <a:buChar char="•"/>
            </a:pPr>
            <a:endParaRPr lang="sv-SE" sz="2000" dirty="0"/>
          </a:p>
          <a:p>
            <a:endParaRPr lang="sv-SE" dirty="0"/>
          </a:p>
        </p:txBody>
      </p:sp>
      <p:sp>
        <p:nvSpPr>
          <p:cNvPr id="6" name="Rubrik 1">
            <a:extLst>
              <a:ext uri="{FF2B5EF4-FFF2-40B4-BE49-F238E27FC236}">
                <a16:creationId xmlns:a16="http://schemas.microsoft.com/office/drawing/2014/main" id="{904EEE36-BD56-181E-37D8-A51BC6007B8B}"/>
              </a:ext>
            </a:extLst>
          </p:cNvPr>
          <p:cNvSpPr txBox="1">
            <a:spLocks/>
          </p:cNvSpPr>
          <p:nvPr/>
        </p:nvSpPr>
        <p:spPr>
          <a:xfrm>
            <a:off x="664233" y="975186"/>
            <a:ext cx="9609825" cy="111240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4000" dirty="0"/>
              <a:t>Vägledande principer</a:t>
            </a:r>
          </a:p>
        </p:txBody>
      </p:sp>
      <p:sp>
        <p:nvSpPr>
          <p:cNvPr id="10" name="Rubrik 1">
            <a:extLst>
              <a:ext uri="{FF2B5EF4-FFF2-40B4-BE49-F238E27FC236}">
                <a16:creationId xmlns:a16="http://schemas.microsoft.com/office/drawing/2014/main" id="{4817E08C-ADC2-9543-6AB5-C05874BBAE61}"/>
              </a:ext>
            </a:extLst>
          </p:cNvPr>
          <p:cNvSpPr txBox="1">
            <a:spLocks/>
          </p:cNvSpPr>
          <p:nvPr/>
        </p:nvSpPr>
        <p:spPr>
          <a:xfrm>
            <a:off x="1061459" y="253505"/>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dirty="0">
                <a:latin typeface="+mn-lt"/>
              </a:rPr>
              <a:t>Agera gemensamt</a:t>
            </a:r>
          </a:p>
        </p:txBody>
      </p:sp>
      <p:sp>
        <p:nvSpPr>
          <p:cNvPr id="11" name="Ellips 10">
            <a:extLst>
              <a:ext uri="{FF2B5EF4-FFF2-40B4-BE49-F238E27FC236}">
                <a16:creationId xmlns:a16="http://schemas.microsoft.com/office/drawing/2014/main" id="{759B31D3-6E2F-D460-93DB-DF6E3EC1DEBF}"/>
              </a:ext>
            </a:extLst>
          </p:cNvPr>
          <p:cNvSpPr/>
          <p:nvPr/>
        </p:nvSpPr>
        <p:spPr>
          <a:xfrm>
            <a:off x="745489" y="222856"/>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3</a:t>
            </a:r>
          </a:p>
        </p:txBody>
      </p:sp>
      <p:sp>
        <p:nvSpPr>
          <p:cNvPr id="2" name="textruta 1">
            <a:extLst>
              <a:ext uri="{FF2B5EF4-FFF2-40B4-BE49-F238E27FC236}">
                <a16:creationId xmlns:a16="http://schemas.microsoft.com/office/drawing/2014/main" id="{D4B1D0B5-EFAF-F4C5-8873-ED47369976BA}"/>
              </a:ext>
            </a:extLst>
          </p:cNvPr>
          <p:cNvSpPr txBox="1"/>
          <p:nvPr/>
        </p:nvSpPr>
        <p:spPr>
          <a:xfrm>
            <a:off x="664233" y="5984415"/>
            <a:ext cx="8086228" cy="276999"/>
          </a:xfrm>
          <a:prstGeom prst="rect">
            <a:avLst/>
          </a:prstGeom>
          <a:noFill/>
        </p:spPr>
        <p:txBody>
          <a:bodyPr wrap="square">
            <a:spAutoFit/>
          </a:bodyPr>
          <a:lstStyle/>
          <a:p>
            <a:r>
              <a:rPr lang="sv-SE" sz="1200">
                <a:solidFill>
                  <a:srgbClr val="1C1C1C"/>
                </a:solidFill>
                <a:effectLst/>
              </a:rPr>
              <a:t>Exempel </a:t>
            </a:r>
            <a:r>
              <a:rPr lang="sv-SE" sz="1200">
                <a:solidFill>
                  <a:srgbClr val="1C1C1C"/>
                </a:solidFill>
              </a:rPr>
              <a:t>hämtat från Lärande exempel: </a:t>
            </a:r>
            <a:r>
              <a:rPr lang="sv-SE" sz="1200">
                <a:solidFill>
                  <a:srgbClr val="1C1C1C"/>
                </a:solidFill>
                <a:effectLst/>
              </a:rPr>
              <a:t>Samverkanssystemet, </a:t>
            </a:r>
            <a:r>
              <a:rPr lang="sv-SE" sz="1200" err="1">
                <a:solidFill>
                  <a:srgbClr val="1C1C1C"/>
                </a:solidFill>
                <a:effectLst/>
              </a:rPr>
              <a:t>Skelleftea</a:t>
            </a:r>
            <a:r>
              <a:rPr lang="sv-SE" sz="1200">
                <a:solidFill>
                  <a:srgbClr val="1C1C1C"/>
                </a:solidFill>
                <a:effectLst/>
              </a:rPr>
              <a:t>̊/Norsjö </a:t>
            </a:r>
            <a:r>
              <a:rPr lang="sv-SE" sz="1200" err="1">
                <a:solidFill>
                  <a:srgbClr val="1C1C1C"/>
                </a:solidFill>
                <a:effectLst/>
              </a:rPr>
              <a:t>resp</a:t>
            </a:r>
            <a:r>
              <a:rPr lang="sv-SE" sz="1200">
                <a:solidFill>
                  <a:srgbClr val="1C1C1C"/>
                </a:solidFill>
                <a:effectLst/>
              </a:rPr>
              <a:t> Jönköpings län</a:t>
            </a:r>
            <a:endParaRPr lang="sv-SE" sz="1200">
              <a:effectLst/>
            </a:endParaRPr>
          </a:p>
        </p:txBody>
      </p:sp>
      <p:pic>
        <p:nvPicPr>
          <p:cNvPr id="4" name="Bild 3" descr="Utropstecken med hel fyllning">
            <a:extLst>
              <a:ext uri="{FF2B5EF4-FFF2-40B4-BE49-F238E27FC236}">
                <a16:creationId xmlns:a16="http://schemas.microsoft.com/office/drawing/2014/main" id="{69FEBF14-64F3-F9C9-B5C1-CCBD20A561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67181" y="1929365"/>
            <a:ext cx="2729113" cy="2729113"/>
          </a:xfrm>
          <a:prstGeom prst="rect">
            <a:avLst/>
          </a:prstGeom>
        </p:spPr>
      </p:pic>
    </p:spTree>
    <p:extLst>
      <p:ext uri="{BB962C8B-B14F-4D97-AF65-F5344CB8AC3E}">
        <p14:creationId xmlns:p14="http://schemas.microsoft.com/office/powerpoint/2010/main" val="2255392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7ADFF5-7F72-9253-399E-4D486AE2AC26}"/>
              </a:ext>
            </a:extLst>
          </p:cNvPr>
          <p:cNvSpPr>
            <a:spLocks noGrp="1"/>
          </p:cNvSpPr>
          <p:nvPr>
            <p:ph type="title"/>
          </p:nvPr>
        </p:nvSpPr>
        <p:spPr/>
        <p:txBody>
          <a:bodyPr/>
          <a:lstStyle/>
          <a:p>
            <a:r>
              <a:rPr lang="sv-SE" sz="4000" dirty="0"/>
              <a:t>Ledningsnivåer</a:t>
            </a:r>
            <a:br>
              <a:rPr lang="sv-SE" sz="4000" dirty="0"/>
            </a:br>
            <a:endParaRPr lang="sv-SE" sz="4000" dirty="0"/>
          </a:p>
        </p:txBody>
      </p:sp>
      <p:sp>
        <p:nvSpPr>
          <p:cNvPr id="3" name="Platshållare för innehåll 2">
            <a:extLst>
              <a:ext uri="{FF2B5EF4-FFF2-40B4-BE49-F238E27FC236}">
                <a16:creationId xmlns:a16="http://schemas.microsoft.com/office/drawing/2014/main" id="{447E6F66-86D8-AC91-1E34-E19E0866F0DF}"/>
              </a:ext>
            </a:extLst>
          </p:cNvPr>
          <p:cNvSpPr>
            <a:spLocks noGrp="1"/>
          </p:cNvSpPr>
          <p:nvPr>
            <p:ph idx="1"/>
          </p:nvPr>
        </p:nvSpPr>
        <p:spPr>
          <a:xfrm>
            <a:off x="745489" y="1969685"/>
            <a:ext cx="8230386" cy="3738598"/>
          </a:xfrm>
        </p:spPr>
        <p:txBody>
          <a:bodyPr/>
          <a:lstStyle/>
          <a:p>
            <a:pPr>
              <a:buFont typeface="Arial" panose="020B0604020202020204" pitchFamily="34" charset="0"/>
              <a:buChar char="•"/>
            </a:pPr>
            <a:r>
              <a:rPr lang="sv-SE" sz="2100" dirty="0"/>
              <a:t>Arbetet med att ta fram en gemensam plan för primärvården initieras på huvudmammanivå av kommundirektör tillsammans med regiondirektör. </a:t>
            </a:r>
          </a:p>
          <a:p>
            <a:pPr>
              <a:buFont typeface="Arial" panose="020B0604020202020204" pitchFamily="34" charset="0"/>
              <a:buChar char="•"/>
            </a:pPr>
            <a:r>
              <a:rPr lang="sv-SE" sz="2100" dirty="0"/>
              <a:t>Ansvariga personer/ roll på makronivå har det systemövergripande ansvaret i det fortsatta arbetet.</a:t>
            </a:r>
          </a:p>
          <a:p>
            <a:endParaRPr lang="sv-SE" dirty="0"/>
          </a:p>
        </p:txBody>
      </p:sp>
      <p:sp>
        <p:nvSpPr>
          <p:cNvPr id="4" name="Rubrik 1">
            <a:extLst>
              <a:ext uri="{FF2B5EF4-FFF2-40B4-BE49-F238E27FC236}">
                <a16:creationId xmlns:a16="http://schemas.microsoft.com/office/drawing/2014/main" id="{CE6EF9FC-B10F-57A3-8ABD-1BD240F30A25}"/>
              </a:ext>
            </a:extLst>
          </p:cNvPr>
          <p:cNvSpPr txBox="1">
            <a:spLocks/>
          </p:cNvSpPr>
          <p:nvPr/>
        </p:nvSpPr>
        <p:spPr>
          <a:xfrm>
            <a:off x="1061459" y="246718"/>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dirty="0">
                <a:latin typeface="+mn-lt"/>
              </a:rPr>
              <a:t>Agera gemensamt</a:t>
            </a:r>
          </a:p>
        </p:txBody>
      </p:sp>
      <p:sp>
        <p:nvSpPr>
          <p:cNvPr id="5" name="Ellips 4">
            <a:extLst>
              <a:ext uri="{FF2B5EF4-FFF2-40B4-BE49-F238E27FC236}">
                <a16:creationId xmlns:a16="http://schemas.microsoft.com/office/drawing/2014/main" id="{3E18D7DD-80EB-3BF4-7D29-03C7B9B26A67}"/>
              </a:ext>
            </a:extLst>
          </p:cNvPr>
          <p:cNvSpPr/>
          <p:nvPr/>
        </p:nvSpPr>
        <p:spPr>
          <a:xfrm>
            <a:off x="745489" y="222856"/>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3</a:t>
            </a:r>
          </a:p>
        </p:txBody>
      </p:sp>
    </p:spTree>
    <p:extLst>
      <p:ext uri="{BB962C8B-B14F-4D97-AF65-F5344CB8AC3E}">
        <p14:creationId xmlns:p14="http://schemas.microsoft.com/office/powerpoint/2010/main" val="1455065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D0AE2C-30F9-4368-ED94-ED11E700F39B}"/>
              </a:ext>
            </a:extLst>
          </p:cNvPr>
          <p:cNvSpPr>
            <a:spLocks noGrp="1"/>
          </p:cNvSpPr>
          <p:nvPr>
            <p:ph type="title"/>
          </p:nvPr>
        </p:nvSpPr>
        <p:spPr>
          <a:xfrm>
            <a:off x="664233" y="987218"/>
            <a:ext cx="6570285" cy="1112405"/>
          </a:xfrm>
        </p:spPr>
        <p:txBody>
          <a:bodyPr/>
          <a:lstStyle/>
          <a:p>
            <a:r>
              <a:rPr lang="sv-SE" sz="4000" dirty="0"/>
              <a:t>Det organisatoriska samspelet</a:t>
            </a:r>
          </a:p>
        </p:txBody>
      </p:sp>
      <p:sp>
        <p:nvSpPr>
          <p:cNvPr id="3" name="Platshållare för innehåll 2">
            <a:extLst>
              <a:ext uri="{FF2B5EF4-FFF2-40B4-BE49-F238E27FC236}">
                <a16:creationId xmlns:a16="http://schemas.microsoft.com/office/drawing/2014/main" id="{6D0B6DAC-B8F7-8D92-5D56-576FCE79A59D}"/>
              </a:ext>
            </a:extLst>
          </p:cNvPr>
          <p:cNvSpPr>
            <a:spLocks noGrp="1"/>
          </p:cNvSpPr>
          <p:nvPr>
            <p:ph idx="1"/>
          </p:nvPr>
        </p:nvSpPr>
        <p:spPr>
          <a:xfrm>
            <a:off x="664233" y="2586048"/>
            <a:ext cx="5721579" cy="3738598"/>
          </a:xfrm>
        </p:spPr>
        <p:txBody>
          <a:bodyPr/>
          <a:lstStyle/>
          <a:p>
            <a:pPr>
              <a:buFont typeface="Arial" panose="020B0604020202020204" pitchFamily="34" charset="0"/>
              <a:buChar char="•"/>
            </a:pPr>
            <a:r>
              <a:rPr lang="sv-SE" sz="2000" dirty="0">
                <a:latin typeface="+mj-lt"/>
              </a:rPr>
              <a:t>A</a:t>
            </a:r>
            <a:r>
              <a:rPr lang="sv-SE" sz="2000" dirty="0">
                <a:effectLst/>
                <a:latin typeface="+mj-lt"/>
              </a:rPr>
              <a:t>rbetet i organisationerna sker på tre </a:t>
            </a:r>
            <a:r>
              <a:rPr lang="sv-SE" sz="2000" dirty="0" err="1">
                <a:effectLst/>
                <a:latin typeface="+mj-lt"/>
              </a:rPr>
              <a:t>nivåer</a:t>
            </a:r>
            <a:r>
              <a:rPr lang="sv-SE" sz="2000" dirty="0">
                <a:latin typeface="+mj-lt"/>
              </a:rPr>
              <a:t>:</a:t>
            </a:r>
            <a:r>
              <a:rPr lang="sv-SE" sz="2000" dirty="0">
                <a:effectLst/>
                <a:latin typeface="+mj-lt"/>
              </a:rPr>
              <a:t> mikro, </a:t>
            </a:r>
            <a:r>
              <a:rPr lang="sv-SE" sz="2000" dirty="0" err="1">
                <a:effectLst/>
                <a:latin typeface="+mj-lt"/>
              </a:rPr>
              <a:t>meso</a:t>
            </a:r>
            <a:r>
              <a:rPr lang="sv-SE" sz="2000" dirty="0">
                <a:effectLst/>
                <a:latin typeface="+mj-lt"/>
              </a:rPr>
              <a:t> och makro. </a:t>
            </a:r>
          </a:p>
          <a:p>
            <a:pPr>
              <a:buFont typeface="Arial" panose="020B0604020202020204" pitchFamily="34" charset="0"/>
              <a:buChar char="•"/>
            </a:pPr>
            <a:r>
              <a:rPr lang="sv-SE" sz="2000" dirty="0">
                <a:effectLst/>
                <a:latin typeface="+mj-lt"/>
              </a:rPr>
              <a:t>Dessa ska samspela och </a:t>
            </a:r>
            <a:r>
              <a:rPr lang="sv-SE" sz="2000" dirty="0" err="1">
                <a:effectLst/>
                <a:latin typeface="+mj-lt"/>
              </a:rPr>
              <a:t>stödja</a:t>
            </a:r>
            <a:r>
              <a:rPr lang="sv-SE" sz="2000" dirty="0">
                <a:effectLst/>
                <a:latin typeface="+mj-lt"/>
              </a:rPr>
              <a:t> </a:t>
            </a:r>
            <a:r>
              <a:rPr lang="sv-SE" sz="2000" dirty="0" err="1">
                <a:effectLst/>
                <a:latin typeface="+mj-lt"/>
              </a:rPr>
              <a:t>utförandet</a:t>
            </a:r>
            <a:r>
              <a:rPr lang="sv-SE" sz="2000" dirty="0">
                <a:effectLst/>
                <a:latin typeface="+mj-lt"/>
              </a:rPr>
              <a:t> av </a:t>
            </a:r>
            <a:r>
              <a:rPr lang="sv-SE" sz="2000" dirty="0" err="1">
                <a:effectLst/>
                <a:latin typeface="+mj-lt"/>
              </a:rPr>
              <a:t>primärvårdsuppdraget</a:t>
            </a:r>
            <a:r>
              <a:rPr lang="sv-SE" sz="2000" dirty="0">
                <a:effectLst/>
                <a:latin typeface="+mj-lt"/>
              </a:rPr>
              <a:t> som regionen och kommunerna har tillsammans. </a:t>
            </a:r>
          </a:p>
          <a:p>
            <a:pPr>
              <a:buFont typeface="Arial" panose="020B0604020202020204" pitchFamily="34" charset="0"/>
              <a:buChar char="•"/>
            </a:pPr>
            <a:r>
              <a:rPr lang="sv-SE" sz="2000" dirty="0">
                <a:effectLst/>
                <a:latin typeface="+mj-lt"/>
              </a:rPr>
              <a:t>Genom att beskriva </a:t>
            </a:r>
            <a:r>
              <a:rPr lang="sv-SE" sz="2000" dirty="0" err="1">
                <a:effectLst/>
                <a:latin typeface="+mj-lt"/>
              </a:rPr>
              <a:t>målsättning</a:t>
            </a:r>
            <a:r>
              <a:rPr lang="sv-SE" sz="2000" dirty="0">
                <a:effectLst/>
                <a:latin typeface="+mj-lt"/>
              </a:rPr>
              <a:t> </a:t>
            </a:r>
            <a:r>
              <a:rPr lang="sv-SE" sz="2000" dirty="0" err="1">
                <a:effectLst/>
                <a:latin typeface="+mj-lt"/>
              </a:rPr>
              <a:t>för</a:t>
            </a:r>
            <a:r>
              <a:rPr lang="sv-SE" sz="2000" dirty="0">
                <a:effectLst/>
                <a:latin typeface="+mj-lt"/>
              </a:rPr>
              <a:t> mikro- </a:t>
            </a:r>
            <a:r>
              <a:rPr lang="sv-SE" sz="2000" dirty="0" err="1">
                <a:effectLst/>
                <a:latin typeface="+mj-lt"/>
              </a:rPr>
              <a:t>meso</a:t>
            </a:r>
            <a:r>
              <a:rPr lang="sv-SE" sz="2000" dirty="0">
                <a:effectLst/>
                <a:latin typeface="+mj-lt"/>
              </a:rPr>
              <a:t>- och </a:t>
            </a:r>
            <a:r>
              <a:rPr lang="sv-SE" sz="2000" dirty="0" err="1">
                <a:effectLst/>
                <a:latin typeface="+mj-lt"/>
              </a:rPr>
              <a:t>makronivån</a:t>
            </a:r>
            <a:r>
              <a:rPr lang="sv-SE" sz="2000" dirty="0">
                <a:effectLst/>
                <a:latin typeface="+mj-lt"/>
              </a:rPr>
              <a:t>, kan </a:t>
            </a:r>
            <a:r>
              <a:rPr lang="sv-SE" sz="2000" dirty="0">
                <a:latin typeface="+mj-lt"/>
              </a:rPr>
              <a:t>bästa</a:t>
            </a:r>
            <a:r>
              <a:rPr lang="sv-SE" sz="2000" dirty="0">
                <a:effectLst/>
                <a:latin typeface="+mj-lt"/>
              </a:rPr>
              <a:t> </a:t>
            </a:r>
            <a:r>
              <a:rPr lang="sv-SE" sz="2000" dirty="0" err="1">
                <a:effectLst/>
                <a:latin typeface="+mj-lt"/>
              </a:rPr>
              <a:t>förutsättningar</a:t>
            </a:r>
            <a:r>
              <a:rPr lang="sv-SE" sz="2000" dirty="0">
                <a:effectLst/>
                <a:latin typeface="+mj-lt"/>
              </a:rPr>
              <a:t> skapas för mikrosystemens </a:t>
            </a:r>
            <a:r>
              <a:rPr lang="sv-SE" sz="2000" dirty="0" err="1">
                <a:effectLst/>
                <a:latin typeface="+mj-lt"/>
              </a:rPr>
              <a:t>möte</a:t>
            </a:r>
            <a:r>
              <a:rPr lang="sv-SE" sz="2000" dirty="0">
                <a:effectLst/>
                <a:latin typeface="+mj-lt"/>
              </a:rPr>
              <a:t> med </a:t>
            </a:r>
            <a:r>
              <a:rPr lang="sv-SE" sz="2000" dirty="0" err="1">
                <a:effectLst/>
                <a:latin typeface="+mj-lt"/>
              </a:rPr>
              <a:t>invånaren</a:t>
            </a:r>
            <a:r>
              <a:rPr lang="sv-SE" sz="2000" dirty="0">
                <a:effectLst/>
                <a:latin typeface="+mj-lt"/>
              </a:rPr>
              <a:t>.</a:t>
            </a:r>
            <a:br>
              <a:rPr lang="sv-SE" dirty="0">
                <a:effectLst/>
                <a:latin typeface="+mj-lt"/>
              </a:rPr>
            </a:br>
            <a:endParaRPr lang="sv-SE" dirty="0"/>
          </a:p>
        </p:txBody>
      </p:sp>
      <p:graphicFrame>
        <p:nvGraphicFramePr>
          <p:cNvPr id="6" name="Diagram 5">
            <a:extLst>
              <a:ext uri="{FF2B5EF4-FFF2-40B4-BE49-F238E27FC236}">
                <a16:creationId xmlns:a16="http://schemas.microsoft.com/office/drawing/2014/main" id="{17316C21-00EA-C098-4AF1-8367F16CB37F}"/>
              </a:ext>
            </a:extLst>
          </p:cNvPr>
          <p:cNvGraphicFramePr/>
          <p:nvPr>
            <p:extLst>
              <p:ext uri="{D42A27DB-BD31-4B8C-83A1-F6EECF244321}">
                <p14:modId xmlns:p14="http://schemas.microsoft.com/office/powerpoint/2010/main" val="182588509"/>
              </p:ext>
            </p:extLst>
          </p:nvPr>
        </p:nvGraphicFramePr>
        <p:xfrm>
          <a:off x="3987384" y="95046"/>
          <a:ext cx="9543571" cy="554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ruta 10">
            <a:extLst>
              <a:ext uri="{FF2B5EF4-FFF2-40B4-BE49-F238E27FC236}">
                <a16:creationId xmlns:a16="http://schemas.microsoft.com/office/drawing/2014/main" id="{806827FF-4D6D-4490-8720-69F7CFADB7E5}"/>
              </a:ext>
            </a:extLst>
          </p:cNvPr>
          <p:cNvSpPr txBox="1"/>
          <p:nvPr/>
        </p:nvSpPr>
        <p:spPr>
          <a:xfrm>
            <a:off x="745489" y="6011245"/>
            <a:ext cx="6103256" cy="276999"/>
          </a:xfrm>
          <a:prstGeom prst="rect">
            <a:avLst/>
          </a:prstGeom>
          <a:noFill/>
        </p:spPr>
        <p:txBody>
          <a:bodyPr wrap="square">
            <a:spAutoFit/>
          </a:bodyPr>
          <a:lstStyle/>
          <a:p>
            <a:r>
              <a:rPr lang="sv-SE" sz="1200">
                <a:solidFill>
                  <a:srgbClr val="1C1C1C"/>
                </a:solidFill>
              </a:rPr>
              <a:t>Bild hämtad från </a:t>
            </a:r>
            <a:r>
              <a:rPr lang="sv-SE" sz="1200">
                <a:solidFill>
                  <a:srgbClr val="1C1C1C"/>
                </a:solidFill>
                <a:effectLst/>
              </a:rPr>
              <a:t>Gemensam plan för primärvård Jönköpings län. </a:t>
            </a:r>
            <a:endParaRPr lang="sv-SE" sz="1200">
              <a:effectLst/>
            </a:endParaRPr>
          </a:p>
        </p:txBody>
      </p:sp>
      <p:sp>
        <p:nvSpPr>
          <p:cNvPr id="7" name="Rubrik 1">
            <a:extLst>
              <a:ext uri="{FF2B5EF4-FFF2-40B4-BE49-F238E27FC236}">
                <a16:creationId xmlns:a16="http://schemas.microsoft.com/office/drawing/2014/main" id="{D2EEC45D-8CF4-17AF-B98A-3F921C76BD2B}"/>
              </a:ext>
            </a:extLst>
          </p:cNvPr>
          <p:cNvSpPr txBox="1">
            <a:spLocks/>
          </p:cNvSpPr>
          <p:nvPr/>
        </p:nvSpPr>
        <p:spPr>
          <a:xfrm>
            <a:off x="1061459" y="253505"/>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dirty="0">
                <a:latin typeface="+mn-lt"/>
              </a:rPr>
              <a:t>Agera gemensamt</a:t>
            </a:r>
          </a:p>
        </p:txBody>
      </p:sp>
      <p:sp>
        <p:nvSpPr>
          <p:cNvPr id="10" name="Ellips 9">
            <a:extLst>
              <a:ext uri="{FF2B5EF4-FFF2-40B4-BE49-F238E27FC236}">
                <a16:creationId xmlns:a16="http://schemas.microsoft.com/office/drawing/2014/main" id="{4ED2CA7D-5B37-89D0-38BE-37C4E806A3D4}"/>
              </a:ext>
            </a:extLst>
          </p:cNvPr>
          <p:cNvSpPr/>
          <p:nvPr/>
        </p:nvSpPr>
        <p:spPr>
          <a:xfrm>
            <a:off x="745489" y="222856"/>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3</a:t>
            </a:r>
          </a:p>
        </p:txBody>
      </p:sp>
    </p:spTree>
    <p:extLst>
      <p:ext uri="{BB962C8B-B14F-4D97-AF65-F5344CB8AC3E}">
        <p14:creationId xmlns:p14="http://schemas.microsoft.com/office/powerpoint/2010/main" val="288176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40FC46-7065-EF44-DD5F-CB9280F479CE}"/>
              </a:ext>
            </a:extLst>
          </p:cNvPr>
          <p:cNvSpPr txBox="1">
            <a:spLocks/>
          </p:cNvSpPr>
          <p:nvPr/>
        </p:nvSpPr>
        <p:spPr>
          <a:xfrm>
            <a:off x="652201" y="975186"/>
            <a:ext cx="9609825" cy="1112405"/>
          </a:xfrm>
          <a:prstGeom prst="rect">
            <a:avLst/>
          </a:prstGeom>
        </p:spPr>
        <p:txBody>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4000" dirty="0"/>
              <a:t>Ansvar: Mikro – </a:t>
            </a:r>
            <a:r>
              <a:rPr lang="sv-SE" sz="4000" dirty="0" err="1"/>
              <a:t>Meso</a:t>
            </a:r>
            <a:r>
              <a:rPr lang="sv-SE" sz="4000" dirty="0"/>
              <a:t> – Makro</a:t>
            </a:r>
          </a:p>
        </p:txBody>
      </p:sp>
      <p:sp>
        <p:nvSpPr>
          <p:cNvPr id="3" name="Rubrik 1">
            <a:extLst>
              <a:ext uri="{FF2B5EF4-FFF2-40B4-BE49-F238E27FC236}">
                <a16:creationId xmlns:a16="http://schemas.microsoft.com/office/drawing/2014/main" id="{9706D73D-AE47-A615-3D46-3F93A86B6B5A}"/>
              </a:ext>
            </a:extLst>
          </p:cNvPr>
          <p:cNvSpPr txBox="1">
            <a:spLocks/>
          </p:cNvSpPr>
          <p:nvPr/>
        </p:nvSpPr>
        <p:spPr>
          <a:xfrm>
            <a:off x="1061459" y="253505"/>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dirty="0">
                <a:latin typeface="+mn-lt"/>
              </a:rPr>
              <a:t>Agera gemensamt</a:t>
            </a:r>
          </a:p>
        </p:txBody>
      </p:sp>
      <p:sp>
        <p:nvSpPr>
          <p:cNvPr id="4" name="Ellips 3">
            <a:extLst>
              <a:ext uri="{FF2B5EF4-FFF2-40B4-BE49-F238E27FC236}">
                <a16:creationId xmlns:a16="http://schemas.microsoft.com/office/drawing/2014/main" id="{6D8F9E18-DB45-32D9-CFD9-299DFB5F7FCD}"/>
              </a:ext>
            </a:extLst>
          </p:cNvPr>
          <p:cNvSpPr/>
          <p:nvPr/>
        </p:nvSpPr>
        <p:spPr>
          <a:xfrm>
            <a:off x="745489" y="222856"/>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3</a:t>
            </a:r>
          </a:p>
        </p:txBody>
      </p:sp>
      <p:sp>
        <p:nvSpPr>
          <p:cNvPr id="5" name="textruta 4">
            <a:extLst>
              <a:ext uri="{FF2B5EF4-FFF2-40B4-BE49-F238E27FC236}">
                <a16:creationId xmlns:a16="http://schemas.microsoft.com/office/drawing/2014/main" id="{BEDC511E-A751-CC42-9E8A-D83C4E219657}"/>
              </a:ext>
            </a:extLst>
          </p:cNvPr>
          <p:cNvSpPr txBox="1"/>
          <p:nvPr/>
        </p:nvSpPr>
        <p:spPr>
          <a:xfrm>
            <a:off x="652201" y="1964042"/>
            <a:ext cx="9127716" cy="923330"/>
          </a:xfrm>
          <a:prstGeom prst="rect">
            <a:avLst/>
          </a:prstGeom>
          <a:noFill/>
        </p:spPr>
        <p:txBody>
          <a:bodyPr wrap="square" rtlCol="0">
            <a:spAutoFit/>
          </a:bodyPr>
          <a:lstStyle/>
          <a:p>
            <a:r>
              <a:rPr lang="sv-SE" sz="1800" dirty="0"/>
              <a:t>De uppsatta målen och de vägledande principerna kan verka genom informella ledningsstrukturer i tre systemnivåer över huvudmanna- och utförargränserna: </a:t>
            </a:r>
          </a:p>
          <a:p>
            <a:endParaRPr lang="sv-SE" dirty="0"/>
          </a:p>
        </p:txBody>
      </p:sp>
      <p:sp>
        <p:nvSpPr>
          <p:cNvPr id="6" name="Rektangel 5">
            <a:extLst>
              <a:ext uri="{FF2B5EF4-FFF2-40B4-BE49-F238E27FC236}">
                <a16:creationId xmlns:a16="http://schemas.microsoft.com/office/drawing/2014/main" id="{6B1A89F4-6282-B75B-912A-90D32DBF7106}"/>
              </a:ext>
            </a:extLst>
          </p:cNvPr>
          <p:cNvSpPr/>
          <p:nvPr/>
        </p:nvSpPr>
        <p:spPr>
          <a:xfrm>
            <a:off x="664233" y="2609385"/>
            <a:ext cx="9461697" cy="1112405"/>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b="1" dirty="0">
                <a:solidFill>
                  <a:schemeClr val="bg1"/>
                </a:solidFill>
              </a:rPr>
              <a:t>Makronivå: </a:t>
            </a:r>
            <a:r>
              <a:rPr lang="sv-SE" i="1" dirty="0">
                <a:solidFill>
                  <a:schemeClr val="bg1"/>
                </a:solidFill>
              </a:rPr>
              <a:t>Chefer med övergripande ansvar t ex</a:t>
            </a:r>
            <a:r>
              <a:rPr lang="sv-SE" b="1" dirty="0">
                <a:solidFill>
                  <a:schemeClr val="bg1"/>
                </a:solidFill>
              </a:rPr>
              <a:t>. </a:t>
            </a:r>
            <a:r>
              <a:rPr lang="sv-SE" b="1" i="1" dirty="0">
                <a:solidFill>
                  <a:schemeClr val="bg1"/>
                </a:solidFill>
              </a:rPr>
              <a:t>c</a:t>
            </a:r>
            <a:r>
              <a:rPr lang="sv-SE" i="1" dirty="0">
                <a:solidFill>
                  <a:schemeClr val="bg1"/>
                </a:solidFill>
              </a:rPr>
              <a:t>hef för regionens primärvård , social- och vård/omsorgschefer i kommunerna. </a:t>
            </a:r>
            <a:r>
              <a:rPr lang="sv-SE" dirty="0">
                <a:solidFill>
                  <a:schemeClr val="bg1"/>
                </a:solidFill>
              </a:rPr>
              <a:t>Har det systemövergripande ansvaret, sätter kurs för den strategiska inriktningen. Håller fast i målen. Tar fram vägledande principer.</a:t>
            </a:r>
          </a:p>
        </p:txBody>
      </p:sp>
      <p:sp>
        <p:nvSpPr>
          <p:cNvPr id="7" name="Rektangel 6">
            <a:extLst>
              <a:ext uri="{FF2B5EF4-FFF2-40B4-BE49-F238E27FC236}">
                <a16:creationId xmlns:a16="http://schemas.microsoft.com/office/drawing/2014/main" id="{86FC31BD-3B39-63F3-EDEC-B311FA6D64E4}"/>
              </a:ext>
            </a:extLst>
          </p:cNvPr>
          <p:cNvSpPr/>
          <p:nvPr/>
        </p:nvSpPr>
        <p:spPr>
          <a:xfrm>
            <a:off x="669275" y="3771950"/>
            <a:ext cx="9461697" cy="1246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b="1" dirty="0" err="1">
                <a:solidFill>
                  <a:schemeClr val="bg1"/>
                </a:solidFill>
              </a:rPr>
              <a:t>Mesonivå</a:t>
            </a:r>
            <a:r>
              <a:rPr lang="sv-SE" b="1" dirty="0">
                <a:solidFill>
                  <a:schemeClr val="bg1"/>
                </a:solidFill>
              </a:rPr>
              <a:t>: </a:t>
            </a:r>
            <a:r>
              <a:rPr lang="sv-SE" i="1" dirty="0">
                <a:solidFill>
                  <a:schemeClr val="bg1"/>
                </a:solidFill>
              </a:rPr>
              <a:t>Verksamhetschefer inom regionen/privata utförare och kommunerna (med ”taktiskt” stöd från </a:t>
            </a:r>
            <a:r>
              <a:rPr lang="sv-SE" i="1" dirty="0" err="1">
                <a:solidFill>
                  <a:schemeClr val="bg1"/>
                </a:solidFill>
              </a:rPr>
              <a:t>facilitatorer</a:t>
            </a:r>
            <a:r>
              <a:rPr lang="sv-SE" i="1" dirty="0">
                <a:solidFill>
                  <a:schemeClr val="bg1"/>
                </a:solidFill>
              </a:rPr>
              <a:t>). </a:t>
            </a:r>
            <a:r>
              <a:rPr lang="sv-SE" dirty="0">
                <a:solidFill>
                  <a:schemeClr val="bg1"/>
                </a:solidFill>
              </a:rPr>
              <a:t>Etablerings- och genomförandeansvaret. Löser ut övergripande frågor. Fungerar som länken mellan strategisk inriktning och operativt verkställande.</a:t>
            </a:r>
          </a:p>
        </p:txBody>
      </p:sp>
      <p:sp>
        <p:nvSpPr>
          <p:cNvPr id="8" name="Rektangel 7">
            <a:extLst>
              <a:ext uri="{FF2B5EF4-FFF2-40B4-BE49-F238E27FC236}">
                <a16:creationId xmlns:a16="http://schemas.microsoft.com/office/drawing/2014/main" id="{AED99DE2-909D-8D9A-6E66-14FA85D1D2CA}"/>
              </a:ext>
            </a:extLst>
          </p:cNvPr>
          <p:cNvSpPr/>
          <p:nvPr/>
        </p:nvSpPr>
        <p:spPr>
          <a:xfrm>
            <a:off x="669274" y="5088270"/>
            <a:ext cx="9461697" cy="11124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bg1"/>
                </a:solidFill>
              </a:rPr>
              <a:t>Mikronivå: </a:t>
            </a:r>
            <a:r>
              <a:rPr lang="sv-SE" i="1" dirty="0">
                <a:solidFill>
                  <a:schemeClr val="bg1"/>
                </a:solidFill>
              </a:rPr>
              <a:t>Verksamhetsnära chefer och professionsgrupper från utförarverksamheterna.</a:t>
            </a:r>
            <a:endParaRPr lang="sv-SE" dirty="0">
              <a:solidFill>
                <a:schemeClr val="bg1"/>
              </a:solidFill>
            </a:endParaRPr>
          </a:p>
          <a:p>
            <a:pPr marL="0" indent="0">
              <a:buNone/>
              <a:tabLst>
                <a:tab pos="355600" algn="l"/>
              </a:tabLst>
            </a:pPr>
            <a:r>
              <a:rPr lang="sv-SE" dirty="0">
                <a:solidFill>
                  <a:schemeClr val="bg1"/>
                </a:solidFill>
              </a:rPr>
              <a:t>Verkställande och löpande driftsansvar genom lokalt förankrade samordningsgrupper mellan region och kommun.</a:t>
            </a:r>
          </a:p>
        </p:txBody>
      </p:sp>
    </p:spTree>
    <p:extLst>
      <p:ext uri="{BB962C8B-B14F-4D97-AF65-F5344CB8AC3E}">
        <p14:creationId xmlns:p14="http://schemas.microsoft.com/office/powerpoint/2010/main" val="4257545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E346A3D-E09B-E8D2-6A08-84F4263A3D9E}"/>
              </a:ext>
            </a:extLst>
          </p:cNvPr>
          <p:cNvSpPr txBox="1">
            <a:spLocks/>
          </p:cNvSpPr>
          <p:nvPr/>
        </p:nvSpPr>
        <p:spPr>
          <a:xfrm>
            <a:off x="628137" y="1904369"/>
            <a:ext cx="9829596" cy="3738598"/>
          </a:xfrm>
          <a:prstGeom prst="rect">
            <a:avLst/>
          </a:prstGeom>
        </p:spPr>
        <p:txBody>
          <a:bodyPr>
            <a:norm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sv-SE" sz="2000" dirty="0"/>
              <a:t>Samverkande ”parförhållanden” på var sida om organisationsgränsen mellan regionen/ privat utförare och kommunen som gemensamt verkar utifrån de vägledande principerna.</a:t>
            </a:r>
          </a:p>
          <a:p>
            <a:pPr marL="0" indent="0">
              <a:buFont typeface="Symbol" panose="05050102010706020507" pitchFamily="18" charset="2"/>
              <a:buNone/>
            </a:pPr>
            <a:endParaRPr lang="sv-SE" dirty="0"/>
          </a:p>
        </p:txBody>
      </p:sp>
      <p:sp>
        <p:nvSpPr>
          <p:cNvPr id="3" name="Rubrik 4">
            <a:extLst>
              <a:ext uri="{FF2B5EF4-FFF2-40B4-BE49-F238E27FC236}">
                <a16:creationId xmlns:a16="http://schemas.microsoft.com/office/drawing/2014/main" id="{9C6C437E-9056-6AA8-60CA-F43C5BD8F035}"/>
              </a:ext>
            </a:extLst>
          </p:cNvPr>
          <p:cNvSpPr txBox="1">
            <a:spLocks/>
          </p:cNvSpPr>
          <p:nvPr/>
        </p:nvSpPr>
        <p:spPr>
          <a:xfrm>
            <a:off x="628137" y="975186"/>
            <a:ext cx="9609825" cy="1112405"/>
          </a:xfrm>
          <a:prstGeom prst="rect">
            <a:avLst/>
          </a:prstGeom>
        </p:spPr>
        <p:txBody>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4000" dirty="0"/>
              <a:t>Etablering av ”parhästar”</a:t>
            </a:r>
          </a:p>
        </p:txBody>
      </p:sp>
      <p:sp>
        <p:nvSpPr>
          <p:cNvPr id="6" name="textruta 5">
            <a:extLst>
              <a:ext uri="{FF2B5EF4-FFF2-40B4-BE49-F238E27FC236}">
                <a16:creationId xmlns:a16="http://schemas.microsoft.com/office/drawing/2014/main" id="{DC18AEBC-79A0-817F-A4E3-E8D936679833}"/>
              </a:ext>
            </a:extLst>
          </p:cNvPr>
          <p:cNvSpPr txBox="1"/>
          <p:nvPr/>
        </p:nvSpPr>
        <p:spPr>
          <a:xfrm>
            <a:off x="664233" y="5972045"/>
            <a:ext cx="6103256" cy="276999"/>
          </a:xfrm>
          <a:prstGeom prst="rect">
            <a:avLst/>
          </a:prstGeom>
          <a:noFill/>
        </p:spPr>
        <p:txBody>
          <a:bodyPr wrap="square">
            <a:spAutoFit/>
          </a:bodyPr>
          <a:lstStyle/>
          <a:p>
            <a:r>
              <a:rPr lang="sv-SE" sz="1200">
                <a:solidFill>
                  <a:srgbClr val="1C1C1C"/>
                </a:solidFill>
                <a:effectLst/>
              </a:rPr>
              <a:t>Exempel </a:t>
            </a:r>
            <a:r>
              <a:rPr lang="sv-SE" sz="1200">
                <a:solidFill>
                  <a:srgbClr val="1C1C1C"/>
                </a:solidFill>
              </a:rPr>
              <a:t>hämtat från </a:t>
            </a:r>
            <a:r>
              <a:rPr lang="sv-SE" sz="1200">
                <a:solidFill>
                  <a:srgbClr val="1C1C1C"/>
                </a:solidFill>
                <a:effectLst/>
              </a:rPr>
              <a:t>Samverkanssystemet, </a:t>
            </a:r>
            <a:r>
              <a:rPr lang="sv-SE" sz="1200" err="1">
                <a:solidFill>
                  <a:srgbClr val="1C1C1C"/>
                </a:solidFill>
                <a:effectLst/>
              </a:rPr>
              <a:t>Skelleftea</a:t>
            </a:r>
            <a:r>
              <a:rPr lang="sv-SE" sz="1200">
                <a:solidFill>
                  <a:srgbClr val="1C1C1C"/>
                </a:solidFill>
                <a:effectLst/>
              </a:rPr>
              <a:t>̊/Norsjö. </a:t>
            </a:r>
            <a:endParaRPr lang="sv-SE" sz="1200">
              <a:effectLst/>
            </a:endParaRPr>
          </a:p>
        </p:txBody>
      </p:sp>
      <p:pic>
        <p:nvPicPr>
          <p:cNvPr id="8" name="Bildobjekt 7">
            <a:extLst>
              <a:ext uri="{FF2B5EF4-FFF2-40B4-BE49-F238E27FC236}">
                <a16:creationId xmlns:a16="http://schemas.microsoft.com/office/drawing/2014/main" id="{CE57304D-8274-E33E-6970-095504512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33" y="2880171"/>
            <a:ext cx="6005286" cy="3002643"/>
          </a:xfrm>
          <a:prstGeom prst="rect">
            <a:avLst/>
          </a:prstGeom>
        </p:spPr>
      </p:pic>
      <p:sp>
        <p:nvSpPr>
          <p:cNvPr id="10" name="Rubrik 1">
            <a:extLst>
              <a:ext uri="{FF2B5EF4-FFF2-40B4-BE49-F238E27FC236}">
                <a16:creationId xmlns:a16="http://schemas.microsoft.com/office/drawing/2014/main" id="{E7DB5581-FA33-5B65-C6CF-EA11B12F71D3}"/>
              </a:ext>
            </a:extLst>
          </p:cNvPr>
          <p:cNvSpPr txBox="1">
            <a:spLocks/>
          </p:cNvSpPr>
          <p:nvPr/>
        </p:nvSpPr>
        <p:spPr>
          <a:xfrm>
            <a:off x="1049427" y="253505"/>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dirty="0">
                <a:latin typeface="+mn-lt"/>
              </a:rPr>
              <a:t>Agera gemensamt</a:t>
            </a:r>
          </a:p>
        </p:txBody>
      </p:sp>
      <p:sp>
        <p:nvSpPr>
          <p:cNvPr id="11" name="Ellips 10">
            <a:extLst>
              <a:ext uri="{FF2B5EF4-FFF2-40B4-BE49-F238E27FC236}">
                <a16:creationId xmlns:a16="http://schemas.microsoft.com/office/drawing/2014/main" id="{7F3E2C37-7D69-AAA4-7292-711E55E3F8D9}"/>
              </a:ext>
            </a:extLst>
          </p:cNvPr>
          <p:cNvSpPr/>
          <p:nvPr/>
        </p:nvSpPr>
        <p:spPr>
          <a:xfrm>
            <a:off x="733457" y="222856"/>
            <a:ext cx="315970" cy="27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3</a:t>
            </a:r>
          </a:p>
        </p:txBody>
      </p:sp>
    </p:spTree>
    <p:extLst>
      <p:ext uri="{BB962C8B-B14F-4D97-AF65-F5344CB8AC3E}">
        <p14:creationId xmlns:p14="http://schemas.microsoft.com/office/powerpoint/2010/main" val="26974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A77C45-9BBD-DB4E-5363-406E3CA0B0F7}"/>
              </a:ext>
            </a:extLst>
          </p:cNvPr>
          <p:cNvSpPr>
            <a:spLocks noGrp="1"/>
          </p:cNvSpPr>
          <p:nvPr>
            <p:ph type="title"/>
          </p:nvPr>
        </p:nvSpPr>
        <p:spPr>
          <a:xfrm>
            <a:off x="1415792" y="988585"/>
            <a:ext cx="9609825" cy="793653"/>
          </a:xfrm>
        </p:spPr>
        <p:txBody>
          <a:bodyPr/>
          <a:lstStyle/>
          <a:p>
            <a:r>
              <a:rPr lang="sv-SE" sz="4000" dirty="0"/>
              <a:t>Säkra stödet för arbetet med den gemensamma planen</a:t>
            </a:r>
          </a:p>
        </p:txBody>
      </p:sp>
      <p:sp>
        <p:nvSpPr>
          <p:cNvPr id="3" name="Platshållare för innehåll 2">
            <a:extLst>
              <a:ext uri="{FF2B5EF4-FFF2-40B4-BE49-F238E27FC236}">
                <a16:creationId xmlns:a16="http://schemas.microsoft.com/office/drawing/2014/main" id="{A5F7EC69-673C-5FA4-4C45-56187F69D446}"/>
              </a:ext>
            </a:extLst>
          </p:cNvPr>
          <p:cNvSpPr>
            <a:spLocks noGrp="1"/>
          </p:cNvSpPr>
          <p:nvPr>
            <p:ph idx="1"/>
          </p:nvPr>
        </p:nvSpPr>
        <p:spPr>
          <a:xfrm>
            <a:off x="576572" y="2734232"/>
            <a:ext cx="6591872" cy="3900912"/>
          </a:xfrm>
        </p:spPr>
        <p:txBody>
          <a:bodyPr/>
          <a:lstStyle/>
          <a:p>
            <a:pPr>
              <a:spcAft>
                <a:spcPts val="1000"/>
              </a:spcAft>
              <a:buFont typeface="Arial" panose="020B0604020202020204" pitchFamily="34" charset="0"/>
              <a:buChar char="•"/>
            </a:pPr>
            <a:r>
              <a:rPr lang="sv-SE" sz="2000" dirty="0"/>
              <a:t>En viktig start på det gemensamma arbetet är identifiera hur det stödet fungerar idag och vilka stödsystem som behövs framåt. </a:t>
            </a:r>
          </a:p>
          <a:p>
            <a:pPr>
              <a:spcAft>
                <a:spcPts val="1000"/>
              </a:spcAft>
              <a:buFont typeface="Arial" panose="020B0604020202020204" pitchFamily="34" charset="0"/>
              <a:buChar char="•"/>
            </a:pPr>
            <a:r>
              <a:rPr lang="sv-SE" sz="2000" dirty="0"/>
              <a:t>En av de viktigaste uppgifterna för systemledningen är att lösa ut problem som står i vägen för att nå uppsatta mål i mikrosystemet. </a:t>
            </a:r>
          </a:p>
          <a:p>
            <a:pPr>
              <a:spcAft>
                <a:spcPts val="1000"/>
              </a:spcAft>
              <a:buFont typeface="Arial" panose="020B0604020202020204" pitchFamily="34" charset="0"/>
              <a:buChar char="•"/>
            </a:pPr>
            <a:r>
              <a:rPr lang="sv-SE" sz="2000" dirty="0"/>
              <a:t>När planen för gemensam primärvård ska realiseras behöver </a:t>
            </a:r>
            <a:r>
              <a:rPr lang="sv-SE" sz="2000" dirty="0">
                <a:effectLst/>
              </a:rPr>
              <a:t>det finnas en tillgänglig systemledning som prioriterar att </a:t>
            </a:r>
            <a:r>
              <a:rPr lang="sv-SE" sz="2000" dirty="0"/>
              <a:t>lösa ut frågor som fastnat på mikronivå.</a:t>
            </a:r>
            <a:endParaRPr lang="sv-SE" sz="2000" dirty="0">
              <a:effectLst/>
            </a:endParaRPr>
          </a:p>
          <a:p>
            <a:pPr marL="30163" indent="0">
              <a:spcAft>
                <a:spcPts val="1000"/>
              </a:spcAft>
              <a:buNone/>
            </a:pPr>
            <a:br>
              <a:rPr lang="sv-SE" sz="2100" dirty="0">
                <a:effectLst/>
              </a:rPr>
            </a:br>
            <a:br>
              <a:rPr lang="sv-SE" sz="2000" dirty="0">
                <a:effectLst/>
              </a:rPr>
            </a:br>
            <a:endParaRPr lang="sv-SE" sz="2000" dirty="0">
              <a:effectLst/>
            </a:endParaRPr>
          </a:p>
          <a:p>
            <a:pPr marL="30163" indent="0">
              <a:buNone/>
            </a:pPr>
            <a:endParaRPr lang="sv-SE" sz="2000" dirty="0"/>
          </a:p>
        </p:txBody>
      </p:sp>
      <p:sp>
        <p:nvSpPr>
          <p:cNvPr id="5" name="Ellips 4">
            <a:extLst>
              <a:ext uri="{FF2B5EF4-FFF2-40B4-BE49-F238E27FC236}">
                <a16:creationId xmlns:a16="http://schemas.microsoft.com/office/drawing/2014/main" id="{E833C9DB-DA84-9B1C-856A-736E9D599E4C}"/>
              </a:ext>
            </a:extLst>
          </p:cNvPr>
          <p:cNvSpPr/>
          <p:nvPr/>
        </p:nvSpPr>
        <p:spPr>
          <a:xfrm>
            <a:off x="7374096" y="2707528"/>
            <a:ext cx="2685143" cy="263669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solidFill>
                  <a:schemeClr val="bg1"/>
                </a:solidFill>
              </a:rPr>
              <a:t>Ta del av lärande exempel: Erfarenheter från systemledningen i Jönköpings län</a:t>
            </a:r>
            <a:r>
              <a:rPr lang="sv-SE" sz="1700" dirty="0">
                <a:solidFill>
                  <a:schemeClr val="bg1"/>
                </a:solidFill>
              </a:rPr>
              <a:t>.</a:t>
            </a:r>
          </a:p>
        </p:txBody>
      </p:sp>
      <p:sp>
        <p:nvSpPr>
          <p:cNvPr id="4" name="Ellips 3">
            <a:extLst>
              <a:ext uri="{FF2B5EF4-FFF2-40B4-BE49-F238E27FC236}">
                <a16:creationId xmlns:a16="http://schemas.microsoft.com/office/drawing/2014/main" id="{F3EB7630-568E-293F-7E43-BC120F2F5E67}"/>
              </a:ext>
            </a:extLst>
          </p:cNvPr>
          <p:cNvSpPr/>
          <p:nvPr/>
        </p:nvSpPr>
        <p:spPr>
          <a:xfrm>
            <a:off x="665287" y="920112"/>
            <a:ext cx="750505" cy="69832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a:t>4</a:t>
            </a:r>
          </a:p>
        </p:txBody>
      </p:sp>
    </p:spTree>
    <p:extLst>
      <p:ext uri="{BB962C8B-B14F-4D97-AF65-F5344CB8AC3E}">
        <p14:creationId xmlns:p14="http://schemas.microsoft.com/office/powerpoint/2010/main" val="109496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6E93411-2BF0-F1CE-E18C-6468D2C28A07}"/>
              </a:ext>
            </a:extLst>
          </p:cNvPr>
          <p:cNvSpPr txBox="1">
            <a:spLocks/>
          </p:cNvSpPr>
          <p:nvPr/>
        </p:nvSpPr>
        <p:spPr>
          <a:xfrm>
            <a:off x="959646" y="2554726"/>
            <a:ext cx="9972210" cy="1966912"/>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FFFFFF"/>
                </a:solidFill>
                <a:latin typeface="+mj-lt"/>
                <a:ea typeface="+mj-ea"/>
                <a:cs typeface="+mj-cs"/>
              </a:defRPr>
            </a:lvl1pPr>
          </a:lstStyle>
          <a:p>
            <a:pPr>
              <a:lnSpc>
                <a:spcPct val="110000"/>
              </a:lnSpc>
            </a:pPr>
            <a:r>
              <a:rPr lang="sv-SE" sz="4800" dirty="0">
                <a:solidFill>
                  <a:schemeClr val="bg1"/>
                </a:solidFill>
              </a:rPr>
              <a:t>Bakgrund</a:t>
            </a:r>
          </a:p>
        </p:txBody>
      </p:sp>
    </p:spTree>
    <p:extLst>
      <p:ext uri="{BB962C8B-B14F-4D97-AF65-F5344CB8AC3E}">
        <p14:creationId xmlns:p14="http://schemas.microsoft.com/office/powerpoint/2010/main" val="4012666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410BFB8-9807-DF42-6A00-AB1DD4D9DC16}"/>
              </a:ext>
            </a:extLst>
          </p:cNvPr>
          <p:cNvSpPr>
            <a:spLocks noGrp="1"/>
          </p:cNvSpPr>
          <p:nvPr>
            <p:ph idx="1"/>
          </p:nvPr>
        </p:nvSpPr>
        <p:spPr>
          <a:xfrm>
            <a:off x="701421" y="2340864"/>
            <a:ext cx="7180938" cy="3738598"/>
          </a:xfrm>
        </p:spPr>
        <p:txBody>
          <a:bodyPr/>
          <a:lstStyle/>
          <a:p>
            <a:pPr marL="342900" indent="-342900" algn="l">
              <a:spcAft>
                <a:spcPts val="1000"/>
              </a:spcAft>
              <a:buFont typeface="Arial" panose="020B0604020202020204" pitchFamily="34" charset="0"/>
              <a:buChar char="•"/>
            </a:pPr>
            <a:r>
              <a:rPr lang="sv-SE" sz="2000" dirty="0"/>
              <a:t>Verksamheternas </a:t>
            </a:r>
            <a:r>
              <a:rPr lang="sv-SE" sz="2000" dirty="0" err="1"/>
              <a:t>tillgång</a:t>
            </a:r>
            <a:r>
              <a:rPr lang="sv-SE" sz="2000" dirty="0"/>
              <a:t> till gemensamma data </a:t>
            </a:r>
            <a:r>
              <a:rPr lang="sv-SE" sz="2000" dirty="0" err="1"/>
              <a:t>för</a:t>
            </a:r>
            <a:r>
              <a:rPr lang="sv-SE" sz="2000" dirty="0"/>
              <a:t> prioritering och </a:t>
            </a:r>
            <a:r>
              <a:rPr lang="sv-SE" sz="2000" dirty="0" err="1"/>
              <a:t>förbättringsarbete</a:t>
            </a:r>
            <a:r>
              <a:rPr lang="sv-SE" sz="2000" dirty="0"/>
              <a:t> </a:t>
            </a:r>
            <a:r>
              <a:rPr lang="sv-SE" sz="2000" dirty="0" err="1"/>
              <a:t>är</a:t>
            </a:r>
            <a:r>
              <a:rPr lang="sv-SE" sz="2000" dirty="0"/>
              <a:t> en förutsättning för utveckling.</a:t>
            </a:r>
          </a:p>
          <a:p>
            <a:pPr marL="342900" indent="-342900" algn="l">
              <a:spcAft>
                <a:spcPts val="1000"/>
              </a:spcAft>
              <a:buFont typeface="Arial" panose="020B0604020202020204" pitchFamily="34" charset="0"/>
              <a:buChar char="•"/>
            </a:pPr>
            <a:r>
              <a:rPr lang="sv-SE" sz="2000" dirty="0"/>
              <a:t>Ett viktigt steg är att diskutera och besluta hur de gemensamma resultaten ska följas. </a:t>
            </a:r>
          </a:p>
          <a:p>
            <a:pPr marL="342900" indent="-342900" algn="l">
              <a:spcAft>
                <a:spcPts val="1000"/>
              </a:spcAft>
              <a:buFont typeface="Arial" panose="020B0604020202020204" pitchFamily="34" charset="0"/>
              <a:buChar char="•"/>
            </a:pPr>
            <a:r>
              <a:rPr lang="sv-SE" sz="2000" dirty="0"/>
              <a:t>Ta fram uppföljningsmått som visar hur resultaten förbättras i det gemensamma arbetet. </a:t>
            </a:r>
          </a:p>
          <a:p>
            <a:pPr marL="342900" indent="-342900" algn="l">
              <a:spcAft>
                <a:spcPts val="1000"/>
              </a:spcAft>
              <a:buFont typeface="Arial" panose="020B0604020202020204" pitchFamily="34" charset="0"/>
              <a:buChar char="•"/>
            </a:pPr>
            <a:r>
              <a:rPr lang="sv-SE" sz="2000" dirty="0"/>
              <a:t>För att kunna följa hur arbetet leder mot överenskomna mål och svarar på invånarens behov, sker den gemensamma uppföljningen lämpligen på </a:t>
            </a:r>
            <a:r>
              <a:rPr lang="sv-SE" sz="2000" dirty="0">
                <a:effectLst/>
              </a:rPr>
              <a:t>mikro-, </a:t>
            </a:r>
            <a:r>
              <a:rPr lang="sv-SE" sz="2000" dirty="0" err="1">
                <a:effectLst/>
              </a:rPr>
              <a:t>meso</a:t>
            </a:r>
            <a:r>
              <a:rPr lang="sv-SE" sz="2000" dirty="0">
                <a:effectLst/>
              </a:rPr>
              <a:t>- och makronivå</a:t>
            </a:r>
            <a:r>
              <a:rPr lang="sv-SE" sz="2000" dirty="0"/>
              <a:t>.</a:t>
            </a:r>
          </a:p>
          <a:p>
            <a:pPr marL="30163" indent="0">
              <a:buNone/>
            </a:pPr>
            <a:endParaRPr lang="sv-SE" sz="2100" dirty="0"/>
          </a:p>
        </p:txBody>
      </p:sp>
      <p:sp>
        <p:nvSpPr>
          <p:cNvPr id="4" name="Rubrik 1">
            <a:extLst>
              <a:ext uri="{FF2B5EF4-FFF2-40B4-BE49-F238E27FC236}">
                <a16:creationId xmlns:a16="http://schemas.microsoft.com/office/drawing/2014/main" id="{14929A27-FF71-56AE-7B84-698171EAE2CC}"/>
              </a:ext>
            </a:extLst>
          </p:cNvPr>
          <p:cNvSpPr>
            <a:spLocks noGrp="1"/>
          </p:cNvSpPr>
          <p:nvPr>
            <p:ph type="title"/>
          </p:nvPr>
        </p:nvSpPr>
        <p:spPr>
          <a:xfrm>
            <a:off x="1491863" y="1050439"/>
            <a:ext cx="9609825" cy="1112405"/>
          </a:xfrm>
        </p:spPr>
        <p:txBody>
          <a:bodyPr/>
          <a:lstStyle/>
          <a:p>
            <a:r>
              <a:rPr lang="sv-SE" sz="4000" dirty="0"/>
              <a:t>Gemensam uppföljning</a:t>
            </a:r>
          </a:p>
        </p:txBody>
      </p:sp>
      <p:sp>
        <p:nvSpPr>
          <p:cNvPr id="5" name="Ellips 4">
            <a:extLst>
              <a:ext uri="{FF2B5EF4-FFF2-40B4-BE49-F238E27FC236}">
                <a16:creationId xmlns:a16="http://schemas.microsoft.com/office/drawing/2014/main" id="{A0D52DC8-7E98-9CAE-C479-46851D410749}"/>
              </a:ext>
            </a:extLst>
          </p:cNvPr>
          <p:cNvSpPr/>
          <p:nvPr/>
        </p:nvSpPr>
        <p:spPr>
          <a:xfrm>
            <a:off x="701420" y="908322"/>
            <a:ext cx="750505" cy="6983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a:t>5</a:t>
            </a:r>
          </a:p>
        </p:txBody>
      </p:sp>
      <p:pic>
        <p:nvPicPr>
          <p:cNvPr id="16" name="Bildobjekt 15" descr="En bild som visar text&#10;&#10;Automatiskt genererad beskrivning">
            <a:extLst>
              <a:ext uri="{FF2B5EF4-FFF2-40B4-BE49-F238E27FC236}">
                <a16:creationId xmlns:a16="http://schemas.microsoft.com/office/drawing/2014/main" id="{530E348E-6AD6-226F-517B-1E67A58F5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359" y="2479761"/>
            <a:ext cx="2715490" cy="2657714"/>
          </a:xfrm>
          <a:prstGeom prst="rect">
            <a:avLst/>
          </a:prstGeom>
        </p:spPr>
      </p:pic>
    </p:spTree>
    <p:extLst>
      <p:ext uri="{BB962C8B-B14F-4D97-AF65-F5344CB8AC3E}">
        <p14:creationId xmlns:p14="http://schemas.microsoft.com/office/powerpoint/2010/main" val="3124527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6E93411-2BF0-F1CE-E18C-6468D2C28A07}"/>
              </a:ext>
            </a:extLst>
          </p:cNvPr>
          <p:cNvSpPr txBox="1">
            <a:spLocks/>
          </p:cNvSpPr>
          <p:nvPr/>
        </p:nvSpPr>
        <p:spPr>
          <a:xfrm>
            <a:off x="918703" y="2445544"/>
            <a:ext cx="9972210" cy="1966912"/>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FFFFFF"/>
                </a:solidFill>
                <a:latin typeface="+mj-lt"/>
                <a:ea typeface="+mj-ea"/>
                <a:cs typeface="+mj-cs"/>
              </a:defRPr>
            </a:lvl1pPr>
          </a:lstStyle>
          <a:p>
            <a:pPr>
              <a:lnSpc>
                <a:spcPct val="110000"/>
              </a:lnSpc>
            </a:pPr>
            <a:r>
              <a:rPr lang="sv-SE" sz="4800" dirty="0">
                <a:solidFill>
                  <a:schemeClr val="bg1"/>
                </a:solidFill>
              </a:rPr>
              <a:t>Lärande exempel</a:t>
            </a:r>
          </a:p>
        </p:txBody>
      </p:sp>
    </p:spTree>
    <p:extLst>
      <p:ext uri="{BB962C8B-B14F-4D97-AF65-F5344CB8AC3E}">
        <p14:creationId xmlns:p14="http://schemas.microsoft.com/office/powerpoint/2010/main" val="2463696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4DE0E18-B607-20B1-A616-8605F348D40E}"/>
              </a:ext>
            </a:extLst>
          </p:cNvPr>
          <p:cNvSpPr txBox="1"/>
          <p:nvPr/>
        </p:nvSpPr>
        <p:spPr>
          <a:xfrm>
            <a:off x="909716" y="1808965"/>
            <a:ext cx="10372567" cy="213904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b="0" i="0" dirty="0">
                <a:solidFill>
                  <a:srgbClr val="000000"/>
                </a:solidFill>
                <a:effectLst/>
              </a:rPr>
              <a:t>Ledningssystemet för samverkan i Jönköpings län; Region Jönköpings län och länets kommuner, verkar utifrån invånarens behov av gemensamma insatser av flera samverkande parter.</a:t>
            </a:r>
          </a:p>
          <a:p>
            <a:pPr marL="285750" indent="-285750">
              <a:spcAft>
                <a:spcPts val="600"/>
              </a:spcAft>
              <a:buFont typeface="Arial" panose="020B0604020202020204" pitchFamily="34" charset="0"/>
              <a:buChar char="•"/>
            </a:pPr>
            <a:r>
              <a:rPr lang="sv-SE" dirty="0">
                <a:effectLst/>
              </a:rPr>
              <a:t>Regionens och kommunernas strategiska dokument för omställning till Nära vård </a:t>
            </a:r>
            <a:r>
              <a:rPr lang="sv-SE" dirty="0"/>
              <a:t>har funnits som grund i arbetet </a:t>
            </a:r>
            <a:r>
              <a:rPr lang="sv-SE" sz="1700" dirty="0"/>
              <a:t>med att ta fram en plan för gemensam primärvård.</a:t>
            </a:r>
            <a:endParaRPr lang="sv-SE" sz="1700" dirty="0">
              <a:solidFill>
                <a:srgbClr val="000000"/>
              </a:solidFill>
            </a:endParaRPr>
          </a:p>
          <a:p>
            <a:br>
              <a:rPr lang="sv-SE" sz="1700" b="1" dirty="0">
                <a:effectLst/>
              </a:rPr>
            </a:br>
            <a:endParaRPr lang="sv-SE" sz="1700" dirty="0"/>
          </a:p>
          <a:p>
            <a:endParaRPr lang="sv-SE" sz="1700" dirty="0"/>
          </a:p>
        </p:txBody>
      </p:sp>
      <p:sp>
        <p:nvSpPr>
          <p:cNvPr id="6" name="textruta 5">
            <a:extLst>
              <a:ext uri="{FF2B5EF4-FFF2-40B4-BE49-F238E27FC236}">
                <a16:creationId xmlns:a16="http://schemas.microsoft.com/office/drawing/2014/main" id="{7F644CE2-8A8B-9C47-C0BE-AA6F87F33C8B}"/>
              </a:ext>
            </a:extLst>
          </p:cNvPr>
          <p:cNvSpPr txBox="1"/>
          <p:nvPr/>
        </p:nvSpPr>
        <p:spPr>
          <a:xfrm>
            <a:off x="909716" y="634228"/>
            <a:ext cx="103725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a:ea typeface="+mn-ea"/>
                <a:cs typeface="Calibri Light" panose="020F0302020204030204" pitchFamily="34" charset="0"/>
              </a:rPr>
              <a:t>Gemensam plan i Jönköpings län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Rubrik 1">
            <a:extLst>
              <a:ext uri="{FF2B5EF4-FFF2-40B4-BE49-F238E27FC236}">
                <a16:creationId xmlns:a16="http://schemas.microsoft.com/office/drawing/2014/main" id="{557B88FE-62C8-C379-E676-2ACA6DB0F603}"/>
              </a:ext>
            </a:extLst>
          </p:cNvPr>
          <p:cNvSpPr txBox="1">
            <a:spLocks/>
          </p:cNvSpPr>
          <p:nvPr/>
        </p:nvSpPr>
        <p:spPr>
          <a:xfrm>
            <a:off x="909716" y="265100"/>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Lärande exempel</a:t>
            </a:r>
          </a:p>
        </p:txBody>
      </p:sp>
      <p:pic>
        <p:nvPicPr>
          <p:cNvPr id="16" name="Bildobjekt 15">
            <a:extLst>
              <a:ext uri="{FF2B5EF4-FFF2-40B4-BE49-F238E27FC236}">
                <a16:creationId xmlns:a16="http://schemas.microsoft.com/office/drawing/2014/main" id="{CF9DEE85-B079-0D6F-8A9A-5D7828E89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175" y="3429000"/>
            <a:ext cx="6374516" cy="2704340"/>
          </a:xfrm>
          <a:prstGeom prst="rect">
            <a:avLst/>
          </a:prstGeom>
        </p:spPr>
      </p:pic>
    </p:spTree>
    <p:extLst>
      <p:ext uri="{BB962C8B-B14F-4D97-AF65-F5344CB8AC3E}">
        <p14:creationId xmlns:p14="http://schemas.microsoft.com/office/powerpoint/2010/main" val="477887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51084" y="1683897"/>
            <a:ext cx="2194560" cy="3878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5" name="textruta 4"/>
          <p:cNvSpPr txBox="1"/>
          <p:nvPr/>
        </p:nvSpPr>
        <p:spPr>
          <a:xfrm>
            <a:off x="909716" y="634228"/>
            <a:ext cx="103725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a:ea typeface="+mn-ea"/>
                <a:cs typeface="Calibri Light" panose="020F0302020204030204" pitchFamily="34" charset="0"/>
              </a:rPr>
              <a:t>Gemensam plan i Jönköpings län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ruta 8">
            <a:extLst>
              <a:ext uri="{FF2B5EF4-FFF2-40B4-BE49-F238E27FC236}">
                <a16:creationId xmlns:a16="http://schemas.microsoft.com/office/drawing/2014/main" id="{5CC54D18-5114-011A-7D31-FCD67EFD4597}"/>
              </a:ext>
            </a:extLst>
          </p:cNvPr>
          <p:cNvSpPr txBox="1"/>
          <p:nvPr/>
        </p:nvSpPr>
        <p:spPr>
          <a:xfrm>
            <a:off x="969676" y="2102629"/>
            <a:ext cx="5690431" cy="2262158"/>
          </a:xfrm>
          <a:prstGeom prst="rect">
            <a:avLst/>
          </a:prstGeom>
          <a:noFill/>
        </p:spPr>
        <p:txBody>
          <a:bodyPr wrap="square">
            <a:spAutoFit/>
          </a:bodyPr>
          <a:lstStyle/>
          <a:p>
            <a:pPr>
              <a:spcAft>
                <a:spcPts val="600"/>
              </a:spcAft>
            </a:pPr>
            <a:r>
              <a:rPr lang="sv-SE" sz="2100" dirty="0"/>
              <a:t>Den gemensamma planen </a:t>
            </a:r>
            <a:r>
              <a:rPr lang="sv-SE" sz="2100" dirty="0" err="1">
                <a:effectLst/>
              </a:rPr>
              <a:t>innehåller</a:t>
            </a:r>
            <a:r>
              <a:rPr lang="sv-SE" sz="2100" dirty="0">
                <a:effectLst/>
              </a:rPr>
              <a:t>: </a:t>
            </a:r>
            <a:endParaRPr lang="sv-SE" sz="2100" dirty="0"/>
          </a:p>
          <a:p>
            <a:pPr marL="342900" indent="-342900">
              <a:spcAft>
                <a:spcPts val="600"/>
              </a:spcAft>
              <a:buFont typeface="Arial" panose="020B0604020202020204" pitchFamily="34" charset="0"/>
              <a:buChar char="•"/>
            </a:pPr>
            <a:r>
              <a:rPr lang="sv-SE" sz="2100" dirty="0"/>
              <a:t>S</a:t>
            </a:r>
            <a:r>
              <a:rPr lang="sv-SE" sz="2100" dirty="0">
                <a:effectLst/>
              </a:rPr>
              <a:t>trategisk och </a:t>
            </a:r>
            <a:r>
              <a:rPr lang="sv-SE" sz="2100" dirty="0" err="1">
                <a:effectLst/>
              </a:rPr>
              <a:t>visionär</a:t>
            </a:r>
            <a:r>
              <a:rPr lang="sv-SE" sz="2100" dirty="0">
                <a:effectLst/>
              </a:rPr>
              <a:t> viljeinriktning och </a:t>
            </a:r>
            <a:r>
              <a:rPr lang="sv-SE" sz="2100" dirty="0" err="1">
                <a:effectLst/>
              </a:rPr>
              <a:t>målbild</a:t>
            </a:r>
            <a:r>
              <a:rPr lang="sv-SE" sz="2100" dirty="0">
                <a:effectLst/>
              </a:rPr>
              <a:t> samt ledningssystem i samverkan. </a:t>
            </a:r>
            <a:endParaRPr lang="sv-SE" sz="2100" dirty="0"/>
          </a:p>
          <a:p>
            <a:pPr marL="342900" indent="-342900">
              <a:spcAft>
                <a:spcPts val="600"/>
              </a:spcAft>
              <a:buFont typeface="Arial" panose="020B0604020202020204" pitchFamily="34" charset="0"/>
              <a:buChar char="•"/>
            </a:pPr>
            <a:r>
              <a:rPr lang="sv-SE" sz="2100" dirty="0"/>
              <a:t>K</a:t>
            </a:r>
            <a:r>
              <a:rPr lang="sv-SE" sz="2100" dirty="0">
                <a:effectLst/>
              </a:rPr>
              <a:t>onkretisering vad som ska ske </a:t>
            </a:r>
            <a:r>
              <a:rPr lang="sv-SE" sz="2100" dirty="0" err="1">
                <a:effectLst/>
              </a:rPr>
              <a:t>pa</a:t>
            </a:r>
            <a:r>
              <a:rPr lang="sv-SE" sz="2100" dirty="0">
                <a:effectLst/>
              </a:rPr>
              <a:t>̊ makro-, </a:t>
            </a:r>
            <a:r>
              <a:rPr lang="sv-SE" sz="2100" dirty="0" err="1">
                <a:effectLst/>
              </a:rPr>
              <a:t>meso</a:t>
            </a:r>
            <a:r>
              <a:rPr lang="sv-SE" sz="2100" dirty="0">
                <a:effectLst/>
              </a:rPr>
              <a:t>- och </a:t>
            </a:r>
            <a:r>
              <a:rPr lang="sv-SE" sz="2100" dirty="0" err="1">
                <a:effectLst/>
              </a:rPr>
              <a:t>mikroniva</a:t>
            </a:r>
            <a:r>
              <a:rPr lang="sv-SE" sz="2100" dirty="0">
                <a:effectLst/>
              </a:rPr>
              <a:t>̊.</a:t>
            </a:r>
            <a:endParaRPr lang="sv-SE" sz="2100" dirty="0"/>
          </a:p>
          <a:p>
            <a:pPr marL="342900" indent="-342900">
              <a:spcAft>
                <a:spcPts val="600"/>
              </a:spcAft>
              <a:buFont typeface="Arial" panose="020B0604020202020204" pitchFamily="34" charset="0"/>
              <a:buChar char="•"/>
            </a:pPr>
            <a:r>
              <a:rPr lang="sv-SE" sz="2100" dirty="0" err="1"/>
              <a:t>U</a:t>
            </a:r>
            <a:r>
              <a:rPr lang="sv-SE" sz="2100" dirty="0" err="1">
                <a:effectLst/>
              </a:rPr>
              <a:t>ppföljning</a:t>
            </a:r>
            <a:r>
              <a:rPr lang="sv-SE" sz="2100" dirty="0">
                <a:effectLst/>
              </a:rPr>
              <a:t> med </a:t>
            </a:r>
            <a:r>
              <a:rPr lang="sv-SE" sz="2100" dirty="0" err="1">
                <a:effectLst/>
              </a:rPr>
              <a:t>mätningar</a:t>
            </a:r>
            <a:r>
              <a:rPr lang="sv-SE" sz="2100" dirty="0">
                <a:effectLst/>
              </a:rPr>
              <a:t> och </a:t>
            </a:r>
            <a:r>
              <a:rPr lang="sv-SE" sz="2100" dirty="0" err="1">
                <a:effectLst/>
              </a:rPr>
              <a:t>berättelser</a:t>
            </a:r>
            <a:r>
              <a:rPr lang="sv-SE" sz="2100" dirty="0">
                <a:effectLst/>
              </a:rPr>
              <a:t>. </a:t>
            </a:r>
            <a:endParaRPr lang="sv-SE" sz="2100" dirty="0"/>
          </a:p>
        </p:txBody>
      </p:sp>
      <p:sp>
        <p:nvSpPr>
          <p:cNvPr id="10" name="Rubrik 1">
            <a:extLst>
              <a:ext uri="{FF2B5EF4-FFF2-40B4-BE49-F238E27FC236}">
                <a16:creationId xmlns:a16="http://schemas.microsoft.com/office/drawing/2014/main" id="{780B75E9-F05D-6117-90BB-234505E572E6}"/>
              </a:ext>
            </a:extLst>
          </p:cNvPr>
          <p:cNvSpPr txBox="1">
            <a:spLocks/>
          </p:cNvSpPr>
          <p:nvPr/>
        </p:nvSpPr>
        <p:spPr>
          <a:xfrm>
            <a:off x="909716" y="265100"/>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Lärande exempel</a:t>
            </a:r>
          </a:p>
        </p:txBody>
      </p:sp>
      <p:sp>
        <p:nvSpPr>
          <p:cNvPr id="13" name="Rektangel 12">
            <a:hlinkClick r:id="rId3"/>
            <a:extLst>
              <a:ext uri="{FF2B5EF4-FFF2-40B4-BE49-F238E27FC236}">
                <a16:creationId xmlns:a16="http://schemas.microsoft.com/office/drawing/2014/main" id="{0781B6EF-C669-6C23-464F-A3E3ADFD98BA}"/>
              </a:ext>
            </a:extLst>
          </p:cNvPr>
          <p:cNvSpPr/>
          <p:nvPr/>
        </p:nvSpPr>
        <p:spPr>
          <a:xfrm>
            <a:off x="1114580" y="5338347"/>
            <a:ext cx="2331064" cy="69249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0" i="0" dirty="0">
                <a:solidFill>
                  <a:schemeClr val="bg1"/>
                </a:solidFill>
                <a:effectLst/>
              </a:rPr>
              <a:t>Erfarenheter från systemledningen</a:t>
            </a:r>
            <a:endParaRPr lang="sv-SE" dirty="0">
              <a:solidFill>
                <a:schemeClr val="bg1"/>
              </a:solidFill>
            </a:endParaRPr>
          </a:p>
        </p:txBody>
      </p:sp>
      <p:pic>
        <p:nvPicPr>
          <p:cNvPr id="15" name="Bildobjekt 14">
            <a:hlinkClick r:id="rId4"/>
            <a:extLst>
              <a:ext uri="{FF2B5EF4-FFF2-40B4-BE49-F238E27FC236}">
                <a16:creationId xmlns:a16="http://schemas.microsoft.com/office/drawing/2014/main" id="{1EABFF09-73F8-E135-D6AB-3C3B0FCA75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1476" y="2102629"/>
            <a:ext cx="2858406" cy="3795840"/>
          </a:xfrm>
          <a:prstGeom prst="rect">
            <a:avLst/>
          </a:prstGeom>
        </p:spPr>
      </p:pic>
      <p:sp>
        <p:nvSpPr>
          <p:cNvPr id="3" name="Rektangel 2">
            <a:hlinkClick r:id="rId6"/>
            <a:extLst>
              <a:ext uri="{FF2B5EF4-FFF2-40B4-BE49-F238E27FC236}">
                <a16:creationId xmlns:a16="http://schemas.microsoft.com/office/drawing/2014/main" id="{24B68F65-1EC5-3EA5-BC00-020B8B8E016D}"/>
              </a:ext>
            </a:extLst>
          </p:cNvPr>
          <p:cNvSpPr/>
          <p:nvPr/>
        </p:nvSpPr>
        <p:spPr>
          <a:xfrm>
            <a:off x="3675297" y="5328539"/>
            <a:ext cx="2331063" cy="69249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Realisering av planen</a:t>
            </a:r>
          </a:p>
        </p:txBody>
      </p:sp>
      <p:sp>
        <p:nvSpPr>
          <p:cNvPr id="4" name="textruta 3">
            <a:extLst>
              <a:ext uri="{FF2B5EF4-FFF2-40B4-BE49-F238E27FC236}">
                <a16:creationId xmlns:a16="http://schemas.microsoft.com/office/drawing/2014/main" id="{8D77E9C4-DECD-AFB1-E2D0-FBFFC5F20AF2}"/>
              </a:ext>
            </a:extLst>
          </p:cNvPr>
          <p:cNvSpPr txBox="1"/>
          <p:nvPr/>
        </p:nvSpPr>
        <p:spPr>
          <a:xfrm>
            <a:off x="909716" y="4757734"/>
            <a:ext cx="6441344" cy="692497"/>
          </a:xfrm>
          <a:prstGeom prst="rect">
            <a:avLst/>
          </a:prstGeom>
          <a:noFill/>
        </p:spPr>
        <p:txBody>
          <a:bodyPr wrap="square" rtlCol="0">
            <a:spAutoFit/>
          </a:bodyPr>
          <a:lstStyle/>
          <a:p>
            <a:r>
              <a:rPr lang="sv-SE" sz="2100" dirty="0"/>
              <a:t>Ta del av intervjufilmer från Jönköpings län:</a:t>
            </a:r>
          </a:p>
          <a:p>
            <a:endParaRPr lang="sv-SE" dirty="0"/>
          </a:p>
        </p:txBody>
      </p:sp>
    </p:spTree>
    <p:extLst>
      <p:ext uri="{BB962C8B-B14F-4D97-AF65-F5344CB8AC3E}">
        <p14:creationId xmlns:p14="http://schemas.microsoft.com/office/powerpoint/2010/main" val="1875816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D147528-26C4-2F6E-31B8-ED8E485D8B47}"/>
              </a:ext>
            </a:extLst>
          </p:cNvPr>
          <p:cNvSpPr>
            <a:spLocks noGrp="1"/>
          </p:cNvSpPr>
          <p:nvPr>
            <p:ph idx="1"/>
          </p:nvPr>
        </p:nvSpPr>
        <p:spPr>
          <a:xfrm>
            <a:off x="909717" y="2485174"/>
            <a:ext cx="6432377" cy="3738598"/>
          </a:xfrm>
        </p:spPr>
        <p:txBody>
          <a:bodyPr/>
          <a:lstStyle/>
          <a:p>
            <a:pPr marL="30163" indent="0">
              <a:buNone/>
            </a:pPr>
            <a:r>
              <a:rPr lang="sv-SE" sz="2100" b="1" dirty="0">
                <a:effectLst/>
              </a:rPr>
              <a:t>Bakgrund</a:t>
            </a:r>
          </a:p>
          <a:p>
            <a:pPr>
              <a:buFont typeface="Arial" panose="020B0604020202020204" pitchFamily="34" charset="0"/>
              <a:buChar char="•"/>
            </a:pPr>
            <a:r>
              <a:rPr lang="sv-SE" sz="2100" dirty="0">
                <a:effectLst/>
              </a:rPr>
              <a:t>Gemensam plan </a:t>
            </a:r>
            <a:r>
              <a:rPr lang="sv-SE" sz="2100" dirty="0" err="1">
                <a:effectLst/>
              </a:rPr>
              <a:t>för</a:t>
            </a:r>
            <a:r>
              <a:rPr lang="sv-SE" sz="2100" dirty="0">
                <a:effectLst/>
              </a:rPr>
              <a:t> samverkan mellan regional och kommunal </a:t>
            </a:r>
            <a:r>
              <a:rPr lang="sv-SE" sz="2100" dirty="0" err="1">
                <a:effectLst/>
              </a:rPr>
              <a:t>primärvård</a:t>
            </a:r>
            <a:r>
              <a:rPr lang="sv-SE" sz="2100" dirty="0">
                <a:effectLst/>
              </a:rPr>
              <a:t> i Lidköping </a:t>
            </a:r>
            <a:r>
              <a:rPr lang="sv-SE" sz="2100" dirty="0" err="1">
                <a:effectLst/>
              </a:rPr>
              <a:t>är</a:t>
            </a:r>
            <a:r>
              <a:rPr lang="sv-SE" sz="2100" dirty="0">
                <a:effectLst/>
              </a:rPr>
              <a:t> framtagen </a:t>
            </a:r>
            <a:r>
              <a:rPr lang="sv-SE" sz="2100" dirty="0" err="1">
                <a:effectLst/>
              </a:rPr>
              <a:t>för</a:t>
            </a:r>
            <a:r>
              <a:rPr lang="sv-SE" sz="2100" dirty="0">
                <a:effectLst/>
              </a:rPr>
              <a:t> att </a:t>
            </a:r>
            <a:r>
              <a:rPr lang="sv-SE" sz="2100" dirty="0" err="1">
                <a:effectLst/>
              </a:rPr>
              <a:t>säkerställa</a:t>
            </a:r>
            <a:r>
              <a:rPr lang="sv-SE" sz="2100" dirty="0">
                <a:effectLst/>
              </a:rPr>
              <a:t> en god och </a:t>
            </a:r>
            <a:r>
              <a:rPr lang="sv-SE" sz="2100" dirty="0" err="1">
                <a:effectLst/>
              </a:rPr>
              <a:t>nära</a:t>
            </a:r>
            <a:r>
              <a:rPr lang="sv-SE" sz="2100" dirty="0">
                <a:effectLst/>
              </a:rPr>
              <a:t> </a:t>
            </a:r>
            <a:r>
              <a:rPr lang="sv-SE" sz="2100" dirty="0" err="1">
                <a:effectLst/>
              </a:rPr>
              <a:t>vård</a:t>
            </a:r>
            <a:r>
              <a:rPr lang="sv-SE" sz="2100" dirty="0">
                <a:effectLst/>
              </a:rPr>
              <a:t> </a:t>
            </a:r>
            <a:r>
              <a:rPr lang="sv-SE" sz="2100" dirty="0" err="1">
                <a:effectLst/>
              </a:rPr>
              <a:t>utifrån</a:t>
            </a:r>
            <a:r>
              <a:rPr lang="sv-SE" sz="2100" dirty="0">
                <a:effectLst/>
              </a:rPr>
              <a:t> ett personcentrerat </a:t>
            </a:r>
            <a:r>
              <a:rPr lang="sv-SE" sz="2100" dirty="0" err="1">
                <a:effectLst/>
              </a:rPr>
              <a:t>förhållningssätt</a:t>
            </a:r>
            <a:r>
              <a:rPr lang="sv-SE" sz="2100" dirty="0">
                <a:effectLst/>
              </a:rPr>
              <a:t>. </a:t>
            </a:r>
          </a:p>
          <a:p>
            <a:pPr>
              <a:buFont typeface="Arial" panose="020B0604020202020204" pitchFamily="34" charset="0"/>
              <a:buChar char="•"/>
            </a:pPr>
            <a:r>
              <a:rPr lang="sv-SE" sz="2100" dirty="0">
                <a:effectLst/>
              </a:rPr>
              <a:t>Planen </a:t>
            </a:r>
            <a:r>
              <a:rPr lang="sv-SE" sz="2100" dirty="0" err="1">
                <a:effectLst/>
              </a:rPr>
              <a:t>tydliggör</a:t>
            </a:r>
            <a:r>
              <a:rPr lang="sv-SE" sz="2100" dirty="0">
                <a:effectLst/>
              </a:rPr>
              <a:t> omfattning och former </a:t>
            </a:r>
            <a:r>
              <a:rPr lang="sv-SE" sz="2100" dirty="0" err="1">
                <a:effectLst/>
              </a:rPr>
              <a:t>för</a:t>
            </a:r>
            <a:r>
              <a:rPr lang="sv-SE" sz="2100" dirty="0">
                <a:effectLst/>
              </a:rPr>
              <a:t> samverkan.</a:t>
            </a:r>
          </a:p>
          <a:p>
            <a:pPr>
              <a:buFont typeface="Arial" panose="020B0604020202020204" pitchFamily="34" charset="0"/>
              <a:buChar char="•"/>
            </a:pPr>
            <a:r>
              <a:rPr lang="sv-SE" sz="2100" dirty="0">
                <a:effectLst/>
              </a:rPr>
              <a:t>Planen </a:t>
            </a:r>
            <a:r>
              <a:rPr lang="sv-SE" sz="2100" dirty="0" err="1">
                <a:effectLst/>
              </a:rPr>
              <a:t>är</a:t>
            </a:r>
            <a:r>
              <a:rPr lang="sv-SE" sz="2100" dirty="0">
                <a:effectLst/>
              </a:rPr>
              <a:t> en bilaga till </a:t>
            </a:r>
            <a:r>
              <a:rPr lang="sv-SE" sz="2100" dirty="0" err="1"/>
              <a:t>N</a:t>
            </a:r>
            <a:r>
              <a:rPr lang="sv-SE" sz="2100" dirty="0" err="1">
                <a:effectLst/>
              </a:rPr>
              <a:t>ärområdesplanen</a:t>
            </a:r>
            <a:r>
              <a:rPr lang="sv-SE" sz="2100" dirty="0">
                <a:effectLst/>
              </a:rPr>
              <a:t>. </a:t>
            </a:r>
            <a:r>
              <a:rPr lang="sv-SE" sz="2100" dirty="0">
                <a:solidFill>
                  <a:prstClr val="white"/>
                </a:solidFill>
              </a:rPr>
              <a:t>med </a:t>
            </a:r>
            <a:r>
              <a:rPr lang="sv-SE" sz="2400" dirty="0">
                <a:solidFill>
                  <a:prstClr val="white"/>
                </a:solidFill>
              </a:rPr>
              <a:t>tillhörande</a:t>
            </a:r>
            <a:r>
              <a:rPr lang="sv-SE" b="0" i="0" dirty="0">
                <a:solidFill>
                  <a:srgbClr val="494746"/>
                </a:solidFill>
                <a:effectLst/>
                <a:latin typeface="Helvetica" pitchFamily="2" charset="0"/>
              </a:rPr>
              <a:t> </a:t>
            </a:r>
            <a:endParaRPr lang="sv-SE" dirty="0"/>
          </a:p>
          <a:p>
            <a:endParaRPr lang="sv-SE" dirty="0"/>
          </a:p>
        </p:txBody>
      </p:sp>
      <p:sp>
        <p:nvSpPr>
          <p:cNvPr id="4" name="textruta 3">
            <a:extLst>
              <a:ext uri="{FF2B5EF4-FFF2-40B4-BE49-F238E27FC236}">
                <a16:creationId xmlns:a16="http://schemas.microsoft.com/office/drawing/2014/main" id="{91DD5B38-8842-D1EB-1291-C50A6904BA59}"/>
              </a:ext>
            </a:extLst>
          </p:cNvPr>
          <p:cNvSpPr txBox="1"/>
          <p:nvPr/>
        </p:nvSpPr>
        <p:spPr>
          <a:xfrm>
            <a:off x="909716" y="634228"/>
            <a:ext cx="10372567" cy="1261884"/>
          </a:xfrm>
          <a:prstGeom prst="rect">
            <a:avLst/>
          </a:prstGeom>
          <a:noFill/>
        </p:spPr>
        <p:txBody>
          <a:bodyPr wrap="square" rtlCol="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a:ea typeface="+mn-ea"/>
                <a:cs typeface="Calibri Light" panose="020F0302020204030204" pitchFamily="34" charset="0"/>
              </a:rPr>
              <a:t>Gemensam plan för samverkan i Lidköping</a:t>
            </a:r>
            <a:endParaRPr kumimoji="0" lang="sv-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9AE61190-A6FE-0C8C-B280-E12B4C10E329}"/>
              </a:ext>
            </a:extLst>
          </p:cNvPr>
          <p:cNvSpPr txBox="1">
            <a:spLocks/>
          </p:cNvSpPr>
          <p:nvPr/>
        </p:nvSpPr>
        <p:spPr>
          <a:xfrm>
            <a:off x="909716" y="265100"/>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Lärande exempel</a:t>
            </a:r>
          </a:p>
        </p:txBody>
      </p:sp>
      <p:pic>
        <p:nvPicPr>
          <p:cNvPr id="6" name="Bildobjekt 5" descr="En bild som visar text&#10;&#10;Automatiskt genererad beskrivning">
            <a:extLst>
              <a:ext uri="{FF2B5EF4-FFF2-40B4-BE49-F238E27FC236}">
                <a16:creationId xmlns:a16="http://schemas.microsoft.com/office/drawing/2014/main" id="{97FA99EA-F5B9-13AB-E544-F04C7B9B3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32968">
            <a:off x="7657697" y="2589223"/>
            <a:ext cx="2506927" cy="3530498"/>
          </a:xfrm>
          <a:prstGeom prst="rect">
            <a:avLst/>
          </a:prstGeom>
        </p:spPr>
      </p:pic>
    </p:spTree>
    <p:extLst>
      <p:ext uri="{BB962C8B-B14F-4D97-AF65-F5344CB8AC3E}">
        <p14:creationId xmlns:p14="http://schemas.microsoft.com/office/powerpoint/2010/main" val="3684038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51084" y="1683897"/>
            <a:ext cx="2194560" cy="3878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5" name="textruta 4"/>
          <p:cNvSpPr txBox="1"/>
          <p:nvPr/>
        </p:nvSpPr>
        <p:spPr>
          <a:xfrm>
            <a:off x="909716" y="634228"/>
            <a:ext cx="10372567" cy="1320361"/>
          </a:xfrm>
          <a:prstGeom prst="rect">
            <a:avLst/>
          </a:prstGeom>
          <a:noFill/>
        </p:spPr>
        <p:txBody>
          <a:bodyPr wrap="square" rtlCol="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sv-SE" sz="4200" b="1" i="0" u="none" strike="noStrike" kern="1200" cap="none" spc="0" normalizeH="0" baseline="0" noProof="0" dirty="0">
                <a:ln>
                  <a:noFill/>
                </a:ln>
                <a:solidFill>
                  <a:prstClr val="black"/>
                </a:solidFill>
                <a:effectLst/>
                <a:uLnTx/>
                <a:uFillTx/>
                <a:latin typeface="Arial"/>
                <a:ea typeface="+mn-ea"/>
                <a:cs typeface="Calibri Light" panose="020F0302020204030204" pitchFamily="34" charset="0"/>
              </a:rPr>
              <a:t>Gemensam plan för samverkan i Lidköping</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ruta 16">
            <a:extLst>
              <a:ext uri="{FF2B5EF4-FFF2-40B4-BE49-F238E27FC236}">
                <a16:creationId xmlns:a16="http://schemas.microsoft.com/office/drawing/2014/main" id="{0290A22A-B535-6DD3-D433-AFFBEC89636F}"/>
              </a:ext>
            </a:extLst>
          </p:cNvPr>
          <p:cNvSpPr txBox="1"/>
          <p:nvPr/>
        </p:nvSpPr>
        <p:spPr>
          <a:xfrm>
            <a:off x="909716" y="2865527"/>
            <a:ext cx="5882503" cy="2534027"/>
          </a:xfrm>
          <a:prstGeom prst="rect">
            <a:avLst/>
          </a:prstGeom>
          <a:noFill/>
        </p:spPr>
        <p:txBody>
          <a:bodyPr wrap="square" rtlCol="0">
            <a:spAutoFit/>
          </a:bodyPr>
          <a:lstStyle/>
          <a:p>
            <a:pPr lvl="0">
              <a:spcAft>
                <a:spcPts val="800"/>
              </a:spcAft>
            </a:pPr>
            <a:r>
              <a:rPr lang="sv-SE" sz="2200" b="1" dirty="0"/>
              <a:t>Mål:</a:t>
            </a:r>
          </a:p>
          <a:p>
            <a:pPr marL="342900" lvl="0" indent="-342900">
              <a:spcAft>
                <a:spcPts val="800"/>
              </a:spcAft>
              <a:buFont typeface="Arial" panose="020B0604020202020204" pitchFamily="34" charset="0"/>
              <a:buChar char="•"/>
            </a:pPr>
            <a:r>
              <a:rPr lang="sv-SE" sz="2200" dirty="0"/>
              <a:t>Öka och säkerställa patientens delaktighet. </a:t>
            </a:r>
          </a:p>
          <a:p>
            <a:pPr marL="342900" lvl="0" indent="-342900">
              <a:spcAft>
                <a:spcPts val="800"/>
              </a:spcAft>
              <a:buFont typeface="Arial" panose="020B0604020202020204" pitchFamily="34" charset="0"/>
              <a:buChar char="•"/>
            </a:pPr>
            <a:r>
              <a:rPr lang="sv-SE" sz="2200" dirty="0"/>
              <a:t>Öka och säkerställa kontinuiteten för patient och medarbetare.</a:t>
            </a:r>
          </a:p>
          <a:p>
            <a:pPr marL="342900" lvl="0" indent="-342900">
              <a:spcAft>
                <a:spcPts val="800"/>
              </a:spcAft>
              <a:buFont typeface="Arial" panose="020B0604020202020204" pitchFamily="34" charset="0"/>
              <a:buChar char="•"/>
            </a:pPr>
            <a:r>
              <a:rPr lang="sv-SE" sz="2200" dirty="0"/>
              <a:t>Utveckla teamarbetet med/kring patienten.</a:t>
            </a:r>
          </a:p>
          <a:p>
            <a:pPr marL="342900" lvl="0" indent="-342900">
              <a:spcAft>
                <a:spcPts val="800"/>
              </a:spcAft>
              <a:buFont typeface="Arial" panose="020B0604020202020204" pitchFamily="34" charset="0"/>
              <a:buChar char="•"/>
            </a:pPr>
            <a:r>
              <a:rPr lang="sv-SE" sz="2200" dirty="0"/>
              <a:t>Öka och säkerställa tillgängligheten. </a:t>
            </a:r>
          </a:p>
        </p:txBody>
      </p:sp>
      <p:sp>
        <p:nvSpPr>
          <p:cNvPr id="7" name="Rubrik 1">
            <a:extLst>
              <a:ext uri="{FF2B5EF4-FFF2-40B4-BE49-F238E27FC236}">
                <a16:creationId xmlns:a16="http://schemas.microsoft.com/office/drawing/2014/main" id="{330EBE24-7096-750B-B8D6-C409E0F0DC23}"/>
              </a:ext>
            </a:extLst>
          </p:cNvPr>
          <p:cNvSpPr txBox="1">
            <a:spLocks/>
          </p:cNvSpPr>
          <p:nvPr/>
        </p:nvSpPr>
        <p:spPr>
          <a:xfrm>
            <a:off x="909716" y="265100"/>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Lärande exempel</a:t>
            </a:r>
          </a:p>
        </p:txBody>
      </p:sp>
      <p:sp>
        <p:nvSpPr>
          <p:cNvPr id="9" name="Rektangel med rundade hörn 8">
            <a:hlinkClick r:id="rId3"/>
            <a:extLst>
              <a:ext uri="{FF2B5EF4-FFF2-40B4-BE49-F238E27FC236}">
                <a16:creationId xmlns:a16="http://schemas.microsoft.com/office/drawing/2014/main" id="{7A993FF4-53F4-0EA6-2C51-A651D182411F}"/>
              </a:ext>
            </a:extLst>
          </p:cNvPr>
          <p:cNvSpPr/>
          <p:nvPr/>
        </p:nvSpPr>
        <p:spPr>
          <a:xfrm>
            <a:off x="7202841" y="2865527"/>
            <a:ext cx="2338465" cy="26225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100" dirty="0"/>
              <a:t>Ta del av intervjufilm från Lidköping</a:t>
            </a:r>
          </a:p>
        </p:txBody>
      </p:sp>
    </p:spTree>
    <p:extLst>
      <p:ext uri="{BB962C8B-B14F-4D97-AF65-F5344CB8AC3E}">
        <p14:creationId xmlns:p14="http://schemas.microsoft.com/office/powerpoint/2010/main" val="1056149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909716" y="634228"/>
            <a:ext cx="103725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200" b="1" i="0" u="none" strike="noStrike" kern="1200" cap="none" spc="0" normalizeH="0" baseline="0" noProof="0">
                <a:ln>
                  <a:noFill/>
                </a:ln>
                <a:solidFill>
                  <a:prstClr val="black"/>
                </a:solidFill>
                <a:effectLst/>
                <a:uLnTx/>
                <a:uFillTx/>
                <a:latin typeface="Arial"/>
                <a:ea typeface="+mn-ea"/>
                <a:cs typeface="Calibri Light" panose="020F0302020204030204" pitchFamily="34" charset="0"/>
              </a:rPr>
              <a:t>Samverkansstruktur Skellefteå/</a:t>
            </a:r>
            <a:r>
              <a:rPr lang="sv-SE" sz="4200" b="1">
                <a:solidFill>
                  <a:prstClr val="black"/>
                </a:solidFill>
                <a:latin typeface="Arial"/>
                <a:cs typeface="Calibri Light" panose="020F0302020204030204" pitchFamily="34" charset="0"/>
              </a:rPr>
              <a:t>No</a:t>
            </a:r>
            <a:r>
              <a:rPr kumimoji="0" lang="sv-SE" sz="4200" b="1" i="0" u="none" strike="noStrike" kern="1200" cap="none" spc="0" normalizeH="0" baseline="0" noProof="0" err="1">
                <a:ln>
                  <a:noFill/>
                </a:ln>
                <a:solidFill>
                  <a:prstClr val="black"/>
                </a:solidFill>
                <a:effectLst/>
                <a:uLnTx/>
                <a:uFillTx/>
                <a:latin typeface="Arial"/>
                <a:ea typeface="+mn-ea"/>
                <a:cs typeface="Calibri Light" panose="020F0302020204030204" pitchFamily="34" charset="0"/>
              </a:rPr>
              <a:t>rsjö</a:t>
            </a:r>
            <a:endParaRPr kumimoji="0" lang="sv-SE" sz="4200" b="1" i="0" u="none" strike="noStrike" kern="1200" cap="none" spc="0" normalizeH="0" baseline="0" noProof="0">
              <a:ln>
                <a:noFill/>
              </a:ln>
              <a:solidFill>
                <a:prstClr val="black"/>
              </a:solidFill>
              <a:effectLst/>
              <a:uLnTx/>
              <a:uFillTx/>
              <a:latin typeface="Arial"/>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7" name="textruta 16">
            <a:extLst>
              <a:ext uri="{FF2B5EF4-FFF2-40B4-BE49-F238E27FC236}">
                <a16:creationId xmlns:a16="http://schemas.microsoft.com/office/drawing/2014/main" id="{0290A22A-B535-6DD3-D433-AFFBEC89636F}"/>
              </a:ext>
            </a:extLst>
          </p:cNvPr>
          <p:cNvSpPr txBox="1"/>
          <p:nvPr/>
        </p:nvSpPr>
        <p:spPr>
          <a:xfrm>
            <a:off x="-439497" y="4066918"/>
            <a:ext cx="5882503" cy="430887"/>
          </a:xfrm>
          <a:prstGeom prst="rect">
            <a:avLst/>
          </a:prstGeom>
          <a:noFill/>
        </p:spPr>
        <p:txBody>
          <a:bodyPr wrap="square" rtlCol="0">
            <a:spAutoFit/>
          </a:bodyPr>
          <a:lstStyle/>
          <a:p>
            <a:pPr lvl="0">
              <a:spcAft>
                <a:spcPts val="800"/>
              </a:spcAft>
            </a:pPr>
            <a:r>
              <a:rPr lang="sv-SE" sz="2200" b="1"/>
              <a:t>:</a:t>
            </a:r>
          </a:p>
        </p:txBody>
      </p:sp>
      <p:sp>
        <p:nvSpPr>
          <p:cNvPr id="8" name="Rubrik 1">
            <a:extLst>
              <a:ext uri="{FF2B5EF4-FFF2-40B4-BE49-F238E27FC236}">
                <a16:creationId xmlns:a16="http://schemas.microsoft.com/office/drawing/2014/main" id="{6A4D6593-A548-6B2B-08F0-A36856E9EA1E}"/>
              </a:ext>
            </a:extLst>
          </p:cNvPr>
          <p:cNvSpPr txBox="1">
            <a:spLocks/>
          </p:cNvSpPr>
          <p:nvPr/>
        </p:nvSpPr>
        <p:spPr>
          <a:xfrm>
            <a:off x="909716" y="265100"/>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Lärande exempel</a:t>
            </a:r>
          </a:p>
        </p:txBody>
      </p:sp>
      <p:sp>
        <p:nvSpPr>
          <p:cNvPr id="4" name="textruta 3">
            <a:extLst>
              <a:ext uri="{FF2B5EF4-FFF2-40B4-BE49-F238E27FC236}">
                <a16:creationId xmlns:a16="http://schemas.microsoft.com/office/drawing/2014/main" id="{74D5B0A5-335F-992B-F684-95D99EFAF773}"/>
              </a:ext>
            </a:extLst>
          </p:cNvPr>
          <p:cNvSpPr txBox="1"/>
          <p:nvPr/>
        </p:nvSpPr>
        <p:spPr>
          <a:xfrm>
            <a:off x="994880" y="1901097"/>
            <a:ext cx="6992673" cy="4078039"/>
          </a:xfrm>
          <a:prstGeom prst="rect">
            <a:avLst/>
          </a:prstGeom>
          <a:noFill/>
        </p:spPr>
        <p:txBody>
          <a:bodyPr wrap="square">
            <a:spAutoFit/>
          </a:bodyPr>
          <a:lstStyle/>
          <a:p>
            <a:r>
              <a:rPr lang="sv-SE" sz="2000" b="1" i="0" dirty="0">
                <a:solidFill>
                  <a:srgbClr val="000000"/>
                </a:solidFill>
                <a:effectLst/>
              </a:rPr>
              <a:t>Bakgrund </a:t>
            </a:r>
            <a:br>
              <a:rPr lang="sv-SE" sz="2000" b="1" i="0" dirty="0">
                <a:solidFill>
                  <a:srgbClr val="000000"/>
                </a:solidFill>
                <a:effectLst/>
              </a:rPr>
            </a:br>
            <a:endParaRPr lang="sv-SE" sz="2000" b="1" i="0" dirty="0">
              <a:solidFill>
                <a:srgbClr val="000000"/>
              </a:solidFill>
              <a:effectLst/>
            </a:endParaRPr>
          </a:p>
          <a:p>
            <a:pPr marL="342900" indent="-342900">
              <a:spcAft>
                <a:spcPts val="600"/>
              </a:spcAft>
              <a:buFont typeface="Arial" panose="020B0604020202020204" pitchFamily="34" charset="0"/>
              <a:buChar char="•"/>
            </a:pPr>
            <a:r>
              <a:rPr lang="sv-SE" sz="2000" dirty="0" err="1">
                <a:solidFill>
                  <a:srgbClr val="1C1C1C"/>
                </a:solidFill>
              </a:rPr>
              <a:t>N</a:t>
            </a:r>
            <a:r>
              <a:rPr lang="sv-SE" sz="2000" dirty="0" err="1">
                <a:solidFill>
                  <a:srgbClr val="1C1C1C"/>
                </a:solidFill>
                <a:effectLst/>
              </a:rPr>
              <a:t>ärsjukvårdsområdet</a:t>
            </a:r>
            <a:r>
              <a:rPr lang="sv-SE" sz="2000" dirty="0">
                <a:solidFill>
                  <a:srgbClr val="1C1C1C"/>
                </a:solidFill>
                <a:effectLst/>
              </a:rPr>
              <a:t> Skellefteå och Norsjö har utvecklat ett samarbete </a:t>
            </a:r>
            <a:r>
              <a:rPr lang="sv-SE" sz="2000" dirty="0" err="1">
                <a:solidFill>
                  <a:srgbClr val="1C1C1C"/>
                </a:solidFill>
                <a:effectLst/>
              </a:rPr>
              <a:t>över</a:t>
            </a:r>
            <a:r>
              <a:rPr lang="sv-SE" sz="2000" dirty="0">
                <a:solidFill>
                  <a:srgbClr val="1C1C1C"/>
                </a:solidFill>
                <a:effectLst/>
              </a:rPr>
              <a:t> </a:t>
            </a:r>
            <a:r>
              <a:rPr lang="sv-SE" sz="2000" dirty="0" err="1">
                <a:solidFill>
                  <a:srgbClr val="1C1C1C"/>
                </a:solidFill>
                <a:effectLst/>
              </a:rPr>
              <a:t>hälso</a:t>
            </a:r>
            <a:r>
              <a:rPr lang="sv-SE" sz="2000" dirty="0">
                <a:solidFill>
                  <a:srgbClr val="1C1C1C"/>
                </a:solidFill>
                <a:effectLst/>
              </a:rPr>
              <a:t>- och </a:t>
            </a:r>
            <a:r>
              <a:rPr lang="sv-SE" sz="2000" dirty="0" err="1">
                <a:solidFill>
                  <a:srgbClr val="1C1C1C"/>
                </a:solidFill>
                <a:effectLst/>
              </a:rPr>
              <a:t>sjukvårdens</a:t>
            </a:r>
            <a:r>
              <a:rPr lang="sv-SE" sz="2000" dirty="0">
                <a:solidFill>
                  <a:srgbClr val="1C1C1C"/>
                </a:solidFill>
                <a:effectLst/>
              </a:rPr>
              <a:t> och omsorgens olika </a:t>
            </a:r>
            <a:r>
              <a:rPr lang="sv-SE" sz="2000" dirty="0" err="1">
                <a:solidFill>
                  <a:srgbClr val="1C1C1C"/>
                </a:solidFill>
                <a:effectLst/>
              </a:rPr>
              <a:t>verksamhetsgränser</a:t>
            </a:r>
            <a:r>
              <a:rPr lang="sv-SE" sz="2000" dirty="0">
                <a:solidFill>
                  <a:srgbClr val="1C1C1C"/>
                </a:solidFill>
                <a:effectLst/>
              </a:rPr>
              <a:t>. </a:t>
            </a:r>
            <a:endParaRPr lang="sv-SE" sz="2000" dirty="0">
              <a:effectLst/>
            </a:endParaRPr>
          </a:p>
          <a:p>
            <a:pPr marL="342900" indent="-342900">
              <a:spcAft>
                <a:spcPts val="600"/>
              </a:spcAft>
              <a:buFont typeface="Arial" panose="020B0604020202020204" pitchFamily="34" charset="0"/>
              <a:buChar char="•"/>
            </a:pPr>
            <a:r>
              <a:rPr lang="sv-SE" sz="2000" dirty="0">
                <a:solidFill>
                  <a:srgbClr val="1C1C1C"/>
                </a:solidFill>
                <a:effectLst/>
              </a:rPr>
              <a:t>Grunden </a:t>
            </a:r>
            <a:r>
              <a:rPr lang="sv-SE" sz="2000" dirty="0" err="1">
                <a:solidFill>
                  <a:srgbClr val="1C1C1C"/>
                </a:solidFill>
                <a:effectLst/>
              </a:rPr>
              <a:t>för</a:t>
            </a:r>
            <a:r>
              <a:rPr lang="sv-SE" sz="2000" dirty="0">
                <a:solidFill>
                  <a:srgbClr val="1C1C1C"/>
                </a:solidFill>
                <a:effectLst/>
              </a:rPr>
              <a:t> samverkanssystemet inom </a:t>
            </a:r>
            <a:r>
              <a:rPr lang="sv-SE" sz="2000" dirty="0" err="1">
                <a:solidFill>
                  <a:srgbClr val="1C1C1C"/>
                </a:solidFill>
                <a:effectLst/>
              </a:rPr>
              <a:t>närsjukvårds-området</a:t>
            </a:r>
            <a:r>
              <a:rPr lang="sv-SE" sz="2000" dirty="0">
                <a:solidFill>
                  <a:srgbClr val="1C1C1C"/>
                </a:solidFill>
                <a:effectLst/>
              </a:rPr>
              <a:t> kan beskrivas som tre olika </a:t>
            </a:r>
            <a:r>
              <a:rPr lang="sv-SE" sz="2000" dirty="0" err="1">
                <a:solidFill>
                  <a:srgbClr val="1C1C1C"/>
                </a:solidFill>
                <a:effectLst/>
              </a:rPr>
              <a:t>nivåer</a:t>
            </a:r>
            <a:r>
              <a:rPr lang="sv-SE" sz="2000" dirty="0">
                <a:solidFill>
                  <a:srgbClr val="1C1C1C"/>
                </a:solidFill>
                <a:effectLst/>
              </a:rPr>
              <a:t> av </a:t>
            </a:r>
            <a:r>
              <a:rPr lang="sv-SE" sz="2000" dirty="0" err="1">
                <a:solidFill>
                  <a:srgbClr val="1C1C1C"/>
                </a:solidFill>
                <a:effectLst/>
              </a:rPr>
              <a:t>väl</a:t>
            </a:r>
            <a:r>
              <a:rPr lang="sv-SE" sz="2000" dirty="0">
                <a:solidFill>
                  <a:srgbClr val="1C1C1C"/>
                </a:solidFill>
                <a:effectLst/>
              </a:rPr>
              <a:t> </a:t>
            </a:r>
            <a:r>
              <a:rPr lang="sv-SE" sz="2000" dirty="0" err="1">
                <a:solidFill>
                  <a:srgbClr val="1C1C1C"/>
                </a:solidFill>
                <a:effectLst/>
              </a:rPr>
              <a:t>förankrade</a:t>
            </a:r>
            <a:r>
              <a:rPr lang="sv-SE" sz="2000" dirty="0">
                <a:solidFill>
                  <a:srgbClr val="1C1C1C"/>
                </a:solidFill>
                <a:effectLst/>
              </a:rPr>
              <a:t> ledningsstrukturer; strategiskt, taktiskt och operativt. </a:t>
            </a:r>
          </a:p>
          <a:p>
            <a:pPr marL="342900" indent="-342900">
              <a:spcAft>
                <a:spcPts val="600"/>
              </a:spcAft>
              <a:buFont typeface="Arial" panose="020B0604020202020204" pitchFamily="34" charset="0"/>
              <a:buChar char="•"/>
            </a:pPr>
            <a:r>
              <a:rPr lang="sv-SE" sz="2000" dirty="0">
                <a:solidFill>
                  <a:srgbClr val="1C1C1C"/>
                </a:solidFill>
                <a:effectLst/>
              </a:rPr>
              <a:t>Inom respektive </a:t>
            </a:r>
            <a:r>
              <a:rPr lang="sv-SE" sz="2000" dirty="0" err="1">
                <a:solidFill>
                  <a:srgbClr val="1C1C1C"/>
                </a:solidFill>
                <a:effectLst/>
              </a:rPr>
              <a:t>niva</a:t>
            </a:r>
            <a:r>
              <a:rPr lang="sv-SE" sz="2000" dirty="0">
                <a:solidFill>
                  <a:srgbClr val="1C1C1C"/>
                </a:solidFill>
                <a:effectLst/>
              </a:rPr>
              <a:t>̊ finns en balanserad horisontell samverkan mellan region- och </a:t>
            </a:r>
            <a:r>
              <a:rPr lang="sv-SE" sz="2000" dirty="0" err="1">
                <a:solidFill>
                  <a:srgbClr val="1C1C1C"/>
                </a:solidFill>
                <a:effectLst/>
              </a:rPr>
              <a:t>kommunföreträdare</a:t>
            </a:r>
            <a:r>
              <a:rPr lang="sv-SE" sz="2000" dirty="0">
                <a:solidFill>
                  <a:srgbClr val="1C1C1C"/>
                </a:solidFill>
                <a:effectLst/>
              </a:rPr>
              <a:t>. </a:t>
            </a:r>
            <a:endParaRPr lang="sv-SE" sz="2000" dirty="0">
              <a:effectLst/>
            </a:endParaRPr>
          </a:p>
          <a:p>
            <a:endParaRPr lang="sv-SE" sz="2400" dirty="0">
              <a:effectLst/>
            </a:endParaRPr>
          </a:p>
        </p:txBody>
      </p:sp>
      <p:sp>
        <p:nvSpPr>
          <p:cNvPr id="2" name="textruta 1">
            <a:extLst>
              <a:ext uri="{FF2B5EF4-FFF2-40B4-BE49-F238E27FC236}">
                <a16:creationId xmlns:a16="http://schemas.microsoft.com/office/drawing/2014/main" id="{0A2858B7-4387-4409-1FB3-4239BFA527CD}"/>
              </a:ext>
            </a:extLst>
          </p:cNvPr>
          <p:cNvSpPr txBox="1"/>
          <p:nvPr/>
        </p:nvSpPr>
        <p:spPr>
          <a:xfrm>
            <a:off x="909716" y="5813302"/>
            <a:ext cx="10589569" cy="461665"/>
          </a:xfrm>
          <a:prstGeom prst="rect">
            <a:avLst/>
          </a:prstGeom>
          <a:noFill/>
        </p:spPr>
        <p:txBody>
          <a:bodyPr wrap="square">
            <a:spAutoFit/>
          </a:bodyPr>
          <a:lstStyle/>
          <a:p>
            <a:r>
              <a:rPr lang="sv-SE" sz="1200" dirty="0"/>
              <a:t>Ref: </a:t>
            </a:r>
            <a:r>
              <a:rPr lang="sv-SE" sz="1200" dirty="0" err="1"/>
              <a:t>https</a:t>
            </a:r>
            <a:r>
              <a:rPr lang="sv-SE" sz="1200" dirty="0"/>
              <a:t>://</a:t>
            </a:r>
            <a:r>
              <a:rPr lang="sv-SE" sz="1200" dirty="0" err="1"/>
              <a:t>meetingsplus.vll.se</a:t>
            </a:r>
            <a:r>
              <a:rPr lang="sv-SE" sz="1200" dirty="0"/>
              <a:t>/</a:t>
            </a:r>
            <a:r>
              <a:rPr lang="sv-SE" sz="1200" dirty="0" err="1"/>
              <a:t>welcome-sv</a:t>
            </a:r>
            <a:r>
              <a:rPr lang="sv-SE" sz="1200" dirty="0"/>
              <a:t>/</a:t>
            </a:r>
            <a:r>
              <a:rPr lang="sv-SE" sz="1200" dirty="0" err="1"/>
              <a:t>namnder</a:t>
            </a:r>
            <a:r>
              <a:rPr lang="sv-SE" sz="1200" dirty="0"/>
              <a:t>-styrelser/</a:t>
            </a:r>
            <a:r>
              <a:rPr lang="sv-SE" sz="1200" dirty="0" err="1"/>
              <a:t>halso</a:t>
            </a:r>
            <a:r>
              <a:rPr lang="sv-SE" sz="1200" dirty="0"/>
              <a:t>-och-</a:t>
            </a:r>
            <a:r>
              <a:rPr lang="sv-SE" sz="1200" dirty="0" err="1"/>
              <a:t>sjukvardsnamnden</a:t>
            </a:r>
            <a:r>
              <a:rPr lang="sv-SE" sz="1200" dirty="0"/>
              <a:t>/mote-2022-09-22/agenda/fallstudie-styrsystem-for-samverkan-i-nara-vard-skelleftea-nvo-slutversion-mars-2022pdf?downloadMode=</a:t>
            </a:r>
            <a:r>
              <a:rPr lang="sv-SE" sz="1200" dirty="0" err="1"/>
              <a:t>open</a:t>
            </a:r>
            <a:endParaRPr lang="sv-SE" sz="1200" dirty="0"/>
          </a:p>
        </p:txBody>
      </p:sp>
    </p:spTree>
    <p:extLst>
      <p:ext uri="{BB962C8B-B14F-4D97-AF65-F5344CB8AC3E}">
        <p14:creationId xmlns:p14="http://schemas.microsoft.com/office/powerpoint/2010/main" val="3158108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51084" y="1683897"/>
            <a:ext cx="2194560" cy="3878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5" name="textruta 4"/>
          <p:cNvSpPr txBox="1"/>
          <p:nvPr/>
        </p:nvSpPr>
        <p:spPr>
          <a:xfrm>
            <a:off x="909716" y="634228"/>
            <a:ext cx="103725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200" b="1" i="0" u="none" strike="noStrike" kern="1200" cap="none" spc="0" normalizeH="0" baseline="0" noProof="0">
                <a:ln>
                  <a:noFill/>
                </a:ln>
                <a:solidFill>
                  <a:prstClr val="black"/>
                </a:solidFill>
                <a:effectLst/>
                <a:uLnTx/>
                <a:uFillTx/>
                <a:latin typeface="Arial"/>
                <a:ea typeface="+mn-ea"/>
                <a:cs typeface="Calibri Light" panose="020F0302020204030204" pitchFamily="34" charset="0"/>
              </a:rPr>
              <a:t>Samverkansstruktur Skellefteå/</a:t>
            </a:r>
            <a:r>
              <a:rPr lang="sv-SE" sz="4200" b="1">
                <a:solidFill>
                  <a:prstClr val="black"/>
                </a:solidFill>
                <a:latin typeface="Arial"/>
                <a:cs typeface="Calibri Light" panose="020F0302020204030204" pitchFamily="34" charset="0"/>
              </a:rPr>
              <a:t>No</a:t>
            </a:r>
            <a:r>
              <a:rPr kumimoji="0" lang="sv-SE" sz="4200" b="1" i="0" u="none" strike="noStrike" kern="1200" cap="none" spc="0" normalizeH="0" baseline="0" noProof="0" err="1">
                <a:ln>
                  <a:noFill/>
                </a:ln>
                <a:solidFill>
                  <a:prstClr val="black"/>
                </a:solidFill>
                <a:effectLst/>
                <a:uLnTx/>
                <a:uFillTx/>
                <a:latin typeface="Arial"/>
                <a:ea typeface="+mn-ea"/>
                <a:cs typeface="Calibri Light" panose="020F0302020204030204" pitchFamily="34" charset="0"/>
              </a:rPr>
              <a:t>rsjö</a:t>
            </a:r>
            <a:endParaRPr kumimoji="0" lang="sv-SE" sz="4200" b="1" i="0" u="none" strike="noStrike" kern="1200" cap="none" spc="0" normalizeH="0" baseline="0" noProof="0">
              <a:ln>
                <a:noFill/>
              </a:ln>
              <a:solidFill>
                <a:prstClr val="black"/>
              </a:solidFill>
              <a:effectLst/>
              <a:uLnTx/>
              <a:uFillTx/>
              <a:latin typeface="Arial"/>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7" name="textruta 16">
            <a:extLst>
              <a:ext uri="{FF2B5EF4-FFF2-40B4-BE49-F238E27FC236}">
                <a16:creationId xmlns:a16="http://schemas.microsoft.com/office/drawing/2014/main" id="{0290A22A-B535-6DD3-D433-AFFBEC89636F}"/>
              </a:ext>
            </a:extLst>
          </p:cNvPr>
          <p:cNvSpPr txBox="1"/>
          <p:nvPr/>
        </p:nvSpPr>
        <p:spPr>
          <a:xfrm>
            <a:off x="-439497" y="4066918"/>
            <a:ext cx="5882503" cy="430887"/>
          </a:xfrm>
          <a:prstGeom prst="rect">
            <a:avLst/>
          </a:prstGeom>
          <a:noFill/>
        </p:spPr>
        <p:txBody>
          <a:bodyPr wrap="square" rtlCol="0">
            <a:spAutoFit/>
          </a:bodyPr>
          <a:lstStyle/>
          <a:p>
            <a:pPr lvl="0">
              <a:spcAft>
                <a:spcPts val="800"/>
              </a:spcAft>
            </a:pPr>
            <a:r>
              <a:rPr lang="sv-SE" sz="2200" b="1"/>
              <a:t>:</a:t>
            </a:r>
          </a:p>
        </p:txBody>
      </p:sp>
      <p:sp>
        <p:nvSpPr>
          <p:cNvPr id="6" name="textruta 5">
            <a:extLst>
              <a:ext uri="{FF2B5EF4-FFF2-40B4-BE49-F238E27FC236}">
                <a16:creationId xmlns:a16="http://schemas.microsoft.com/office/drawing/2014/main" id="{0CB6AC1B-2102-92EB-260F-03E5BFECA4AA}"/>
              </a:ext>
            </a:extLst>
          </p:cNvPr>
          <p:cNvSpPr txBox="1"/>
          <p:nvPr/>
        </p:nvSpPr>
        <p:spPr>
          <a:xfrm>
            <a:off x="909716" y="5778577"/>
            <a:ext cx="10589569" cy="461665"/>
          </a:xfrm>
          <a:prstGeom prst="rect">
            <a:avLst/>
          </a:prstGeom>
          <a:noFill/>
        </p:spPr>
        <p:txBody>
          <a:bodyPr wrap="square">
            <a:spAutoFit/>
          </a:bodyPr>
          <a:lstStyle/>
          <a:p>
            <a:r>
              <a:rPr lang="sv-SE" sz="1200" dirty="0"/>
              <a:t>Ref: </a:t>
            </a:r>
            <a:r>
              <a:rPr lang="sv-SE" sz="1200" dirty="0" err="1"/>
              <a:t>https</a:t>
            </a:r>
            <a:r>
              <a:rPr lang="sv-SE" sz="1200" dirty="0"/>
              <a:t>://</a:t>
            </a:r>
            <a:r>
              <a:rPr lang="sv-SE" sz="1200" dirty="0" err="1"/>
              <a:t>meetingsplus.vll.se</a:t>
            </a:r>
            <a:r>
              <a:rPr lang="sv-SE" sz="1200" dirty="0"/>
              <a:t>/</a:t>
            </a:r>
            <a:r>
              <a:rPr lang="sv-SE" sz="1200" dirty="0" err="1"/>
              <a:t>welcome-sv</a:t>
            </a:r>
            <a:r>
              <a:rPr lang="sv-SE" sz="1200" dirty="0"/>
              <a:t>/</a:t>
            </a:r>
            <a:r>
              <a:rPr lang="sv-SE" sz="1200" dirty="0" err="1"/>
              <a:t>namnder</a:t>
            </a:r>
            <a:r>
              <a:rPr lang="sv-SE" sz="1200" dirty="0"/>
              <a:t>-styrelser/</a:t>
            </a:r>
            <a:r>
              <a:rPr lang="sv-SE" sz="1200" dirty="0" err="1"/>
              <a:t>halso</a:t>
            </a:r>
            <a:r>
              <a:rPr lang="sv-SE" sz="1200" dirty="0"/>
              <a:t>-och-</a:t>
            </a:r>
            <a:r>
              <a:rPr lang="sv-SE" sz="1200" dirty="0" err="1"/>
              <a:t>sjukvardsnamnden</a:t>
            </a:r>
            <a:r>
              <a:rPr lang="sv-SE" sz="1200" dirty="0"/>
              <a:t>/mote-2022-09-22/agenda/fallstudie-styrsystem-for-samverkan-i-nara-vard-skelleftea-nvo-slutversion-mars-2022pdf?downloadMode=</a:t>
            </a:r>
            <a:r>
              <a:rPr lang="sv-SE" sz="1200" dirty="0" err="1"/>
              <a:t>open</a:t>
            </a:r>
            <a:endParaRPr lang="sv-SE" sz="1200" dirty="0"/>
          </a:p>
        </p:txBody>
      </p:sp>
      <p:sp>
        <p:nvSpPr>
          <p:cNvPr id="7" name="textruta 6">
            <a:extLst>
              <a:ext uri="{FF2B5EF4-FFF2-40B4-BE49-F238E27FC236}">
                <a16:creationId xmlns:a16="http://schemas.microsoft.com/office/drawing/2014/main" id="{94F19467-B1C6-4F9A-3287-628D2D84E020}"/>
              </a:ext>
            </a:extLst>
          </p:cNvPr>
          <p:cNvSpPr txBox="1"/>
          <p:nvPr/>
        </p:nvSpPr>
        <p:spPr>
          <a:xfrm>
            <a:off x="909716" y="1683897"/>
            <a:ext cx="6042413" cy="4806444"/>
          </a:xfrm>
          <a:prstGeom prst="rect">
            <a:avLst/>
          </a:prstGeom>
          <a:noFill/>
        </p:spPr>
        <p:txBody>
          <a:bodyPr wrap="square" rtlCol="0">
            <a:spAutoFit/>
          </a:bodyPr>
          <a:lstStyle/>
          <a:p>
            <a:pPr lvl="0">
              <a:spcAft>
                <a:spcPts val="800"/>
              </a:spcAft>
            </a:pPr>
            <a:r>
              <a:rPr lang="sv-SE" sz="2100" dirty="0"/>
              <a:t>Under 2021 genomfördes en fallstudie i syfte att:</a:t>
            </a:r>
          </a:p>
          <a:p>
            <a:pPr marL="285750" lvl="0" indent="-285750">
              <a:spcAft>
                <a:spcPts val="800"/>
              </a:spcAft>
              <a:buFont typeface="Arial" panose="020B0604020202020204" pitchFamily="34" charset="0"/>
              <a:buChar char="•"/>
            </a:pPr>
            <a:r>
              <a:rPr lang="sv-SE" sz="2100" dirty="0">
                <a:solidFill>
                  <a:srgbClr val="1C1C1C"/>
                </a:solidFill>
              </a:rPr>
              <a:t>A</a:t>
            </a:r>
            <a:r>
              <a:rPr lang="sv-SE" sz="2100" dirty="0">
                <a:solidFill>
                  <a:srgbClr val="1C1C1C"/>
                </a:solidFill>
                <a:effectLst/>
              </a:rPr>
              <a:t>nalysera vad som kan ses som </a:t>
            </a:r>
            <a:r>
              <a:rPr lang="sv-SE" sz="2100" dirty="0" err="1">
                <a:solidFill>
                  <a:srgbClr val="1C1C1C"/>
                </a:solidFill>
                <a:effectLst/>
              </a:rPr>
              <a:t>framgångs-faktorer</a:t>
            </a:r>
            <a:r>
              <a:rPr lang="sv-SE" sz="2100" dirty="0">
                <a:solidFill>
                  <a:srgbClr val="1C1C1C"/>
                </a:solidFill>
                <a:effectLst/>
              </a:rPr>
              <a:t> i detta samverkanssystem inom </a:t>
            </a:r>
            <a:r>
              <a:rPr lang="sv-SE" sz="2100" dirty="0" err="1">
                <a:solidFill>
                  <a:srgbClr val="1C1C1C"/>
                </a:solidFill>
                <a:effectLst/>
              </a:rPr>
              <a:t>Skelleftea</a:t>
            </a:r>
            <a:r>
              <a:rPr lang="sv-SE" sz="2100" dirty="0">
                <a:solidFill>
                  <a:srgbClr val="1C1C1C"/>
                </a:solidFill>
                <a:effectLst/>
              </a:rPr>
              <a:t>̊ </a:t>
            </a:r>
            <a:r>
              <a:rPr lang="sv-SE" sz="2100" dirty="0" err="1">
                <a:solidFill>
                  <a:srgbClr val="1C1C1C"/>
                </a:solidFill>
                <a:effectLst/>
              </a:rPr>
              <a:t>närsjukvårdsområde</a:t>
            </a:r>
            <a:r>
              <a:rPr lang="sv-SE" sz="2100" dirty="0">
                <a:solidFill>
                  <a:srgbClr val="1C1C1C"/>
                </a:solidFill>
                <a:effectLst/>
              </a:rPr>
              <a:t>, och i till viss del riskerna.</a:t>
            </a:r>
          </a:p>
          <a:p>
            <a:pPr marL="285750" lvl="0" indent="-285750">
              <a:spcAft>
                <a:spcPts val="800"/>
              </a:spcAft>
              <a:buFont typeface="Arial" panose="020B0604020202020204" pitchFamily="34" charset="0"/>
              <a:buChar char="•"/>
            </a:pPr>
            <a:r>
              <a:rPr lang="sv-SE" sz="2100" dirty="0">
                <a:solidFill>
                  <a:srgbClr val="1C1C1C"/>
                </a:solidFill>
              </a:rPr>
              <a:t>Se </a:t>
            </a:r>
            <a:r>
              <a:rPr lang="sv-SE" sz="2100" dirty="0">
                <a:solidFill>
                  <a:srgbClr val="1C1C1C"/>
                </a:solidFill>
                <a:effectLst/>
              </a:rPr>
              <a:t>om dessa grunder i </a:t>
            </a:r>
            <a:r>
              <a:rPr lang="sv-SE" sz="2100" dirty="0" err="1">
                <a:solidFill>
                  <a:srgbClr val="1C1C1C"/>
                </a:solidFill>
                <a:effectLst/>
              </a:rPr>
              <a:t>förlängningen</a:t>
            </a:r>
            <a:r>
              <a:rPr lang="sv-SE" sz="2100" dirty="0">
                <a:solidFill>
                  <a:srgbClr val="1C1C1C"/>
                </a:solidFill>
                <a:effectLst/>
              </a:rPr>
              <a:t> </a:t>
            </a:r>
            <a:r>
              <a:rPr lang="sv-SE" sz="2100" dirty="0" err="1">
                <a:solidFill>
                  <a:srgbClr val="1C1C1C"/>
                </a:solidFill>
                <a:effectLst/>
              </a:rPr>
              <a:t>är</a:t>
            </a:r>
            <a:r>
              <a:rPr lang="sv-SE" sz="2100" dirty="0">
                <a:solidFill>
                  <a:srgbClr val="1C1C1C"/>
                </a:solidFill>
                <a:effectLst/>
              </a:rPr>
              <a:t> en </a:t>
            </a:r>
            <a:r>
              <a:rPr lang="sv-SE" sz="2100" dirty="0" err="1">
                <a:solidFill>
                  <a:srgbClr val="1C1C1C"/>
                </a:solidFill>
                <a:effectLst/>
              </a:rPr>
              <a:t>möjlighet</a:t>
            </a:r>
            <a:r>
              <a:rPr lang="sv-SE" sz="2100" dirty="0">
                <a:solidFill>
                  <a:srgbClr val="1C1C1C"/>
                </a:solidFill>
                <a:effectLst/>
              </a:rPr>
              <a:t> </a:t>
            </a:r>
            <a:r>
              <a:rPr lang="sv-SE" sz="2100" dirty="0" err="1">
                <a:solidFill>
                  <a:srgbClr val="1C1C1C"/>
                </a:solidFill>
                <a:effectLst/>
              </a:rPr>
              <a:t>för</a:t>
            </a:r>
            <a:r>
              <a:rPr lang="sv-SE" sz="2100" dirty="0">
                <a:solidFill>
                  <a:srgbClr val="1C1C1C"/>
                </a:solidFill>
                <a:effectLst/>
              </a:rPr>
              <a:t> att generiskt utveckla en form av gemensamt ledningssystem </a:t>
            </a:r>
            <a:r>
              <a:rPr lang="sv-SE" sz="2100" dirty="0" err="1">
                <a:solidFill>
                  <a:srgbClr val="1C1C1C"/>
                </a:solidFill>
                <a:effectLst/>
              </a:rPr>
              <a:t>för</a:t>
            </a:r>
            <a:r>
              <a:rPr lang="sv-SE" sz="2100" dirty="0">
                <a:solidFill>
                  <a:srgbClr val="1C1C1C"/>
                </a:solidFill>
                <a:effectLst/>
              </a:rPr>
              <a:t> en </a:t>
            </a:r>
            <a:r>
              <a:rPr lang="sv-SE" sz="2100" dirty="0" err="1">
                <a:solidFill>
                  <a:srgbClr val="1C1C1C"/>
                </a:solidFill>
              </a:rPr>
              <a:t>N</a:t>
            </a:r>
            <a:r>
              <a:rPr lang="sv-SE" sz="2100" dirty="0" err="1">
                <a:solidFill>
                  <a:srgbClr val="1C1C1C"/>
                </a:solidFill>
                <a:effectLst/>
              </a:rPr>
              <a:t>ära</a:t>
            </a:r>
            <a:r>
              <a:rPr lang="sv-SE" sz="2100" dirty="0">
                <a:solidFill>
                  <a:srgbClr val="1C1C1C"/>
                </a:solidFill>
                <a:effectLst/>
              </a:rPr>
              <a:t> </a:t>
            </a:r>
            <a:r>
              <a:rPr lang="sv-SE" sz="2100" dirty="0" err="1">
                <a:solidFill>
                  <a:srgbClr val="1C1C1C"/>
                </a:solidFill>
                <a:effectLst/>
              </a:rPr>
              <a:t>vård</a:t>
            </a:r>
            <a:r>
              <a:rPr lang="sv-SE" sz="2100" dirty="0">
                <a:solidFill>
                  <a:srgbClr val="1C1C1C"/>
                </a:solidFill>
                <a:effectLst/>
              </a:rPr>
              <a:t> genom en integrerad ledning mellan regioner och kommuner. </a:t>
            </a:r>
            <a:endParaRPr lang="sv-SE" sz="2100" dirty="0">
              <a:effectLst/>
            </a:endParaRPr>
          </a:p>
          <a:p>
            <a:pPr lvl="0">
              <a:spcAft>
                <a:spcPts val="800"/>
              </a:spcAft>
            </a:pPr>
            <a:endParaRPr lang="sv-SE" sz="2100" dirty="0"/>
          </a:p>
          <a:p>
            <a:pPr lvl="0">
              <a:spcAft>
                <a:spcPts val="800"/>
              </a:spcAft>
            </a:pPr>
            <a:endParaRPr lang="sv-SE" sz="2100" dirty="0"/>
          </a:p>
          <a:p>
            <a:pPr lvl="0">
              <a:spcAft>
                <a:spcPts val="800"/>
              </a:spcAft>
            </a:pPr>
            <a:endParaRPr lang="sv-SE" sz="2100" dirty="0"/>
          </a:p>
        </p:txBody>
      </p:sp>
      <p:sp>
        <p:nvSpPr>
          <p:cNvPr id="8" name="Rubrik 1">
            <a:extLst>
              <a:ext uri="{FF2B5EF4-FFF2-40B4-BE49-F238E27FC236}">
                <a16:creationId xmlns:a16="http://schemas.microsoft.com/office/drawing/2014/main" id="{6A4D6593-A548-6B2B-08F0-A36856E9EA1E}"/>
              </a:ext>
            </a:extLst>
          </p:cNvPr>
          <p:cNvSpPr txBox="1">
            <a:spLocks/>
          </p:cNvSpPr>
          <p:nvPr/>
        </p:nvSpPr>
        <p:spPr>
          <a:xfrm>
            <a:off x="909716" y="265100"/>
            <a:ext cx="9609825" cy="50814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r>
              <a:rPr lang="sv-SE" sz="1600">
                <a:latin typeface="+mn-lt"/>
              </a:rPr>
              <a:t>Lärande exempel</a:t>
            </a:r>
          </a:p>
        </p:txBody>
      </p:sp>
      <p:sp>
        <p:nvSpPr>
          <p:cNvPr id="3" name="Rektangel med rundade hörn 2">
            <a:hlinkClick r:id="rId3"/>
            <a:extLst>
              <a:ext uri="{FF2B5EF4-FFF2-40B4-BE49-F238E27FC236}">
                <a16:creationId xmlns:a16="http://schemas.microsoft.com/office/drawing/2014/main" id="{A65013DF-0223-702E-C2B2-0BDF5F71C4D5}"/>
              </a:ext>
            </a:extLst>
          </p:cNvPr>
          <p:cNvSpPr/>
          <p:nvPr/>
        </p:nvSpPr>
        <p:spPr>
          <a:xfrm>
            <a:off x="7463366" y="4382518"/>
            <a:ext cx="3087442" cy="596284"/>
          </a:xfrm>
          <a:prstGeom prst="roundRect">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Ta del av intervjufilm från Skellefteå</a:t>
            </a:r>
          </a:p>
        </p:txBody>
      </p:sp>
      <p:pic>
        <p:nvPicPr>
          <p:cNvPr id="11" name="Bildobjekt 10" descr="En bild som visar text&#10;&#10;Automatiskt genererad beskrivning">
            <a:hlinkClick r:id="rId4"/>
            <a:extLst>
              <a:ext uri="{FF2B5EF4-FFF2-40B4-BE49-F238E27FC236}">
                <a16:creationId xmlns:a16="http://schemas.microsoft.com/office/drawing/2014/main" id="{227D57E2-6707-17DA-D5D0-906C94E46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682" y="2299447"/>
            <a:ext cx="3428811" cy="1925653"/>
          </a:xfrm>
          <a:prstGeom prst="rect">
            <a:avLst/>
          </a:prstGeom>
        </p:spPr>
      </p:pic>
    </p:spTree>
    <p:extLst>
      <p:ext uri="{BB962C8B-B14F-4D97-AF65-F5344CB8AC3E}">
        <p14:creationId xmlns:p14="http://schemas.microsoft.com/office/powerpoint/2010/main" val="3242844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6E93411-2BF0-F1CE-E18C-6468D2C28A07}"/>
              </a:ext>
            </a:extLst>
          </p:cNvPr>
          <p:cNvSpPr txBox="1">
            <a:spLocks/>
          </p:cNvSpPr>
          <p:nvPr/>
        </p:nvSpPr>
        <p:spPr>
          <a:xfrm>
            <a:off x="1000713" y="2322714"/>
            <a:ext cx="9972210" cy="1966912"/>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FFFFFF"/>
                </a:solidFill>
                <a:latin typeface="+mj-lt"/>
                <a:ea typeface="+mj-ea"/>
                <a:cs typeface="+mj-cs"/>
              </a:defRPr>
            </a:lvl1pPr>
          </a:lstStyle>
          <a:p>
            <a:r>
              <a:rPr lang="sv-SE" sz="4800" dirty="0">
                <a:solidFill>
                  <a:schemeClr val="bg1"/>
                </a:solidFill>
              </a:rPr>
              <a:t>Mer information</a:t>
            </a:r>
          </a:p>
          <a:p>
            <a:r>
              <a:rPr lang="sv-SE" sz="2800" b="0" dirty="0">
                <a:solidFill>
                  <a:schemeClr val="bg1"/>
                </a:solidFill>
              </a:rPr>
              <a:t>Material, verktyg och lärande exempel </a:t>
            </a:r>
            <a:br>
              <a:rPr lang="sv-SE" sz="2800" b="0" dirty="0">
                <a:solidFill>
                  <a:schemeClr val="bg1"/>
                </a:solidFill>
              </a:rPr>
            </a:br>
            <a:r>
              <a:rPr lang="sv-SE" sz="2800" b="0" dirty="0">
                <a:solidFill>
                  <a:schemeClr val="bg1"/>
                </a:solidFill>
              </a:rPr>
              <a:t>för arbetet med en gemensam plan </a:t>
            </a:r>
            <a:br>
              <a:rPr lang="sv-SE" sz="2800" b="0" dirty="0">
                <a:solidFill>
                  <a:schemeClr val="bg1"/>
                </a:solidFill>
              </a:rPr>
            </a:br>
            <a:r>
              <a:rPr lang="sv-SE" sz="2800" b="0" dirty="0">
                <a:solidFill>
                  <a:schemeClr val="bg1"/>
                </a:solidFill>
              </a:rPr>
              <a:t>finns på </a:t>
            </a:r>
            <a:r>
              <a:rPr lang="sv-SE" sz="2800" b="0" dirty="0" err="1">
                <a:solidFill>
                  <a:schemeClr val="bg1"/>
                </a:solidFill>
              </a:rPr>
              <a:t>skr.se</a:t>
            </a:r>
            <a:endParaRPr lang="sv-SE" sz="2800" b="0" dirty="0">
              <a:solidFill>
                <a:schemeClr val="bg1"/>
              </a:solidFill>
            </a:endParaRPr>
          </a:p>
        </p:txBody>
      </p:sp>
    </p:spTree>
    <p:extLst>
      <p:ext uri="{BB962C8B-B14F-4D97-AF65-F5344CB8AC3E}">
        <p14:creationId xmlns:p14="http://schemas.microsoft.com/office/powerpoint/2010/main" val="351430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4DDF37-0C16-45D6-C2CA-B988D4AF9814}"/>
              </a:ext>
            </a:extLst>
          </p:cNvPr>
          <p:cNvSpPr>
            <a:spLocks noGrp="1"/>
          </p:cNvSpPr>
          <p:nvPr>
            <p:ph type="title"/>
          </p:nvPr>
        </p:nvSpPr>
        <p:spPr/>
        <p:txBody>
          <a:bodyPr/>
          <a:lstStyle/>
          <a:p>
            <a:pPr>
              <a:lnSpc>
                <a:spcPct val="90000"/>
              </a:lnSpc>
            </a:pPr>
            <a:r>
              <a:rPr lang="sv-SE" sz="4000" dirty="0"/>
              <a:t>Ett verktyg i fokusförflyttningen till Nära vård</a:t>
            </a:r>
          </a:p>
        </p:txBody>
      </p:sp>
      <p:sp>
        <p:nvSpPr>
          <p:cNvPr id="3" name="Platshållare för innehåll 2">
            <a:extLst>
              <a:ext uri="{FF2B5EF4-FFF2-40B4-BE49-F238E27FC236}">
                <a16:creationId xmlns:a16="http://schemas.microsoft.com/office/drawing/2014/main" id="{45F0032A-BD9D-54FB-0300-6FCA301D462D}"/>
              </a:ext>
            </a:extLst>
          </p:cNvPr>
          <p:cNvSpPr>
            <a:spLocks noGrp="1"/>
          </p:cNvSpPr>
          <p:nvPr>
            <p:ph idx="1"/>
          </p:nvPr>
        </p:nvSpPr>
        <p:spPr>
          <a:xfrm>
            <a:off x="664232" y="2495203"/>
            <a:ext cx="9155629" cy="3738598"/>
          </a:xfrm>
        </p:spPr>
        <p:txBody>
          <a:bodyPr/>
          <a:lstStyle/>
          <a:p>
            <a:pPr marL="30163" indent="0">
              <a:buNone/>
            </a:pPr>
            <a:r>
              <a:rPr lang="sv-SE" sz="2100" dirty="0"/>
              <a:t>Personcentrering som förhållningssätt och arbetssätt är, tillsammans med samverkan mellan kommuner och regioner, två av de framgångsfaktorer som har identifierats i förflyttningen till Nära vård. </a:t>
            </a:r>
          </a:p>
          <a:p>
            <a:pPr marL="30163" indent="0">
              <a:buNone/>
            </a:pPr>
            <a:r>
              <a:rPr lang="sv-SE" sz="2100" dirty="0"/>
              <a:t>En plan för gemensam primärvård är ett verktyg i denna fokusförflyttning: </a:t>
            </a:r>
          </a:p>
          <a:p>
            <a:pPr marL="457200" lvl="1" indent="0">
              <a:buNone/>
            </a:pPr>
            <a:r>
              <a:rPr lang="sv-SE" sz="2100" dirty="0"/>
              <a:t>	Från organisation till relation. </a:t>
            </a:r>
          </a:p>
          <a:p>
            <a:pPr marL="457200" lvl="1" indent="0">
              <a:buNone/>
            </a:pPr>
            <a:r>
              <a:rPr lang="sv-SE" sz="2100" dirty="0"/>
              <a:t>	Från passiv mottagare till aktiv medskapare. </a:t>
            </a:r>
          </a:p>
          <a:p>
            <a:pPr marL="457200" lvl="1" indent="0">
              <a:buNone/>
            </a:pPr>
            <a:r>
              <a:rPr lang="sv-SE" sz="2100" dirty="0"/>
              <a:t>	Från reaktiv till proaktiv och hälsofrämjande. </a:t>
            </a:r>
          </a:p>
          <a:p>
            <a:pPr marL="457200" lvl="1" indent="0">
              <a:buNone/>
            </a:pPr>
            <a:r>
              <a:rPr lang="sv-SE" sz="2100" dirty="0"/>
              <a:t>	Från isolerade vård- och omsorgsinsatser till samordning utifrån 	personens fokus.</a:t>
            </a:r>
          </a:p>
          <a:p>
            <a:pPr marL="30163" indent="0">
              <a:buNone/>
            </a:pPr>
            <a:endParaRPr lang="sv-SE" sz="2100" dirty="0"/>
          </a:p>
        </p:txBody>
      </p:sp>
      <p:sp>
        <p:nvSpPr>
          <p:cNvPr id="4" name="Höger 3">
            <a:extLst>
              <a:ext uri="{FF2B5EF4-FFF2-40B4-BE49-F238E27FC236}">
                <a16:creationId xmlns:a16="http://schemas.microsoft.com/office/drawing/2014/main" id="{FF93ECC6-6A84-40B7-9488-BD07584123AD}"/>
              </a:ext>
            </a:extLst>
          </p:cNvPr>
          <p:cNvSpPr/>
          <p:nvPr/>
        </p:nvSpPr>
        <p:spPr>
          <a:xfrm>
            <a:off x="1158139" y="4187687"/>
            <a:ext cx="312852" cy="203651"/>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Höger 4">
            <a:extLst>
              <a:ext uri="{FF2B5EF4-FFF2-40B4-BE49-F238E27FC236}">
                <a16:creationId xmlns:a16="http://schemas.microsoft.com/office/drawing/2014/main" id="{1B1C4011-F77F-5823-1774-69AAEDD53079}"/>
              </a:ext>
            </a:extLst>
          </p:cNvPr>
          <p:cNvSpPr/>
          <p:nvPr/>
        </p:nvSpPr>
        <p:spPr>
          <a:xfrm>
            <a:off x="1158140" y="4595299"/>
            <a:ext cx="312852" cy="203651"/>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Höger 5">
            <a:extLst>
              <a:ext uri="{FF2B5EF4-FFF2-40B4-BE49-F238E27FC236}">
                <a16:creationId xmlns:a16="http://schemas.microsoft.com/office/drawing/2014/main" id="{103BCF43-5399-CB74-DBC2-BD24F7865607}"/>
              </a:ext>
            </a:extLst>
          </p:cNvPr>
          <p:cNvSpPr/>
          <p:nvPr/>
        </p:nvSpPr>
        <p:spPr>
          <a:xfrm>
            <a:off x="1158139" y="4987215"/>
            <a:ext cx="312852" cy="203651"/>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Höger 6">
            <a:extLst>
              <a:ext uri="{FF2B5EF4-FFF2-40B4-BE49-F238E27FC236}">
                <a16:creationId xmlns:a16="http://schemas.microsoft.com/office/drawing/2014/main" id="{27B409F0-B4E8-DA7A-DBB7-568A4D5E53A0}"/>
              </a:ext>
            </a:extLst>
          </p:cNvPr>
          <p:cNvSpPr/>
          <p:nvPr/>
        </p:nvSpPr>
        <p:spPr>
          <a:xfrm>
            <a:off x="1171392" y="5392588"/>
            <a:ext cx="312852" cy="203651"/>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507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3075978-D5FE-6ED2-F066-89781C4CE78D}"/>
              </a:ext>
            </a:extLst>
          </p:cNvPr>
          <p:cNvSpPr>
            <a:spLocks noGrp="1"/>
          </p:cNvSpPr>
          <p:nvPr>
            <p:ph idx="1"/>
          </p:nvPr>
        </p:nvSpPr>
        <p:spPr>
          <a:xfrm>
            <a:off x="1109765" y="2376001"/>
            <a:ext cx="4665141" cy="3738598"/>
          </a:xfrm>
        </p:spPr>
        <p:txBody>
          <a:bodyPr/>
          <a:lstStyle/>
          <a:p>
            <a:pPr marL="30163" indent="0">
              <a:buNone/>
            </a:pPr>
            <a:r>
              <a:rPr lang="sv-SE" sz="2000" i="1" dirty="0"/>
              <a:t>Regioner och kommuner ska för utformningen av hälso- och sjukvård på primärvårdsnivå upprätta en övergripande gemensam plan.</a:t>
            </a:r>
            <a:br>
              <a:rPr lang="sv-SE" sz="2000" i="1" dirty="0"/>
            </a:br>
            <a:endParaRPr lang="sv-SE" sz="1800" b="1" dirty="0"/>
          </a:p>
          <a:p>
            <a:pPr marL="30163" indent="0" algn="l">
              <a:buNone/>
            </a:pPr>
            <a:endParaRPr lang="sv-SE" sz="1800" b="1" i="0" dirty="0">
              <a:solidFill>
                <a:srgbClr val="000000"/>
              </a:solidFill>
              <a:effectLst/>
            </a:endParaRPr>
          </a:p>
          <a:p>
            <a:pPr marL="30163" indent="0" algn="l">
              <a:buNone/>
            </a:pPr>
            <a:endParaRPr lang="sv-SE" sz="1800" b="1" dirty="0">
              <a:solidFill>
                <a:srgbClr val="000000"/>
              </a:solidFill>
            </a:endParaRPr>
          </a:p>
          <a:p>
            <a:pPr marL="30163" indent="0" algn="l">
              <a:buNone/>
            </a:pPr>
            <a:r>
              <a:rPr lang="sv-SE" sz="1600" b="1" i="0" dirty="0">
                <a:solidFill>
                  <a:srgbClr val="000000"/>
                </a:solidFill>
                <a:effectLst/>
              </a:rPr>
              <a:t>God och nära vård - En reform för ett hållbart hälso- och sjukvårdssystem SOU 2020:19</a:t>
            </a:r>
          </a:p>
        </p:txBody>
      </p:sp>
      <p:sp>
        <p:nvSpPr>
          <p:cNvPr id="3" name="Rubrik 2">
            <a:extLst>
              <a:ext uri="{FF2B5EF4-FFF2-40B4-BE49-F238E27FC236}">
                <a16:creationId xmlns:a16="http://schemas.microsoft.com/office/drawing/2014/main" id="{95365148-E50A-74DD-F52C-9B98E2207E12}"/>
              </a:ext>
            </a:extLst>
          </p:cNvPr>
          <p:cNvSpPr>
            <a:spLocks noGrp="1"/>
          </p:cNvSpPr>
          <p:nvPr>
            <p:ph type="title"/>
          </p:nvPr>
        </p:nvSpPr>
        <p:spPr>
          <a:xfrm>
            <a:off x="664233" y="630856"/>
            <a:ext cx="10943916" cy="2100913"/>
          </a:xfrm>
        </p:spPr>
        <p:txBody>
          <a:bodyPr/>
          <a:lstStyle/>
          <a:p>
            <a:r>
              <a:rPr lang="sv-SE" sz="4000" dirty="0"/>
              <a:t>Statliga utredningar pekar på möjligheter med en gemensam plan </a:t>
            </a:r>
          </a:p>
        </p:txBody>
      </p:sp>
      <p:pic>
        <p:nvPicPr>
          <p:cNvPr id="4" name="Bildobjekt 3">
            <a:extLst>
              <a:ext uri="{FF2B5EF4-FFF2-40B4-BE49-F238E27FC236}">
                <a16:creationId xmlns:a16="http://schemas.microsoft.com/office/drawing/2014/main" id="{71FD34AA-DBA4-6C75-7BAB-D0BE01ECB8F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4542" y="2295080"/>
            <a:ext cx="699927" cy="574854"/>
          </a:xfrm>
          <a:prstGeom prst="rect">
            <a:avLst/>
          </a:prstGeom>
        </p:spPr>
      </p:pic>
      <p:sp>
        <p:nvSpPr>
          <p:cNvPr id="5" name="Platshållare för innehåll 1">
            <a:extLst>
              <a:ext uri="{FF2B5EF4-FFF2-40B4-BE49-F238E27FC236}">
                <a16:creationId xmlns:a16="http://schemas.microsoft.com/office/drawing/2014/main" id="{B03C5C21-90E2-BCFB-52D6-FF610A9BF47F}"/>
              </a:ext>
            </a:extLst>
          </p:cNvPr>
          <p:cNvSpPr txBox="1">
            <a:spLocks/>
          </p:cNvSpPr>
          <p:nvPr/>
        </p:nvSpPr>
        <p:spPr>
          <a:xfrm>
            <a:off x="6671489" y="2376001"/>
            <a:ext cx="4896469"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sz="2000" i="1" dirty="0"/>
              <a:t>…regionen och kommunerna ska samverka med varandra vid planering och utveckling av hälso- och sjukvården.</a:t>
            </a:r>
          </a:p>
          <a:p>
            <a:pPr marL="30163" indent="0">
              <a:buFont typeface="Symbol" panose="05050102010706020507" pitchFamily="18" charset="2"/>
              <a:buNone/>
            </a:pPr>
            <a:r>
              <a:rPr lang="sv-SE" sz="2000" i="1" dirty="0"/>
              <a:t>”Regionen och kommunerna i regionen ska i en gemensam plan ange formerna </a:t>
            </a:r>
            <a:br>
              <a:rPr lang="sv-SE" sz="2000" i="1" dirty="0"/>
            </a:br>
            <a:r>
              <a:rPr lang="sv-SE" sz="2000" i="1" dirty="0"/>
              <a:t>för och utvecklingen av primärvården”</a:t>
            </a:r>
          </a:p>
          <a:p>
            <a:pPr marL="30163" indent="0">
              <a:buFont typeface="Symbol" panose="05050102010706020507" pitchFamily="18" charset="2"/>
              <a:buNone/>
            </a:pPr>
            <a:endParaRPr lang="sv-SE" sz="1600" i="1" dirty="0"/>
          </a:p>
          <a:p>
            <a:pPr marL="30163" indent="0">
              <a:buFont typeface="Symbol" panose="05050102010706020507" pitchFamily="18" charset="2"/>
              <a:buNone/>
            </a:pPr>
            <a:r>
              <a:rPr lang="sv-SE" sz="1600" b="1" dirty="0"/>
              <a:t>Ökad kvalitet och jämlikhet i vård och omsorg för äldre personer SOU 2022:41</a:t>
            </a:r>
          </a:p>
          <a:p>
            <a:pPr marL="30163" indent="0">
              <a:buFont typeface="Symbol" panose="05050102010706020507" pitchFamily="18" charset="2"/>
              <a:buNone/>
            </a:pPr>
            <a:endParaRPr lang="sv-SE" sz="1800" i="1" dirty="0"/>
          </a:p>
          <a:p>
            <a:endParaRPr lang="sv-SE" sz="1800" dirty="0"/>
          </a:p>
        </p:txBody>
      </p:sp>
      <p:pic>
        <p:nvPicPr>
          <p:cNvPr id="6" name="Bildobjekt 5">
            <a:extLst>
              <a:ext uri="{FF2B5EF4-FFF2-40B4-BE49-F238E27FC236}">
                <a16:creationId xmlns:a16="http://schemas.microsoft.com/office/drawing/2014/main" id="{519AB34A-43A2-FA65-AA00-A7021C1547C4}"/>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91250" y="2306509"/>
            <a:ext cx="699927" cy="574854"/>
          </a:xfrm>
          <a:prstGeom prst="rect">
            <a:avLst/>
          </a:prstGeom>
        </p:spPr>
      </p:pic>
      <p:sp>
        <p:nvSpPr>
          <p:cNvPr id="7" name="textruta 6">
            <a:extLst>
              <a:ext uri="{FF2B5EF4-FFF2-40B4-BE49-F238E27FC236}">
                <a16:creationId xmlns:a16="http://schemas.microsoft.com/office/drawing/2014/main" id="{2AEAB47E-4AE3-51BF-74B1-9E0B4144F97E}"/>
              </a:ext>
            </a:extLst>
          </p:cNvPr>
          <p:cNvSpPr txBox="1"/>
          <p:nvPr/>
        </p:nvSpPr>
        <p:spPr>
          <a:xfrm>
            <a:off x="624043" y="5620057"/>
            <a:ext cx="10943916" cy="707886"/>
          </a:xfrm>
          <a:prstGeom prst="rect">
            <a:avLst/>
          </a:prstGeom>
          <a:noFill/>
        </p:spPr>
        <p:txBody>
          <a:bodyPr wrap="square" rtlCol="0">
            <a:spAutoFit/>
          </a:bodyPr>
          <a:lstStyle/>
          <a:p>
            <a:pPr marL="30163" indent="0">
              <a:buNone/>
            </a:pPr>
            <a:endParaRPr lang="sv-SE" sz="1800" i="1"/>
          </a:p>
          <a:p>
            <a:pPr marL="30163" indent="0">
              <a:buNone/>
            </a:pPr>
            <a:r>
              <a:rPr lang="sv-SE" sz="1100"/>
              <a:t>Ref: </a:t>
            </a:r>
            <a:r>
              <a:rPr lang="sv-SE" sz="1100" err="1"/>
              <a:t>www.regeringen.se</a:t>
            </a:r>
            <a:r>
              <a:rPr lang="sv-SE" sz="1100"/>
              <a:t>/</a:t>
            </a:r>
            <a:r>
              <a:rPr lang="sv-SE" sz="1100" err="1"/>
              <a:t>rattsliga</a:t>
            </a:r>
            <a:r>
              <a:rPr lang="sv-SE" sz="1100"/>
              <a:t>-dokument/statens-offentliga-utredningar/2020/04/sou-202019/ </a:t>
            </a:r>
            <a:r>
              <a:rPr lang="sv-SE" sz="1100" err="1"/>
              <a:t>www.regeringen.se</a:t>
            </a:r>
            <a:r>
              <a:rPr lang="sv-SE" sz="1100"/>
              <a:t>/</a:t>
            </a:r>
            <a:r>
              <a:rPr lang="sv-SE" sz="1100" err="1"/>
              <a:t>rattsliga</a:t>
            </a:r>
            <a:r>
              <a:rPr lang="sv-SE" sz="1100"/>
              <a:t>-dokument/statens-offentliga-utredningar/2022/06/sou-202241/</a:t>
            </a:r>
          </a:p>
        </p:txBody>
      </p:sp>
    </p:spTree>
    <p:extLst>
      <p:ext uri="{BB962C8B-B14F-4D97-AF65-F5344CB8AC3E}">
        <p14:creationId xmlns:p14="http://schemas.microsoft.com/office/powerpoint/2010/main" val="420672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BC7F0DD-19DA-FE72-3F9D-322D51147B0F}"/>
              </a:ext>
            </a:extLst>
          </p:cNvPr>
          <p:cNvSpPr>
            <a:spLocks noGrp="1"/>
          </p:cNvSpPr>
          <p:nvPr>
            <p:ph type="title"/>
          </p:nvPr>
        </p:nvSpPr>
        <p:spPr/>
        <p:txBody>
          <a:bodyPr>
            <a:normAutofit fontScale="90000"/>
          </a:bodyPr>
          <a:lstStyle/>
          <a:p>
            <a:r>
              <a:rPr lang="sv-SE" b="1" dirty="0">
                <a:latin typeface="+mn-lt"/>
              </a:rPr>
              <a:t>Organisatoriska mellanrum – när glapp uppstår i välfärden</a:t>
            </a:r>
            <a:br>
              <a:rPr lang="sv-SE" sz="2800" b="1" dirty="0">
                <a:solidFill>
                  <a:schemeClr val="accent1"/>
                </a:solidFill>
                <a:latin typeface="Helvetica" pitchFamily="2" charset="0"/>
              </a:rPr>
            </a:br>
            <a:endParaRPr lang="sv-SE" sz="2000" dirty="0">
              <a:solidFill>
                <a:schemeClr val="accent1"/>
              </a:solidFill>
              <a:latin typeface="Helvetica" pitchFamily="2" charset="0"/>
            </a:endParaRPr>
          </a:p>
        </p:txBody>
      </p:sp>
      <p:sp>
        <p:nvSpPr>
          <p:cNvPr id="5" name="Platshållare för innehåll 4">
            <a:extLst>
              <a:ext uri="{FF2B5EF4-FFF2-40B4-BE49-F238E27FC236}">
                <a16:creationId xmlns:a16="http://schemas.microsoft.com/office/drawing/2014/main" id="{15E509DC-BD33-9049-30B8-4B00F3339BF9}"/>
              </a:ext>
            </a:extLst>
          </p:cNvPr>
          <p:cNvSpPr>
            <a:spLocks noGrp="1"/>
          </p:cNvSpPr>
          <p:nvPr>
            <p:ph idx="1"/>
          </p:nvPr>
        </p:nvSpPr>
        <p:spPr>
          <a:xfrm>
            <a:off x="664233" y="2882708"/>
            <a:ext cx="7762138" cy="3738598"/>
          </a:xfrm>
        </p:spPr>
        <p:txBody>
          <a:bodyPr>
            <a:normAutofit/>
          </a:bodyPr>
          <a:lstStyle/>
          <a:p>
            <a:pPr marL="0" indent="0">
              <a:buNone/>
            </a:pPr>
            <a:r>
              <a:rPr lang="sv-SE" sz="2200" dirty="0"/>
              <a:t>Ett organisatoriskt mellanrum uppstår när en persons, grupps eller organisations ansvar, befogenheter, ambitioner, kompetens, information etcetera tar slut utan att någon annan persons, grupps eller organisations tar vid. </a:t>
            </a:r>
          </a:p>
        </p:txBody>
      </p:sp>
      <p:sp>
        <p:nvSpPr>
          <p:cNvPr id="2" name="textruta 1">
            <a:extLst>
              <a:ext uri="{FF2B5EF4-FFF2-40B4-BE49-F238E27FC236}">
                <a16:creationId xmlns:a16="http://schemas.microsoft.com/office/drawing/2014/main" id="{D2701D29-00AA-D97E-C2E6-A3C179ECB21E}"/>
              </a:ext>
            </a:extLst>
          </p:cNvPr>
          <p:cNvSpPr txBox="1"/>
          <p:nvPr/>
        </p:nvSpPr>
        <p:spPr>
          <a:xfrm>
            <a:off x="664232" y="5983398"/>
            <a:ext cx="10323558" cy="276999"/>
          </a:xfrm>
          <a:prstGeom prst="rect">
            <a:avLst/>
          </a:prstGeom>
          <a:noFill/>
        </p:spPr>
        <p:txBody>
          <a:bodyPr wrap="square" rtlCol="0">
            <a:spAutoFit/>
          </a:bodyPr>
          <a:lstStyle/>
          <a:p>
            <a:r>
              <a:rPr lang="sv-SE" sz="1200" dirty="0"/>
              <a:t>Ref: I välfärdsproduktionens gränsland. Organisatoriska mellanrum i vård, skola och omsorg. Mats </a:t>
            </a:r>
            <a:r>
              <a:rPr lang="sv-SE" sz="1200" dirty="0" err="1"/>
              <a:t>Tyrstrup</a:t>
            </a:r>
            <a:r>
              <a:rPr lang="sv-SE" sz="1200" dirty="0"/>
              <a:t> 2014</a:t>
            </a:r>
          </a:p>
        </p:txBody>
      </p:sp>
    </p:spTree>
    <p:extLst>
      <p:ext uri="{BB962C8B-B14F-4D97-AF65-F5344CB8AC3E}">
        <p14:creationId xmlns:p14="http://schemas.microsoft.com/office/powerpoint/2010/main" val="354519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4A68323-A26B-5AA0-BE90-E1C08A6E5801}"/>
              </a:ext>
            </a:extLst>
          </p:cNvPr>
          <p:cNvSpPr>
            <a:spLocks noGrp="1"/>
          </p:cNvSpPr>
          <p:nvPr>
            <p:ph idx="1"/>
          </p:nvPr>
        </p:nvSpPr>
        <p:spPr>
          <a:xfrm>
            <a:off x="664233" y="2583093"/>
            <a:ext cx="5975106" cy="3738598"/>
          </a:xfrm>
        </p:spPr>
        <p:txBody>
          <a:bodyPr/>
          <a:lstStyle/>
          <a:p>
            <a:pPr>
              <a:buFont typeface="Arial" panose="020B0604020202020204" pitchFamily="34" charset="0"/>
              <a:buChar char="•"/>
            </a:pPr>
            <a:r>
              <a:rPr lang="sv-SE" sz="2100" dirty="0"/>
              <a:t>Mellanrum per definition utgör förbättrings- områden, fält av potential och i vissa fall innovationsmöjligheter som kan leda </a:t>
            </a:r>
            <a:r>
              <a:rPr lang="sv-SE" sz="2100" dirty="0">
                <a:solidFill>
                  <a:srgbClr val="171611"/>
                </a:solidFill>
              </a:rPr>
              <a:t>till </a:t>
            </a:r>
            <a:br>
              <a:rPr lang="sv-SE" sz="2100" dirty="0">
                <a:solidFill>
                  <a:srgbClr val="171611"/>
                </a:solidFill>
              </a:rPr>
            </a:br>
            <a:r>
              <a:rPr lang="sv-SE" sz="2100" dirty="0">
                <a:solidFill>
                  <a:srgbClr val="171611"/>
                </a:solidFill>
              </a:rPr>
              <a:t>att u</a:t>
            </a:r>
            <a:r>
              <a:rPr lang="sv-SE" sz="2100" i="0" dirty="0">
                <a:solidFill>
                  <a:srgbClr val="171611"/>
                </a:solidFill>
                <a:effectLst/>
              </a:rPr>
              <a:t>tveckla nya system </a:t>
            </a:r>
            <a:r>
              <a:rPr lang="sv-SE" sz="2100" dirty="0">
                <a:solidFill>
                  <a:srgbClr val="171611"/>
                </a:solidFill>
              </a:rPr>
              <a:t>och öka kvalitén för invånaren.</a:t>
            </a:r>
            <a:endParaRPr lang="sv-SE" sz="2100" i="0" dirty="0">
              <a:solidFill>
                <a:srgbClr val="171611"/>
              </a:solidFill>
              <a:effectLst/>
            </a:endParaRPr>
          </a:p>
          <a:p>
            <a:pPr>
              <a:buFont typeface="Arial" panose="020B0604020202020204" pitchFamily="34" charset="0"/>
              <a:buChar char="•"/>
            </a:pPr>
            <a:r>
              <a:rPr lang="sv-SE" sz="2100" dirty="0">
                <a:solidFill>
                  <a:srgbClr val="171611"/>
                </a:solidFill>
              </a:rPr>
              <a:t>S</a:t>
            </a:r>
            <a:r>
              <a:rPr lang="sv-SE" sz="2100" b="0" i="0" dirty="0">
                <a:solidFill>
                  <a:srgbClr val="171611"/>
                </a:solidFill>
                <a:effectLst/>
              </a:rPr>
              <a:t>törre system behöver utvecklas så att det inte utgår från enheter och gränser utan från det resultat som eftersträvas.</a:t>
            </a:r>
          </a:p>
        </p:txBody>
      </p:sp>
      <p:sp>
        <p:nvSpPr>
          <p:cNvPr id="3" name="Rubrik 2">
            <a:extLst>
              <a:ext uri="{FF2B5EF4-FFF2-40B4-BE49-F238E27FC236}">
                <a16:creationId xmlns:a16="http://schemas.microsoft.com/office/drawing/2014/main" id="{7862C174-0A1D-E5E7-A5B1-94FA88366F9D}"/>
              </a:ext>
            </a:extLst>
          </p:cNvPr>
          <p:cNvSpPr>
            <a:spLocks noGrp="1"/>
          </p:cNvSpPr>
          <p:nvPr>
            <p:ph type="title"/>
          </p:nvPr>
        </p:nvSpPr>
        <p:spPr/>
        <p:txBody>
          <a:bodyPr/>
          <a:lstStyle/>
          <a:p>
            <a:r>
              <a:rPr lang="sv-SE" sz="4000" i="0" dirty="0">
                <a:solidFill>
                  <a:srgbClr val="171611"/>
                </a:solidFill>
                <a:effectLst/>
                <a:latin typeface="+mn-lt"/>
              </a:rPr>
              <a:t>Mellanrum som förbättringsområde</a:t>
            </a:r>
            <a:br>
              <a:rPr lang="sv-SE" sz="4000" i="0" dirty="0">
                <a:solidFill>
                  <a:srgbClr val="171611"/>
                </a:solidFill>
                <a:effectLst/>
                <a:latin typeface="Jost"/>
              </a:rPr>
            </a:br>
            <a:br>
              <a:rPr lang="sv-SE" sz="4000" dirty="0"/>
            </a:br>
            <a:endParaRPr lang="sv-SE" sz="4000" dirty="0"/>
          </a:p>
        </p:txBody>
      </p:sp>
      <p:sp>
        <p:nvSpPr>
          <p:cNvPr id="9" name="textruta 8">
            <a:extLst>
              <a:ext uri="{FF2B5EF4-FFF2-40B4-BE49-F238E27FC236}">
                <a16:creationId xmlns:a16="http://schemas.microsoft.com/office/drawing/2014/main" id="{2758C5BC-3113-EB61-E655-144951564388}"/>
              </a:ext>
            </a:extLst>
          </p:cNvPr>
          <p:cNvSpPr txBox="1"/>
          <p:nvPr/>
        </p:nvSpPr>
        <p:spPr>
          <a:xfrm>
            <a:off x="664233" y="5983398"/>
            <a:ext cx="10323558" cy="461665"/>
          </a:xfrm>
          <a:prstGeom prst="rect">
            <a:avLst/>
          </a:prstGeom>
          <a:noFill/>
        </p:spPr>
        <p:txBody>
          <a:bodyPr wrap="square" rtlCol="0">
            <a:spAutoFit/>
          </a:bodyPr>
          <a:lstStyle/>
          <a:p>
            <a:r>
              <a:rPr lang="sv-SE" sz="1200" dirty="0"/>
              <a:t>Ref: Fritt från Mats </a:t>
            </a:r>
            <a:r>
              <a:rPr lang="sv-SE" sz="1200" dirty="0" err="1"/>
              <a:t>Tyrstrup</a:t>
            </a:r>
            <a:r>
              <a:rPr lang="sv-SE" sz="1200" dirty="0"/>
              <a:t>, I välfärdsproduktionens gränsland. Organisatoriska mellanrum i vård, skola och omsorg. </a:t>
            </a:r>
            <a:br>
              <a:rPr lang="sv-SE" sz="1200" dirty="0"/>
            </a:br>
            <a:endParaRPr lang="sv-SE" sz="1200" dirty="0"/>
          </a:p>
        </p:txBody>
      </p:sp>
      <p:pic>
        <p:nvPicPr>
          <p:cNvPr id="5" name="Bildobjekt 4">
            <a:extLst>
              <a:ext uri="{FF2B5EF4-FFF2-40B4-BE49-F238E27FC236}">
                <a16:creationId xmlns:a16="http://schemas.microsoft.com/office/drawing/2014/main" id="{594BD693-8EBF-6CDE-4183-31FF663CC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344" y="2577731"/>
            <a:ext cx="3996441" cy="3280467"/>
          </a:xfrm>
          <a:prstGeom prst="rect">
            <a:avLst/>
          </a:prstGeom>
        </p:spPr>
      </p:pic>
    </p:spTree>
    <p:extLst>
      <p:ext uri="{BB962C8B-B14F-4D97-AF65-F5344CB8AC3E}">
        <p14:creationId xmlns:p14="http://schemas.microsoft.com/office/powerpoint/2010/main" val="12615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7B8CDF-2F37-B501-C0DC-41D33604AE74}"/>
              </a:ext>
            </a:extLst>
          </p:cNvPr>
          <p:cNvSpPr txBox="1"/>
          <p:nvPr/>
        </p:nvSpPr>
        <p:spPr>
          <a:xfrm>
            <a:off x="1892489" y="2470245"/>
            <a:ext cx="8407021" cy="1569660"/>
          </a:xfrm>
          <a:prstGeom prst="rect">
            <a:avLst/>
          </a:prstGeom>
          <a:noFill/>
        </p:spPr>
        <p:txBody>
          <a:bodyPr wrap="square" rtlCol="0">
            <a:spAutoFit/>
          </a:bodyPr>
          <a:lstStyle/>
          <a:p>
            <a:pPr algn="ctr">
              <a:lnSpc>
                <a:spcPct val="100000"/>
              </a:lnSpc>
            </a:pPr>
            <a:r>
              <a:rPr lang="sv-SE" sz="4800" b="1" dirty="0">
                <a:solidFill>
                  <a:schemeClr val="bg1"/>
                </a:solidFill>
              </a:rPr>
              <a:t>Vad är regional/kommunal primärvård?</a:t>
            </a:r>
          </a:p>
        </p:txBody>
      </p:sp>
    </p:spTree>
    <p:extLst>
      <p:ext uri="{BB962C8B-B14F-4D97-AF65-F5344CB8AC3E}">
        <p14:creationId xmlns:p14="http://schemas.microsoft.com/office/powerpoint/2010/main" val="1101238340"/>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0.xml><?xml version="1.0" encoding="utf-8"?>
<a:theme xmlns:a="http://schemas.openxmlformats.org/drawingml/2006/main" name="2_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A582161-0B75-4A8D-BC01-033F26A3D868}"/>
    </a:ext>
  </a:extLst>
</a:theme>
</file>

<file path=ppt/theme/theme11.xml><?xml version="1.0" encoding="utf-8"?>
<a:theme xmlns:a="http://schemas.openxmlformats.org/drawingml/2006/main" name="1_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1_Inledningsbilder">
  <a:themeElements>
    <a:clrScheme name="SKL Inbjudan - Röd">
      <a:dk1>
        <a:sysClr val="windowText" lastClr="000000"/>
      </a:dk1>
      <a:lt1>
        <a:sysClr val="window" lastClr="FFFFFF"/>
      </a:lt1>
      <a:dk2>
        <a:srgbClr val="1F497D"/>
      </a:dk2>
      <a:lt2>
        <a:srgbClr val="EEECE1"/>
      </a:lt2>
      <a:accent1>
        <a:srgbClr val="B9141E"/>
      </a:accent1>
      <a:accent2>
        <a:srgbClr val="FAC8C8"/>
      </a:accent2>
      <a:accent3>
        <a:srgbClr val="74CB2D"/>
      </a:accent3>
      <a:accent4>
        <a:srgbClr val="574AD0"/>
      </a:accent4>
      <a:accent5>
        <a:srgbClr val="45BCB5"/>
      </a:accent5>
      <a:accent6>
        <a:srgbClr val="DC702F"/>
      </a:accent6>
      <a:hlink>
        <a:srgbClr val="0000FF"/>
      </a:hlink>
      <a:folHlink>
        <a:srgbClr val="800080"/>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8.xml><?xml version="1.0" encoding="utf-8"?>
<a:theme xmlns:a="http://schemas.openxmlformats.org/drawingml/2006/main" name="1_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9.xml><?xml version="1.0" encoding="utf-8"?>
<a:theme xmlns:a="http://schemas.openxmlformats.org/drawingml/2006/main" name="2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AFD15004-F518-4356-BF4B-4C661F8CC7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2513CDA6E14440B47D06CC75034B56" ma:contentTypeVersion="11" ma:contentTypeDescription="Skapa ett nytt dokument." ma:contentTypeScope="" ma:versionID="afb15ca5d26c84fc52b88c6f5a02fa9e">
  <xsd:schema xmlns:xsd="http://www.w3.org/2001/XMLSchema" xmlns:xs="http://www.w3.org/2001/XMLSchema" xmlns:p="http://schemas.microsoft.com/office/2006/metadata/properties" xmlns:ns2="5487bc45-db90-4844-9e77-a563a32ed096" xmlns:ns3="b848b4fd-8812-4de2-8f85-f06ef2a7dfe8" targetNamespace="http://schemas.microsoft.com/office/2006/metadata/properties" ma:root="true" ma:fieldsID="65c585997eb8aea37bbeee7092a3c491" ns2:_="" ns3:_="">
    <xsd:import namespace="5487bc45-db90-4844-9e77-a563a32ed096"/>
    <xsd:import namespace="b848b4fd-8812-4de2-8f85-f06ef2a7df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7bc45-db90-4844-9e77-a563a32ed0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48b4fd-8812-4de2-8f85-f06ef2a7dfe8"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848b4fd-8812-4de2-8f85-f06ef2a7dfe8">
      <UserInfo>
        <DisplayName>Medlemmar på Modellkommuner</DisplayName>
        <AccountId>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82945A-7FB8-49D5-B3EE-4F2782AE8062}">
  <ds:schemaRefs>
    <ds:schemaRef ds:uri="5487bc45-db90-4844-9e77-a563a32ed096"/>
    <ds:schemaRef ds:uri="b848b4fd-8812-4de2-8f85-f06ef2a7df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7409A7-59E4-4796-91D7-CABC335B3DC4}">
  <ds:schemaRefs>
    <ds:schemaRef ds:uri="http://schemas.microsoft.com/office/2006/metadata/properties"/>
    <ds:schemaRef ds:uri="5487bc45-db90-4844-9e77-a563a32ed096"/>
    <ds:schemaRef ds:uri="http://purl.org/dc/elements/1.1/"/>
    <ds:schemaRef ds:uri="http://purl.org/dc/dcmitype/"/>
    <ds:schemaRef ds:uri="b848b4fd-8812-4de2-8f85-f06ef2a7dfe8"/>
    <ds:schemaRef ds:uri="http://schemas.microsoft.com/office/infopath/2007/PartnerControls"/>
    <ds:schemaRef ds:uri="http://schemas.microsoft.com/office/2006/documentManagement/types"/>
    <ds:schemaRef ds:uri="http://www.w3.org/XML/1998/namespac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CE73014C-163C-49A4-8D30-3D892A48EF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37023</TotalTime>
  <Words>3273</Words>
  <Application>Microsoft Macintosh PowerPoint</Application>
  <PresentationFormat>Bredbild</PresentationFormat>
  <Paragraphs>356</Paragraphs>
  <Slides>48</Slides>
  <Notes>16</Notes>
  <HiddenSlides>0</HiddenSlides>
  <MMClips>0</MMClips>
  <ScaleCrop>false</ScaleCrop>
  <HeadingPairs>
    <vt:vector size="6" baseType="variant">
      <vt:variant>
        <vt:lpstr>Använt teckensnitt</vt:lpstr>
      </vt:variant>
      <vt:variant>
        <vt:i4>7</vt:i4>
      </vt:variant>
      <vt:variant>
        <vt:lpstr>Tema</vt:lpstr>
      </vt:variant>
      <vt:variant>
        <vt:i4>11</vt:i4>
      </vt:variant>
      <vt:variant>
        <vt:lpstr>Bildrubriker</vt:lpstr>
      </vt:variant>
      <vt:variant>
        <vt:i4>48</vt:i4>
      </vt:variant>
    </vt:vector>
  </HeadingPairs>
  <TitlesOfParts>
    <vt:vector size="66" baseType="lpstr">
      <vt:lpstr>Arial</vt:lpstr>
      <vt:lpstr>Calibri</vt:lpstr>
      <vt:lpstr>CharterITCStd</vt:lpstr>
      <vt:lpstr>Helvetica</vt:lpstr>
      <vt:lpstr>Jost</vt:lpstr>
      <vt:lpstr>Symbol</vt:lpstr>
      <vt:lpstr>Wingdings</vt:lpstr>
      <vt:lpstr>SKL PPT Gul</vt:lpstr>
      <vt:lpstr>SKL PPT Röd</vt:lpstr>
      <vt:lpstr>Inledningsbilder</vt:lpstr>
      <vt:lpstr>SKL PPT Mörk</vt:lpstr>
      <vt:lpstr>SKL PPT Svart</vt:lpstr>
      <vt:lpstr>SKL PPT Vit</vt:lpstr>
      <vt:lpstr>1_Inledningsbilder</vt:lpstr>
      <vt:lpstr>1_SKL PPT Svart</vt:lpstr>
      <vt:lpstr>2_Inledningsbilder</vt:lpstr>
      <vt:lpstr>2_SKL PPT Svart</vt:lpstr>
      <vt:lpstr>1_SKL PPT Vit</vt:lpstr>
      <vt:lpstr>PowerPoint-presentation</vt:lpstr>
      <vt:lpstr>Syfte</vt:lpstr>
      <vt:lpstr>Innehåll</vt:lpstr>
      <vt:lpstr>PowerPoint-presentation</vt:lpstr>
      <vt:lpstr>Ett verktyg i fokusförflyttningen till Nära vård</vt:lpstr>
      <vt:lpstr>Statliga utredningar pekar på möjligheter med en gemensam plan </vt:lpstr>
      <vt:lpstr>Organisatoriska mellanrum – när glapp uppstår i välfärden </vt:lpstr>
      <vt:lpstr>Mellanrum som förbättringsområde  </vt:lpstr>
      <vt:lpstr>PowerPoint-presentation</vt:lpstr>
      <vt:lpstr>Svensk primärvård En vårdnivå med två huvudmän och mångfald av utförare</vt:lpstr>
      <vt:lpstr>Primärvård är en vårdnivå</vt:lpstr>
      <vt:lpstr>Primärvårdens grunduppdrag         Nationellt primärvårduppdrag 1 juli 2021</vt:lpstr>
      <vt:lpstr>Primärvårdens roll</vt:lpstr>
      <vt:lpstr>PowerPoint-presentation</vt:lpstr>
      <vt:lpstr>Fördelar med ett systemledarskap</vt:lpstr>
      <vt:lpstr>Fördelar på mikronivå Teamet kring invånaren</vt:lpstr>
      <vt:lpstr>Fördelar på mesonivå </vt:lpstr>
      <vt:lpstr>Fördelar på makronivå Styrning och ledning</vt:lpstr>
      <vt:lpstr>PowerPoint-presentation</vt:lpstr>
      <vt:lpstr>En gemensam plan fyller mellanrummen</vt:lpstr>
      <vt:lpstr>Förstärkt samverkan</vt:lpstr>
      <vt:lpstr>PowerPoint-presentation</vt:lpstr>
      <vt:lpstr>Gemensam utveckling bidrar till att stärka primärvården som nav </vt:lpstr>
      <vt:lpstr>Att gemensamt möta primärvårdens kompetensutmaningar</vt:lpstr>
      <vt:lpstr>Samordning av insatser möjliggör att arbeta mer proaktivt och hälsofrämjande</vt:lpstr>
      <vt:lpstr>PowerPoint-presentation</vt:lpstr>
      <vt:lpstr>De fem stegen</vt:lpstr>
      <vt:lpstr>Gemensamma mål</vt:lpstr>
      <vt:lpstr>Gemensamma mål</vt:lpstr>
      <vt:lpstr>Kartlägg förutsättningarna  </vt:lpstr>
      <vt:lpstr>Kartläggning arbetssätt och överenskommelser  </vt:lpstr>
      <vt:lpstr>Agera gemensamt </vt:lpstr>
      <vt:lpstr>PowerPoint-presentation</vt:lpstr>
      <vt:lpstr>PowerPoint-presentation</vt:lpstr>
      <vt:lpstr>Ledningsnivåer </vt:lpstr>
      <vt:lpstr>Det organisatoriska samspelet</vt:lpstr>
      <vt:lpstr>PowerPoint-presentation</vt:lpstr>
      <vt:lpstr>PowerPoint-presentation</vt:lpstr>
      <vt:lpstr>Säkra stödet för arbetet med den gemensamma planen</vt:lpstr>
      <vt:lpstr>Gemensam uppföljning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Sveriges Kommuner  och Regioner</dc:title>
  <dc:creator>Jacobson Magnus</dc:creator>
  <cp:lastModifiedBy>Petrea Defruit</cp:lastModifiedBy>
  <cp:revision>263</cp:revision>
  <cp:lastPrinted>2022-02-23T14:50:42Z</cp:lastPrinted>
  <dcterms:created xsi:type="dcterms:W3CDTF">2021-05-04T09:00:13Z</dcterms:created>
  <dcterms:modified xsi:type="dcterms:W3CDTF">2023-03-22T13:18:02Z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0x0101006F2513CDA6E14440B47D06CC75034B56</vt:lpwstr>
  </property>
</Properties>
</file>