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4"/>
  </p:sldMasterIdLst>
  <p:notesMasterIdLst>
    <p:notesMasterId r:id="rId52"/>
  </p:notesMasterIdLst>
  <p:sldIdLst>
    <p:sldId id="440" r:id="rId5"/>
    <p:sldId id="493" r:id="rId6"/>
    <p:sldId id="506" r:id="rId7"/>
    <p:sldId id="408" r:id="rId8"/>
    <p:sldId id="262" r:id="rId9"/>
    <p:sldId id="507" r:id="rId10"/>
    <p:sldId id="267" r:id="rId11"/>
    <p:sldId id="269" r:id="rId12"/>
    <p:sldId id="470" r:id="rId13"/>
    <p:sldId id="284" r:id="rId14"/>
    <p:sldId id="272" r:id="rId15"/>
    <p:sldId id="2145709334" r:id="rId16"/>
    <p:sldId id="271" r:id="rId17"/>
    <p:sldId id="2145709335" r:id="rId18"/>
    <p:sldId id="508" r:id="rId19"/>
    <p:sldId id="273" r:id="rId20"/>
    <p:sldId id="489" r:id="rId21"/>
    <p:sldId id="2145709336" r:id="rId22"/>
    <p:sldId id="277" r:id="rId23"/>
    <p:sldId id="2145709337" r:id="rId24"/>
    <p:sldId id="503" r:id="rId25"/>
    <p:sldId id="2145709338" r:id="rId26"/>
    <p:sldId id="504" r:id="rId27"/>
    <p:sldId id="2145709333" r:id="rId28"/>
    <p:sldId id="477" r:id="rId29"/>
    <p:sldId id="482" r:id="rId30"/>
    <p:sldId id="468" r:id="rId31"/>
    <p:sldId id="449" r:id="rId32"/>
    <p:sldId id="462" r:id="rId33"/>
    <p:sldId id="463" r:id="rId34"/>
    <p:sldId id="478" r:id="rId35"/>
    <p:sldId id="450" r:id="rId36"/>
    <p:sldId id="452" r:id="rId37"/>
    <p:sldId id="505" r:id="rId38"/>
    <p:sldId id="457" r:id="rId39"/>
    <p:sldId id="467" r:id="rId40"/>
    <p:sldId id="479" r:id="rId41"/>
    <p:sldId id="459" r:id="rId42"/>
    <p:sldId id="439" r:id="rId43"/>
    <p:sldId id="475" r:id="rId44"/>
    <p:sldId id="483" r:id="rId45"/>
    <p:sldId id="461" r:id="rId46"/>
    <p:sldId id="476" r:id="rId47"/>
    <p:sldId id="498" r:id="rId48"/>
    <p:sldId id="480" r:id="rId49"/>
    <p:sldId id="481" r:id="rId50"/>
    <p:sldId id="473" r:id="rId51"/>
  </p:sldIdLst>
  <p:sldSz cx="12192000" cy="6858000"/>
  <p:notesSz cx="6858000" cy="9144000"/>
  <p:custDataLst>
    <p:tags r:id="rId53"/>
  </p:custData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lmström Christina" initials="HC" lastIdx="31" clrIdx="2"/>
  <p:cmAuthor id="2" name="Jenny Roxenius" initials="JR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8F8"/>
    <a:srgbClr val="E8ECEC"/>
    <a:srgbClr val="E8EC00"/>
    <a:srgbClr val="CED7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just format 3 - Dekorfärg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just format 1 - Dekorfärg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2" autoAdjust="0"/>
    <p:restoredTop sz="73954" autoAdjust="0"/>
  </p:normalViewPr>
  <p:slideViewPr>
    <p:cSldViewPr snapToGrid="0">
      <p:cViewPr varScale="1">
        <p:scale>
          <a:sx n="110" d="100"/>
          <a:sy n="110" d="100"/>
        </p:scale>
        <p:origin x="78" y="27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9736"/>
    </p:cViewPr>
  </p:outlin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gs" Target="tags/tag1.xml"/><Relationship Id="rId58" Type="http://schemas.openxmlformats.org/officeDocument/2006/relationships/tableStyles" Target="tableStyle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heme" Target="theme/theme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F19887-082A-431B-90E9-51054A672B5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A9E56792-12E4-413A-B5D3-A068E3503E7B}">
      <dgm:prSet phldrT="[Text]"/>
      <dgm:spPr>
        <a:solidFill>
          <a:schemeClr val="accent1">
            <a:lumMod val="75000"/>
            <a:alpha val="80000"/>
          </a:schemeClr>
        </a:solidFill>
      </dgm:spPr>
      <dgm:t>
        <a:bodyPr/>
        <a:lstStyle/>
        <a:p>
          <a:r>
            <a:rPr lang="sv-SE"/>
            <a:t>NPO</a:t>
          </a:r>
        </a:p>
      </dgm:t>
    </dgm:pt>
    <dgm:pt modelId="{AB7E06BC-6BE8-4306-ABA2-5CDA211750E2}" type="parTrans" cxnId="{53468524-C72F-45D1-9D7D-ECE913F9D8D3}">
      <dgm:prSet/>
      <dgm:spPr/>
      <dgm:t>
        <a:bodyPr/>
        <a:lstStyle/>
        <a:p>
          <a:endParaRPr lang="sv-SE"/>
        </a:p>
      </dgm:t>
    </dgm:pt>
    <dgm:pt modelId="{D78C82BC-33EF-4924-AA81-3869BD34F604}" type="sibTrans" cxnId="{53468524-C72F-45D1-9D7D-ECE913F9D8D3}">
      <dgm:prSet/>
      <dgm:spPr/>
      <dgm:t>
        <a:bodyPr/>
        <a:lstStyle/>
        <a:p>
          <a:endParaRPr lang="sv-SE"/>
        </a:p>
      </dgm:t>
    </dgm:pt>
    <dgm:pt modelId="{10B942D2-009C-4929-9425-79C656F7B969}">
      <dgm:prSet phldrT="[Text]"/>
      <dgm:spPr>
        <a:solidFill>
          <a:schemeClr val="accent1">
            <a:lumMod val="75000"/>
            <a:alpha val="80000"/>
          </a:schemeClr>
        </a:solidFill>
      </dgm:spPr>
      <dgm:t>
        <a:bodyPr/>
        <a:lstStyle/>
        <a:p>
          <a:r>
            <a:rPr lang="sv-SE"/>
            <a:t>NAG</a:t>
          </a:r>
        </a:p>
      </dgm:t>
    </dgm:pt>
    <dgm:pt modelId="{85E44C81-6884-496C-AAFC-A6B04DC49CD8}" type="parTrans" cxnId="{1B1E6944-4A7D-4D80-B4E6-D9D0ACC22232}">
      <dgm:prSet/>
      <dgm:spPr>
        <a:solidFill>
          <a:schemeClr val="accent1">
            <a:hueOff val="0"/>
            <a:satOff val="0"/>
            <a:lumOff val="0"/>
          </a:schemeClr>
        </a:solidFill>
      </dgm:spPr>
      <dgm:t>
        <a:bodyPr/>
        <a:lstStyle/>
        <a:p>
          <a:endParaRPr lang="sv-SE"/>
        </a:p>
      </dgm:t>
    </dgm:pt>
    <dgm:pt modelId="{5FEE6B57-0E62-4465-ACE5-34D53BD609BA}" type="sibTrans" cxnId="{1B1E6944-4A7D-4D80-B4E6-D9D0ACC22232}">
      <dgm:prSet/>
      <dgm:spPr/>
      <dgm:t>
        <a:bodyPr/>
        <a:lstStyle/>
        <a:p>
          <a:endParaRPr lang="sv-SE"/>
        </a:p>
      </dgm:t>
    </dgm:pt>
    <dgm:pt modelId="{C2F8A98A-5A85-4813-9868-F9C15F74879E}">
      <dgm:prSet phldrT="[Text]"/>
      <dgm:spPr>
        <a:solidFill>
          <a:schemeClr val="accent1">
            <a:lumMod val="75000"/>
            <a:alpha val="80000"/>
          </a:schemeClr>
        </a:solidFill>
      </dgm:spPr>
      <dgm:t>
        <a:bodyPr/>
        <a:lstStyle/>
        <a:p>
          <a:r>
            <a:rPr lang="sv-SE"/>
            <a:t>NAG</a:t>
          </a:r>
        </a:p>
      </dgm:t>
    </dgm:pt>
    <dgm:pt modelId="{BF07DC60-B1C6-4BA6-ACA1-187A28F22A38}" type="parTrans" cxnId="{3AEDBA3B-9148-4413-A457-47959D75970D}">
      <dgm:prSet/>
      <dgm:spPr/>
      <dgm:t>
        <a:bodyPr/>
        <a:lstStyle/>
        <a:p>
          <a:endParaRPr lang="sv-SE"/>
        </a:p>
      </dgm:t>
    </dgm:pt>
    <dgm:pt modelId="{3003A905-921F-42BF-B3C7-0F9A0FFBF232}" type="sibTrans" cxnId="{3AEDBA3B-9148-4413-A457-47959D75970D}">
      <dgm:prSet/>
      <dgm:spPr/>
      <dgm:t>
        <a:bodyPr/>
        <a:lstStyle/>
        <a:p>
          <a:endParaRPr lang="sv-SE"/>
        </a:p>
      </dgm:t>
    </dgm:pt>
    <dgm:pt modelId="{1D0855C9-C046-489A-BD7C-7D9DCF956587}">
      <dgm:prSet phldrT="[Text]"/>
      <dgm:spPr>
        <a:solidFill>
          <a:schemeClr val="accent1">
            <a:lumMod val="75000"/>
            <a:alpha val="80000"/>
          </a:schemeClr>
        </a:solidFill>
      </dgm:spPr>
      <dgm:t>
        <a:bodyPr/>
        <a:lstStyle/>
        <a:p>
          <a:r>
            <a:rPr lang="sv-SE"/>
            <a:t>NAG</a:t>
          </a:r>
        </a:p>
      </dgm:t>
    </dgm:pt>
    <dgm:pt modelId="{98370774-D8F9-4C73-8AD0-73E7239A8B31}" type="parTrans" cxnId="{7B9C1949-F0BD-48E6-A471-44A58EAFD633}">
      <dgm:prSet/>
      <dgm:spPr>
        <a:solidFill>
          <a:schemeClr val="accent1">
            <a:hueOff val="0"/>
            <a:satOff val="0"/>
            <a:lumOff val="0"/>
          </a:schemeClr>
        </a:solidFill>
      </dgm:spPr>
      <dgm:t>
        <a:bodyPr/>
        <a:lstStyle/>
        <a:p>
          <a:endParaRPr lang="sv-SE"/>
        </a:p>
      </dgm:t>
    </dgm:pt>
    <dgm:pt modelId="{8A7C0CB7-CB94-4F04-BDA8-44F296A80E15}" type="sibTrans" cxnId="{7B9C1949-F0BD-48E6-A471-44A58EAFD633}">
      <dgm:prSet/>
      <dgm:spPr/>
      <dgm:t>
        <a:bodyPr/>
        <a:lstStyle/>
        <a:p>
          <a:endParaRPr lang="sv-SE"/>
        </a:p>
      </dgm:t>
    </dgm:pt>
    <dgm:pt modelId="{C1427001-E140-4127-8FF7-F707B6A854F7}" type="pres">
      <dgm:prSet presAssocID="{3DF19887-082A-431B-90E9-51054A672B5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1479D1F-5284-45C8-9F74-565AD75E0D5B}" type="pres">
      <dgm:prSet presAssocID="{A9E56792-12E4-413A-B5D3-A068E3503E7B}" presName="hierRoot1" presStyleCnt="0">
        <dgm:presLayoutVars>
          <dgm:hierBranch val="init"/>
        </dgm:presLayoutVars>
      </dgm:prSet>
      <dgm:spPr/>
    </dgm:pt>
    <dgm:pt modelId="{13FB1335-534E-410D-9960-F7C8B39164CD}" type="pres">
      <dgm:prSet presAssocID="{A9E56792-12E4-413A-B5D3-A068E3503E7B}" presName="rootComposite1" presStyleCnt="0"/>
      <dgm:spPr/>
    </dgm:pt>
    <dgm:pt modelId="{965863CB-2755-4665-B329-E68BC1FD280B}" type="pres">
      <dgm:prSet presAssocID="{A9E56792-12E4-413A-B5D3-A068E3503E7B}" presName="rootText1" presStyleLbl="node0" presStyleIdx="0" presStyleCnt="1">
        <dgm:presLayoutVars>
          <dgm:chPref val="3"/>
        </dgm:presLayoutVars>
      </dgm:prSet>
      <dgm:spPr/>
    </dgm:pt>
    <dgm:pt modelId="{7EF28CF7-1ED8-4DC2-AF19-3ECA66DDDA72}" type="pres">
      <dgm:prSet presAssocID="{A9E56792-12E4-413A-B5D3-A068E3503E7B}" presName="rootConnector1" presStyleLbl="node1" presStyleIdx="0" presStyleCnt="0"/>
      <dgm:spPr/>
    </dgm:pt>
    <dgm:pt modelId="{DBD5A749-CB7A-49B1-AA80-4DAB608BCBA5}" type="pres">
      <dgm:prSet presAssocID="{A9E56792-12E4-413A-B5D3-A068E3503E7B}" presName="hierChild2" presStyleCnt="0"/>
      <dgm:spPr/>
    </dgm:pt>
    <dgm:pt modelId="{ACAD8088-89EA-40F5-BB62-17D963BF77E4}" type="pres">
      <dgm:prSet presAssocID="{85E44C81-6884-496C-AAFC-A6B04DC49CD8}" presName="Name37" presStyleLbl="parChTrans1D2" presStyleIdx="0" presStyleCnt="3"/>
      <dgm:spPr/>
    </dgm:pt>
    <dgm:pt modelId="{D5B4A98C-00DA-49FB-A93D-19C226F54AE8}" type="pres">
      <dgm:prSet presAssocID="{10B942D2-009C-4929-9425-79C656F7B969}" presName="hierRoot2" presStyleCnt="0">
        <dgm:presLayoutVars>
          <dgm:hierBranch val="init"/>
        </dgm:presLayoutVars>
      </dgm:prSet>
      <dgm:spPr/>
    </dgm:pt>
    <dgm:pt modelId="{FF9D7310-7304-4C90-A7A0-206D5CCBBBA4}" type="pres">
      <dgm:prSet presAssocID="{10B942D2-009C-4929-9425-79C656F7B969}" presName="rootComposite" presStyleCnt="0"/>
      <dgm:spPr/>
    </dgm:pt>
    <dgm:pt modelId="{DE079729-8AB9-463F-8946-716C085B5B64}" type="pres">
      <dgm:prSet presAssocID="{10B942D2-009C-4929-9425-79C656F7B969}" presName="rootText" presStyleLbl="node2" presStyleIdx="0" presStyleCnt="3">
        <dgm:presLayoutVars>
          <dgm:chPref val="3"/>
        </dgm:presLayoutVars>
      </dgm:prSet>
      <dgm:spPr/>
    </dgm:pt>
    <dgm:pt modelId="{BD302158-5876-494C-BC63-4A318B150750}" type="pres">
      <dgm:prSet presAssocID="{10B942D2-009C-4929-9425-79C656F7B969}" presName="rootConnector" presStyleLbl="node2" presStyleIdx="0" presStyleCnt="3"/>
      <dgm:spPr/>
    </dgm:pt>
    <dgm:pt modelId="{52250E82-7770-4FCD-9D13-9356B90A1FD5}" type="pres">
      <dgm:prSet presAssocID="{10B942D2-009C-4929-9425-79C656F7B969}" presName="hierChild4" presStyleCnt="0"/>
      <dgm:spPr/>
    </dgm:pt>
    <dgm:pt modelId="{669C2D64-3933-4849-ADA8-BB3D8B80CADA}" type="pres">
      <dgm:prSet presAssocID="{10B942D2-009C-4929-9425-79C656F7B969}" presName="hierChild5" presStyleCnt="0"/>
      <dgm:spPr/>
    </dgm:pt>
    <dgm:pt modelId="{300E4AC7-3558-4B7F-8F15-4A7884A52F40}" type="pres">
      <dgm:prSet presAssocID="{BF07DC60-B1C6-4BA6-ACA1-187A28F22A38}" presName="Name37" presStyleLbl="parChTrans1D2" presStyleIdx="1" presStyleCnt="3"/>
      <dgm:spPr/>
    </dgm:pt>
    <dgm:pt modelId="{9F9468E7-1240-4E85-8F31-37481384BD4E}" type="pres">
      <dgm:prSet presAssocID="{C2F8A98A-5A85-4813-9868-F9C15F74879E}" presName="hierRoot2" presStyleCnt="0">
        <dgm:presLayoutVars>
          <dgm:hierBranch val="init"/>
        </dgm:presLayoutVars>
      </dgm:prSet>
      <dgm:spPr/>
    </dgm:pt>
    <dgm:pt modelId="{7C695397-3295-4C34-BDA1-CC91C7E5FFDC}" type="pres">
      <dgm:prSet presAssocID="{C2F8A98A-5A85-4813-9868-F9C15F74879E}" presName="rootComposite" presStyleCnt="0"/>
      <dgm:spPr/>
    </dgm:pt>
    <dgm:pt modelId="{5BEC6055-B185-40E8-B8FE-5F96BB9FE57B}" type="pres">
      <dgm:prSet presAssocID="{C2F8A98A-5A85-4813-9868-F9C15F74879E}" presName="rootText" presStyleLbl="node2" presStyleIdx="1" presStyleCnt="3">
        <dgm:presLayoutVars>
          <dgm:chPref val="3"/>
        </dgm:presLayoutVars>
      </dgm:prSet>
      <dgm:spPr/>
    </dgm:pt>
    <dgm:pt modelId="{A0008CC4-E3B7-4883-850A-E8D30D408C3D}" type="pres">
      <dgm:prSet presAssocID="{C2F8A98A-5A85-4813-9868-F9C15F74879E}" presName="rootConnector" presStyleLbl="node2" presStyleIdx="1" presStyleCnt="3"/>
      <dgm:spPr/>
    </dgm:pt>
    <dgm:pt modelId="{FD8A5CF5-5C23-4921-9998-C20DFF0D08F1}" type="pres">
      <dgm:prSet presAssocID="{C2F8A98A-5A85-4813-9868-F9C15F74879E}" presName="hierChild4" presStyleCnt="0"/>
      <dgm:spPr/>
    </dgm:pt>
    <dgm:pt modelId="{F6A72002-BD9F-4486-A226-66D36249309F}" type="pres">
      <dgm:prSet presAssocID="{C2F8A98A-5A85-4813-9868-F9C15F74879E}" presName="hierChild5" presStyleCnt="0"/>
      <dgm:spPr/>
    </dgm:pt>
    <dgm:pt modelId="{1DBA8658-CB5F-4D3B-A39D-1A2EA20FBF83}" type="pres">
      <dgm:prSet presAssocID="{98370774-D8F9-4C73-8AD0-73E7239A8B31}" presName="Name37" presStyleLbl="parChTrans1D2" presStyleIdx="2" presStyleCnt="3"/>
      <dgm:spPr/>
    </dgm:pt>
    <dgm:pt modelId="{4EA4F2FE-59E4-485B-8C39-1553170BE6E1}" type="pres">
      <dgm:prSet presAssocID="{1D0855C9-C046-489A-BD7C-7D9DCF956587}" presName="hierRoot2" presStyleCnt="0">
        <dgm:presLayoutVars>
          <dgm:hierBranch val="init"/>
        </dgm:presLayoutVars>
      </dgm:prSet>
      <dgm:spPr/>
    </dgm:pt>
    <dgm:pt modelId="{D80BE983-6A6A-4A75-9714-F6DB49BE707F}" type="pres">
      <dgm:prSet presAssocID="{1D0855C9-C046-489A-BD7C-7D9DCF956587}" presName="rootComposite" presStyleCnt="0"/>
      <dgm:spPr/>
    </dgm:pt>
    <dgm:pt modelId="{077EA501-0780-4B3E-9BEC-E7EF3C145931}" type="pres">
      <dgm:prSet presAssocID="{1D0855C9-C046-489A-BD7C-7D9DCF956587}" presName="rootText" presStyleLbl="node2" presStyleIdx="2" presStyleCnt="3">
        <dgm:presLayoutVars>
          <dgm:chPref val="3"/>
        </dgm:presLayoutVars>
      </dgm:prSet>
      <dgm:spPr/>
    </dgm:pt>
    <dgm:pt modelId="{54A85D94-08C4-4783-BF69-4B4B6A5CA778}" type="pres">
      <dgm:prSet presAssocID="{1D0855C9-C046-489A-BD7C-7D9DCF956587}" presName="rootConnector" presStyleLbl="node2" presStyleIdx="2" presStyleCnt="3"/>
      <dgm:spPr/>
    </dgm:pt>
    <dgm:pt modelId="{D9D54178-CC2A-4984-825E-E5A7E2FF1199}" type="pres">
      <dgm:prSet presAssocID="{1D0855C9-C046-489A-BD7C-7D9DCF956587}" presName="hierChild4" presStyleCnt="0"/>
      <dgm:spPr/>
    </dgm:pt>
    <dgm:pt modelId="{52CA407D-F74A-4BE4-97F8-3A90AC70F2DC}" type="pres">
      <dgm:prSet presAssocID="{1D0855C9-C046-489A-BD7C-7D9DCF956587}" presName="hierChild5" presStyleCnt="0"/>
      <dgm:spPr/>
    </dgm:pt>
    <dgm:pt modelId="{61C376A9-133B-470E-8773-5B51640D0760}" type="pres">
      <dgm:prSet presAssocID="{A9E56792-12E4-413A-B5D3-A068E3503E7B}" presName="hierChild3" presStyleCnt="0"/>
      <dgm:spPr/>
    </dgm:pt>
  </dgm:ptLst>
  <dgm:cxnLst>
    <dgm:cxn modelId="{22711106-6C52-4E85-9179-D781797476ED}" type="presOf" srcId="{A9E56792-12E4-413A-B5D3-A068E3503E7B}" destId="{965863CB-2755-4665-B329-E68BC1FD280B}" srcOrd="0" destOrd="0" presId="urn:microsoft.com/office/officeart/2005/8/layout/orgChart1"/>
    <dgm:cxn modelId="{6E925F1A-4B33-4CB2-B5A0-2B9B2BD9C381}" type="presOf" srcId="{1D0855C9-C046-489A-BD7C-7D9DCF956587}" destId="{077EA501-0780-4B3E-9BEC-E7EF3C145931}" srcOrd="0" destOrd="0" presId="urn:microsoft.com/office/officeart/2005/8/layout/orgChart1"/>
    <dgm:cxn modelId="{53468524-C72F-45D1-9D7D-ECE913F9D8D3}" srcId="{3DF19887-082A-431B-90E9-51054A672B57}" destId="{A9E56792-12E4-413A-B5D3-A068E3503E7B}" srcOrd="0" destOrd="0" parTransId="{AB7E06BC-6BE8-4306-ABA2-5CDA211750E2}" sibTransId="{D78C82BC-33EF-4924-AA81-3869BD34F604}"/>
    <dgm:cxn modelId="{90F75736-A2F2-4E38-B5DD-6BC05AA46453}" type="presOf" srcId="{98370774-D8F9-4C73-8AD0-73E7239A8B31}" destId="{1DBA8658-CB5F-4D3B-A39D-1A2EA20FBF83}" srcOrd="0" destOrd="0" presId="urn:microsoft.com/office/officeart/2005/8/layout/orgChart1"/>
    <dgm:cxn modelId="{3AEDBA3B-9148-4413-A457-47959D75970D}" srcId="{A9E56792-12E4-413A-B5D3-A068E3503E7B}" destId="{C2F8A98A-5A85-4813-9868-F9C15F74879E}" srcOrd="1" destOrd="0" parTransId="{BF07DC60-B1C6-4BA6-ACA1-187A28F22A38}" sibTransId="{3003A905-921F-42BF-B3C7-0F9A0FFBF232}"/>
    <dgm:cxn modelId="{1B1E6944-4A7D-4D80-B4E6-D9D0ACC22232}" srcId="{A9E56792-12E4-413A-B5D3-A068E3503E7B}" destId="{10B942D2-009C-4929-9425-79C656F7B969}" srcOrd="0" destOrd="0" parTransId="{85E44C81-6884-496C-AAFC-A6B04DC49CD8}" sibTransId="{5FEE6B57-0E62-4465-ACE5-34D53BD609BA}"/>
    <dgm:cxn modelId="{3656CD44-9FF4-4B3F-8490-678B69D382E9}" type="presOf" srcId="{A9E56792-12E4-413A-B5D3-A068E3503E7B}" destId="{7EF28CF7-1ED8-4DC2-AF19-3ECA66DDDA72}" srcOrd="1" destOrd="0" presId="urn:microsoft.com/office/officeart/2005/8/layout/orgChart1"/>
    <dgm:cxn modelId="{620C2446-93B3-4512-9425-85D45DB07CFC}" type="presOf" srcId="{3DF19887-082A-431B-90E9-51054A672B57}" destId="{C1427001-E140-4127-8FF7-F707B6A854F7}" srcOrd="0" destOrd="0" presId="urn:microsoft.com/office/officeart/2005/8/layout/orgChart1"/>
    <dgm:cxn modelId="{7B9C1949-F0BD-48E6-A471-44A58EAFD633}" srcId="{A9E56792-12E4-413A-B5D3-A068E3503E7B}" destId="{1D0855C9-C046-489A-BD7C-7D9DCF956587}" srcOrd="2" destOrd="0" parTransId="{98370774-D8F9-4C73-8AD0-73E7239A8B31}" sibTransId="{8A7C0CB7-CB94-4F04-BDA8-44F296A80E15}"/>
    <dgm:cxn modelId="{FE132579-E71A-4DD1-80D8-4CD5D24C3367}" type="presOf" srcId="{10B942D2-009C-4929-9425-79C656F7B969}" destId="{BD302158-5876-494C-BC63-4A318B150750}" srcOrd="1" destOrd="0" presId="urn:microsoft.com/office/officeart/2005/8/layout/orgChart1"/>
    <dgm:cxn modelId="{95587294-157E-4B31-8A4A-9C099F67E12D}" type="presOf" srcId="{85E44C81-6884-496C-AAFC-A6B04DC49CD8}" destId="{ACAD8088-89EA-40F5-BB62-17D963BF77E4}" srcOrd="0" destOrd="0" presId="urn:microsoft.com/office/officeart/2005/8/layout/orgChart1"/>
    <dgm:cxn modelId="{46F0FEAB-AFD5-4070-A18C-49A55914B98F}" type="presOf" srcId="{1D0855C9-C046-489A-BD7C-7D9DCF956587}" destId="{54A85D94-08C4-4783-BF69-4B4B6A5CA778}" srcOrd="1" destOrd="0" presId="urn:microsoft.com/office/officeart/2005/8/layout/orgChart1"/>
    <dgm:cxn modelId="{D30406BB-60DB-4BF2-8B0B-8DB6AB05F751}" type="presOf" srcId="{BF07DC60-B1C6-4BA6-ACA1-187A28F22A38}" destId="{300E4AC7-3558-4B7F-8F15-4A7884A52F40}" srcOrd="0" destOrd="0" presId="urn:microsoft.com/office/officeart/2005/8/layout/orgChart1"/>
    <dgm:cxn modelId="{491A3ABE-0D75-42D8-B2BF-E0835FFF4786}" type="presOf" srcId="{10B942D2-009C-4929-9425-79C656F7B969}" destId="{DE079729-8AB9-463F-8946-716C085B5B64}" srcOrd="0" destOrd="0" presId="urn:microsoft.com/office/officeart/2005/8/layout/orgChart1"/>
    <dgm:cxn modelId="{DA041FC6-6E19-458A-882D-166FD66E10A9}" type="presOf" srcId="{C2F8A98A-5A85-4813-9868-F9C15F74879E}" destId="{A0008CC4-E3B7-4883-850A-E8D30D408C3D}" srcOrd="1" destOrd="0" presId="urn:microsoft.com/office/officeart/2005/8/layout/orgChart1"/>
    <dgm:cxn modelId="{8CAED2F7-5539-43EC-9627-4B403538803E}" type="presOf" srcId="{C2F8A98A-5A85-4813-9868-F9C15F74879E}" destId="{5BEC6055-B185-40E8-B8FE-5F96BB9FE57B}" srcOrd="0" destOrd="0" presId="urn:microsoft.com/office/officeart/2005/8/layout/orgChart1"/>
    <dgm:cxn modelId="{E2F9D7F2-E14B-4A3D-A1DE-C16E18AE20B7}" type="presParOf" srcId="{C1427001-E140-4127-8FF7-F707B6A854F7}" destId="{11479D1F-5284-45C8-9F74-565AD75E0D5B}" srcOrd="0" destOrd="0" presId="urn:microsoft.com/office/officeart/2005/8/layout/orgChart1"/>
    <dgm:cxn modelId="{1B8B126E-C019-4F92-86DF-5445C20ED13B}" type="presParOf" srcId="{11479D1F-5284-45C8-9F74-565AD75E0D5B}" destId="{13FB1335-534E-410D-9960-F7C8B39164CD}" srcOrd="0" destOrd="0" presId="urn:microsoft.com/office/officeart/2005/8/layout/orgChart1"/>
    <dgm:cxn modelId="{465CDFE5-240D-4314-8796-F606B8B92F76}" type="presParOf" srcId="{13FB1335-534E-410D-9960-F7C8B39164CD}" destId="{965863CB-2755-4665-B329-E68BC1FD280B}" srcOrd="0" destOrd="0" presId="urn:microsoft.com/office/officeart/2005/8/layout/orgChart1"/>
    <dgm:cxn modelId="{F7306F48-77EE-4126-B2F6-893994C03E8E}" type="presParOf" srcId="{13FB1335-534E-410D-9960-F7C8B39164CD}" destId="{7EF28CF7-1ED8-4DC2-AF19-3ECA66DDDA72}" srcOrd="1" destOrd="0" presId="urn:microsoft.com/office/officeart/2005/8/layout/orgChart1"/>
    <dgm:cxn modelId="{66D02BD3-EDB9-4111-A611-93C4260F7FC8}" type="presParOf" srcId="{11479D1F-5284-45C8-9F74-565AD75E0D5B}" destId="{DBD5A749-CB7A-49B1-AA80-4DAB608BCBA5}" srcOrd="1" destOrd="0" presId="urn:microsoft.com/office/officeart/2005/8/layout/orgChart1"/>
    <dgm:cxn modelId="{4B3CA379-30D7-49F0-8E02-D5E7A8125CAB}" type="presParOf" srcId="{DBD5A749-CB7A-49B1-AA80-4DAB608BCBA5}" destId="{ACAD8088-89EA-40F5-BB62-17D963BF77E4}" srcOrd="0" destOrd="0" presId="urn:microsoft.com/office/officeart/2005/8/layout/orgChart1"/>
    <dgm:cxn modelId="{4905B838-9B14-492A-B86C-22E24800A789}" type="presParOf" srcId="{DBD5A749-CB7A-49B1-AA80-4DAB608BCBA5}" destId="{D5B4A98C-00DA-49FB-A93D-19C226F54AE8}" srcOrd="1" destOrd="0" presId="urn:microsoft.com/office/officeart/2005/8/layout/orgChart1"/>
    <dgm:cxn modelId="{D87CD29D-54D6-4750-8E43-0CB2768C4E88}" type="presParOf" srcId="{D5B4A98C-00DA-49FB-A93D-19C226F54AE8}" destId="{FF9D7310-7304-4C90-A7A0-206D5CCBBBA4}" srcOrd="0" destOrd="0" presId="urn:microsoft.com/office/officeart/2005/8/layout/orgChart1"/>
    <dgm:cxn modelId="{C7CC3331-2329-4F16-9048-BF27A9DADE5E}" type="presParOf" srcId="{FF9D7310-7304-4C90-A7A0-206D5CCBBBA4}" destId="{DE079729-8AB9-463F-8946-716C085B5B64}" srcOrd="0" destOrd="0" presId="urn:microsoft.com/office/officeart/2005/8/layout/orgChart1"/>
    <dgm:cxn modelId="{F0B70085-DC61-45B8-9D15-B252595D5505}" type="presParOf" srcId="{FF9D7310-7304-4C90-A7A0-206D5CCBBBA4}" destId="{BD302158-5876-494C-BC63-4A318B150750}" srcOrd="1" destOrd="0" presId="urn:microsoft.com/office/officeart/2005/8/layout/orgChart1"/>
    <dgm:cxn modelId="{DE5C63CD-79C9-4ACD-A2A1-B1B965DD03F6}" type="presParOf" srcId="{D5B4A98C-00DA-49FB-A93D-19C226F54AE8}" destId="{52250E82-7770-4FCD-9D13-9356B90A1FD5}" srcOrd="1" destOrd="0" presId="urn:microsoft.com/office/officeart/2005/8/layout/orgChart1"/>
    <dgm:cxn modelId="{EAEC57F4-385B-4BE8-95F3-BD63D70C08A2}" type="presParOf" srcId="{D5B4A98C-00DA-49FB-A93D-19C226F54AE8}" destId="{669C2D64-3933-4849-ADA8-BB3D8B80CADA}" srcOrd="2" destOrd="0" presId="urn:microsoft.com/office/officeart/2005/8/layout/orgChart1"/>
    <dgm:cxn modelId="{C7738F75-8600-4CC2-B73D-0F67E4BDB39B}" type="presParOf" srcId="{DBD5A749-CB7A-49B1-AA80-4DAB608BCBA5}" destId="{300E4AC7-3558-4B7F-8F15-4A7884A52F40}" srcOrd="2" destOrd="0" presId="urn:microsoft.com/office/officeart/2005/8/layout/orgChart1"/>
    <dgm:cxn modelId="{BB160278-FFA8-4674-94C1-7254708133C9}" type="presParOf" srcId="{DBD5A749-CB7A-49B1-AA80-4DAB608BCBA5}" destId="{9F9468E7-1240-4E85-8F31-37481384BD4E}" srcOrd="3" destOrd="0" presId="urn:microsoft.com/office/officeart/2005/8/layout/orgChart1"/>
    <dgm:cxn modelId="{3313F547-201B-4DD1-89F5-60E79CCB7DCF}" type="presParOf" srcId="{9F9468E7-1240-4E85-8F31-37481384BD4E}" destId="{7C695397-3295-4C34-BDA1-CC91C7E5FFDC}" srcOrd="0" destOrd="0" presId="urn:microsoft.com/office/officeart/2005/8/layout/orgChart1"/>
    <dgm:cxn modelId="{B0536635-7E6F-450D-AB74-98CB3EE422EF}" type="presParOf" srcId="{7C695397-3295-4C34-BDA1-CC91C7E5FFDC}" destId="{5BEC6055-B185-40E8-B8FE-5F96BB9FE57B}" srcOrd="0" destOrd="0" presId="urn:microsoft.com/office/officeart/2005/8/layout/orgChart1"/>
    <dgm:cxn modelId="{4A8A3B09-0655-46A2-A895-35AB8A270F52}" type="presParOf" srcId="{7C695397-3295-4C34-BDA1-CC91C7E5FFDC}" destId="{A0008CC4-E3B7-4883-850A-E8D30D408C3D}" srcOrd="1" destOrd="0" presId="urn:microsoft.com/office/officeart/2005/8/layout/orgChart1"/>
    <dgm:cxn modelId="{357F01C8-F461-4490-ABA5-6DEF9E9D8A2F}" type="presParOf" srcId="{9F9468E7-1240-4E85-8F31-37481384BD4E}" destId="{FD8A5CF5-5C23-4921-9998-C20DFF0D08F1}" srcOrd="1" destOrd="0" presId="urn:microsoft.com/office/officeart/2005/8/layout/orgChart1"/>
    <dgm:cxn modelId="{793E6DB8-920D-40C4-99BE-6A14A744B382}" type="presParOf" srcId="{9F9468E7-1240-4E85-8F31-37481384BD4E}" destId="{F6A72002-BD9F-4486-A226-66D36249309F}" srcOrd="2" destOrd="0" presId="urn:microsoft.com/office/officeart/2005/8/layout/orgChart1"/>
    <dgm:cxn modelId="{30208372-E7C0-4562-A3D8-BC76C85EEF9F}" type="presParOf" srcId="{DBD5A749-CB7A-49B1-AA80-4DAB608BCBA5}" destId="{1DBA8658-CB5F-4D3B-A39D-1A2EA20FBF83}" srcOrd="4" destOrd="0" presId="urn:microsoft.com/office/officeart/2005/8/layout/orgChart1"/>
    <dgm:cxn modelId="{21003D03-B22E-4E9A-BA9B-0DB58AB66200}" type="presParOf" srcId="{DBD5A749-CB7A-49B1-AA80-4DAB608BCBA5}" destId="{4EA4F2FE-59E4-485B-8C39-1553170BE6E1}" srcOrd="5" destOrd="0" presId="urn:microsoft.com/office/officeart/2005/8/layout/orgChart1"/>
    <dgm:cxn modelId="{9CFDDEE9-6953-44A2-A7C7-F2A7EA1AB894}" type="presParOf" srcId="{4EA4F2FE-59E4-485B-8C39-1553170BE6E1}" destId="{D80BE983-6A6A-4A75-9714-F6DB49BE707F}" srcOrd="0" destOrd="0" presId="urn:microsoft.com/office/officeart/2005/8/layout/orgChart1"/>
    <dgm:cxn modelId="{916B058C-0B23-426B-BB6F-C2E80B7F2B7D}" type="presParOf" srcId="{D80BE983-6A6A-4A75-9714-F6DB49BE707F}" destId="{077EA501-0780-4B3E-9BEC-E7EF3C145931}" srcOrd="0" destOrd="0" presId="urn:microsoft.com/office/officeart/2005/8/layout/orgChart1"/>
    <dgm:cxn modelId="{FF33A594-AB26-4DD4-AB4F-E08C445F6669}" type="presParOf" srcId="{D80BE983-6A6A-4A75-9714-F6DB49BE707F}" destId="{54A85D94-08C4-4783-BF69-4B4B6A5CA778}" srcOrd="1" destOrd="0" presId="urn:microsoft.com/office/officeart/2005/8/layout/orgChart1"/>
    <dgm:cxn modelId="{7E1F8127-3C94-44C9-A5D2-0801B8A088CB}" type="presParOf" srcId="{4EA4F2FE-59E4-485B-8C39-1553170BE6E1}" destId="{D9D54178-CC2A-4984-825E-E5A7E2FF1199}" srcOrd="1" destOrd="0" presId="urn:microsoft.com/office/officeart/2005/8/layout/orgChart1"/>
    <dgm:cxn modelId="{67A8A5B2-89F2-4726-95D2-70892ED5EADD}" type="presParOf" srcId="{4EA4F2FE-59E4-485B-8C39-1553170BE6E1}" destId="{52CA407D-F74A-4BE4-97F8-3A90AC70F2DC}" srcOrd="2" destOrd="0" presId="urn:microsoft.com/office/officeart/2005/8/layout/orgChart1"/>
    <dgm:cxn modelId="{24663923-AF23-4142-8DBA-15C2F57FC230}" type="presParOf" srcId="{11479D1F-5284-45C8-9F74-565AD75E0D5B}" destId="{61C376A9-133B-470E-8773-5B51640D076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F19887-082A-431B-90E9-51054A672B5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A9E56792-12E4-413A-B5D3-A068E3503E7B}">
      <dgm:prSet phldrT="[Text]"/>
      <dgm:spPr>
        <a:solidFill>
          <a:schemeClr val="accent1">
            <a:lumMod val="75000"/>
            <a:alpha val="80000"/>
          </a:schemeClr>
        </a:solidFill>
      </dgm:spPr>
      <dgm:t>
        <a:bodyPr/>
        <a:lstStyle/>
        <a:p>
          <a:r>
            <a:rPr lang="sv-SE"/>
            <a:t>NPO</a:t>
          </a:r>
        </a:p>
      </dgm:t>
    </dgm:pt>
    <dgm:pt modelId="{AB7E06BC-6BE8-4306-ABA2-5CDA211750E2}" type="parTrans" cxnId="{53468524-C72F-45D1-9D7D-ECE913F9D8D3}">
      <dgm:prSet/>
      <dgm:spPr/>
      <dgm:t>
        <a:bodyPr/>
        <a:lstStyle/>
        <a:p>
          <a:endParaRPr lang="sv-SE"/>
        </a:p>
      </dgm:t>
    </dgm:pt>
    <dgm:pt modelId="{D78C82BC-33EF-4924-AA81-3869BD34F604}" type="sibTrans" cxnId="{53468524-C72F-45D1-9D7D-ECE913F9D8D3}">
      <dgm:prSet/>
      <dgm:spPr/>
      <dgm:t>
        <a:bodyPr/>
        <a:lstStyle/>
        <a:p>
          <a:endParaRPr lang="sv-SE"/>
        </a:p>
      </dgm:t>
    </dgm:pt>
    <dgm:pt modelId="{10B942D2-009C-4929-9425-79C656F7B969}">
      <dgm:prSet phldrT="[Text]"/>
      <dgm:spPr>
        <a:noFill/>
      </dgm:spPr>
      <dgm:t>
        <a:bodyPr/>
        <a:lstStyle/>
        <a:p>
          <a:r>
            <a:rPr lang="sv-SE"/>
            <a:t>NAG</a:t>
          </a:r>
        </a:p>
      </dgm:t>
    </dgm:pt>
    <dgm:pt modelId="{85E44C81-6884-496C-AAFC-A6B04DC49CD8}" type="parTrans" cxnId="{1B1E6944-4A7D-4D80-B4E6-D9D0ACC22232}">
      <dgm:prSet/>
      <dgm:spPr>
        <a:solidFill>
          <a:schemeClr val="accent1">
            <a:hueOff val="0"/>
            <a:satOff val="0"/>
            <a:lumOff val="0"/>
          </a:schemeClr>
        </a:solidFill>
      </dgm:spPr>
      <dgm:t>
        <a:bodyPr/>
        <a:lstStyle/>
        <a:p>
          <a:endParaRPr lang="sv-SE"/>
        </a:p>
      </dgm:t>
    </dgm:pt>
    <dgm:pt modelId="{5FEE6B57-0E62-4465-ACE5-34D53BD609BA}" type="sibTrans" cxnId="{1B1E6944-4A7D-4D80-B4E6-D9D0ACC22232}">
      <dgm:prSet/>
      <dgm:spPr/>
      <dgm:t>
        <a:bodyPr/>
        <a:lstStyle/>
        <a:p>
          <a:endParaRPr lang="sv-SE"/>
        </a:p>
      </dgm:t>
    </dgm:pt>
    <dgm:pt modelId="{C2F8A98A-5A85-4813-9868-F9C15F74879E}">
      <dgm:prSet phldrT="[Text]"/>
      <dgm:spPr>
        <a:solidFill>
          <a:schemeClr val="accent1">
            <a:lumMod val="75000"/>
            <a:alpha val="80000"/>
          </a:schemeClr>
        </a:solidFill>
      </dgm:spPr>
      <dgm:t>
        <a:bodyPr/>
        <a:lstStyle/>
        <a:p>
          <a:r>
            <a:rPr lang="sv-SE"/>
            <a:t>NAG</a:t>
          </a:r>
        </a:p>
      </dgm:t>
    </dgm:pt>
    <dgm:pt modelId="{BF07DC60-B1C6-4BA6-ACA1-187A28F22A38}" type="parTrans" cxnId="{3AEDBA3B-9148-4413-A457-47959D75970D}">
      <dgm:prSet/>
      <dgm:spPr/>
      <dgm:t>
        <a:bodyPr/>
        <a:lstStyle/>
        <a:p>
          <a:endParaRPr lang="sv-SE"/>
        </a:p>
      </dgm:t>
    </dgm:pt>
    <dgm:pt modelId="{3003A905-921F-42BF-B3C7-0F9A0FFBF232}" type="sibTrans" cxnId="{3AEDBA3B-9148-4413-A457-47959D75970D}">
      <dgm:prSet/>
      <dgm:spPr/>
      <dgm:t>
        <a:bodyPr/>
        <a:lstStyle/>
        <a:p>
          <a:endParaRPr lang="sv-SE"/>
        </a:p>
      </dgm:t>
    </dgm:pt>
    <dgm:pt modelId="{1D0855C9-C046-489A-BD7C-7D9DCF956587}">
      <dgm:prSet phldrT="[Text]"/>
      <dgm:spPr>
        <a:solidFill>
          <a:schemeClr val="accent1">
            <a:lumMod val="75000"/>
            <a:alpha val="80000"/>
          </a:schemeClr>
        </a:solidFill>
      </dgm:spPr>
      <dgm:t>
        <a:bodyPr/>
        <a:lstStyle/>
        <a:p>
          <a:r>
            <a:rPr lang="sv-SE"/>
            <a:t>NAG</a:t>
          </a:r>
        </a:p>
      </dgm:t>
    </dgm:pt>
    <dgm:pt modelId="{98370774-D8F9-4C73-8AD0-73E7239A8B31}" type="parTrans" cxnId="{7B9C1949-F0BD-48E6-A471-44A58EAFD633}">
      <dgm:prSet/>
      <dgm:spPr>
        <a:solidFill>
          <a:schemeClr val="accent1">
            <a:hueOff val="0"/>
            <a:satOff val="0"/>
            <a:lumOff val="0"/>
          </a:schemeClr>
        </a:solidFill>
      </dgm:spPr>
      <dgm:t>
        <a:bodyPr/>
        <a:lstStyle/>
        <a:p>
          <a:endParaRPr lang="sv-SE"/>
        </a:p>
      </dgm:t>
    </dgm:pt>
    <dgm:pt modelId="{8A7C0CB7-CB94-4F04-BDA8-44F296A80E15}" type="sibTrans" cxnId="{7B9C1949-F0BD-48E6-A471-44A58EAFD633}">
      <dgm:prSet/>
      <dgm:spPr/>
      <dgm:t>
        <a:bodyPr/>
        <a:lstStyle/>
        <a:p>
          <a:endParaRPr lang="sv-SE"/>
        </a:p>
      </dgm:t>
    </dgm:pt>
    <dgm:pt modelId="{C1427001-E140-4127-8FF7-F707B6A854F7}" type="pres">
      <dgm:prSet presAssocID="{3DF19887-082A-431B-90E9-51054A672B5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1479D1F-5284-45C8-9F74-565AD75E0D5B}" type="pres">
      <dgm:prSet presAssocID="{A9E56792-12E4-413A-B5D3-A068E3503E7B}" presName="hierRoot1" presStyleCnt="0">
        <dgm:presLayoutVars>
          <dgm:hierBranch val="init"/>
        </dgm:presLayoutVars>
      </dgm:prSet>
      <dgm:spPr/>
    </dgm:pt>
    <dgm:pt modelId="{13FB1335-534E-410D-9960-F7C8B39164CD}" type="pres">
      <dgm:prSet presAssocID="{A9E56792-12E4-413A-B5D3-A068E3503E7B}" presName="rootComposite1" presStyleCnt="0"/>
      <dgm:spPr/>
    </dgm:pt>
    <dgm:pt modelId="{965863CB-2755-4665-B329-E68BC1FD280B}" type="pres">
      <dgm:prSet presAssocID="{A9E56792-12E4-413A-B5D3-A068E3503E7B}" presName="rootText1" presStyleLbl="node0" presStyleIdx="0" presStyleCnt="1">
        <dgm:presLayoutVars>
          <dgm:chPref val="3"/>
        </dgm:presLayoutVars>
      </dgm:prSet>
      <dgm:spPr/>
    </dgm:pt>
    <dgm:pt modelId="{7EF28CF7-1ED8-4DC2-AF19-3ECA66DDDA72}" type="pres">
      <dgm:prSet presAssocID="{A9E56792-12E4-413A-B5D3-A068E3503E7B}" presName="rootConnector1" presStyleLbl="node1" presStyleIdx="0" presStyleCnt="0"/>
      <dgm:spPr/>
    </dgm:pt>
    <dgm:pt modelId="{DBD5A749-CB7A-49B1-AA80-4DAB608BCBA5}" type="pres">
      <dgm:prSet presAssocID="{A9E56792-12E4-413A-B5D3-A068E3503E7B}" presName="hierChild2" presStyleCnt="0"/>
      <dgm:spPr/>
    </dgm:pt>
    <dgm:pt modelId="{ACAD8088-89EA-40F5-BB62-17D963BF77E4}" type="pres">
      <dgm:prSet presAssocID="{85E44C81-6884-496C-AAFC-A6B04DC49CD8}" presName="Name37" presStyleLbl="parChTrans1D2" presStyleIdx="0" presStyleCnt="3"/>
      <dgm:spPr/>
    </dgm:pt>
    <dgm:pt modelId="{D5B4A98C-00DA-49FB-A93D-19C226F54AE8}" type="pres">
      <dgm:prSet presAssocID="{10B942D2-009C-4929-9425-79C656F7B969}" presName="hierRoot2" presStyleCnt="0">
        <dgm:presLayoutVars>
          <dgm:hierBranch val="init"/>
        </dgm:presLayoutVars>
      </dgm:prSet>
      <dgm:spPr/>
    </dgm:pt>
    <dgm:pt modelId="{FF9D7310-7304-4C90-A7A0-206D5CCBBBA4}" type="pres">
      <dgm:prSet presAssocID="{10B942D2-009C-4929-9425-79C656F7B969}" presName="rootComposite" presStyleCnt="0"/>
      <dgm:spPr/>
    </dgm:pt>
    <dgm:pt modelId="{DE079729-8AB9-463F-8946-716C085B5B64}" type="pres">
      <dgm:prSet presAssocID="{10B942D2-009C-4929-9425-79C656F7B969}" presName="rootText" presStyleLbl="node2" presStyleIdx="0" presStyleCnt="3">
        <dgm:presLayoutVars>
          <dgm:chPref val="3"/>
        </dgm:presLayoutVars>
      </dgm:prSet>
      <dgm:spPr/>
    </dgm:pt>
    <dgm:pt modelId="{BD302158-5876-494C-BC63-4A318B150750}" type="pres">
      <dgm:prSet presAssocID="{10B942D2-009C-4929-9425-79C656F7B969}" presName="rootConnector" presStyleLbl="node2" presStyleIdx="0" presStyleCnt="3"/>
      <dgm:spPr/>
    </dgm:pt>
    <dgm:pt modelId="{52250E82-7770-4FCD-9D13-9356B90A1FD5}" type="pres">
      <dgm:prSet presAssocID="{10B942D2-009C-4929-9425-79C656F7B969}" presName="hierChild4" presStyleCnt="0"/>
      <dgm:spPr/>
    </dgm:pt>
    <dgm:pt modelId="{669C2D64-3933-4849-ADA8-BB3D8B80CADA}" type="pres">
      <dgm:prSet presAssocID="{10B942D2-009C-4929-9425-79C656F7B969}" presName="hierChild5" presStyleCnt="0"/>
      <dgm:spPr/>
    </dgm:pt>
    <dgm:pt modelId="{300E4AC7-3558-4B7F-8F15-4A7884A52F40}" type="pres">
      <dgm:prSet presAssocID="{BF07DC60-B1C6-4BA6-ACA1-187A28F22A38}" presName="Name37" presStyleLbl="parChTrans1D2" presStyleIdx="1" presStyleCnt="3"/>
      <dgm:spPr/>
    </dgm:pt>
    <dgm:pt modelId="{9F9468E7-1240-4E85-8F31-37481384BD4E}" type="pres">
      <dgm:prSet presAssocID="{C2F8A98A-5A85-4813-9868-F9C15F74879E}" presName="hierRoot2" presStyleCnt="0">
        <dgm:presLayoutVars>
          <dgm:hierBranch val="init"/>
        </dgm:presLayoutVars>
      </dgm:prSet>
      <dgm:spPr/>
    </dgm:pt>
    <dgm:pt modelId="{7C695397-3295-4C34-BDA1-CC91C7E5FFDC}" type="pres">
      <dgm:prSet presAssocID="{C2F8A98A-5A85-4813-9868-F9C15F74879E}" presName="rootComposite" presStyleCnt="0"/>
      <dgm:spPr/>
    </dgm:pt>
    <dgm:pt modelId="{5BEC6055-B185-40E8-B8FE-5F96BB9FE57B}" type="pres">
      <dgm:prSet presAssocID="{C2F8A98A-5A85-4813-9868-F9C15F74879E}" presName="rootText" presStyleLbl="node2" presStyleIdx="1" presStyleCnt="3">
        <dgm:presLayoutVars>
          <dgm:chPref val="3"/>
        </dgm:presLayoutVars>
      </dgm:prSet>
      <dgm:spPr/>
    </dgm:pt>
    <dgm:pt modelId="{A0008CC4-E3B7-4883-850A-E8D30D408C3D}" type="pres">
      <dgm:prSet presAssocID="{C2F8A98A-5A85-4813-9868-F9C15F74879E}" presName="rootConnector" presStyleLbl="node2" presStyleIdx="1" presStyleCnt="3"/>
      <dgm:spPr/>
    </dgm:pt>
    <dgm:pt modelId="{FD8A5CF5-5C23-4921-9998-C20DFF0D08F1}" type="pres">
      <dgm:prSet presAssocID="{C2F8A98A-5A85-4813-9868-F9C15F74879E}" presName="hierChild4" presStyleCnt="0"/>
      <dgm:spPr/>
    </dgm:pt>
    <dgm:pt modelId="{F6A72002-BD9F-4486-A226-66D36249309F}" type="pres">
      <dgm:prSet presAssocID="{C2F8A98A-5A85-4813-9868-F9C15F74879E}" presName="hierChild5" presStyleCnt="0"/>
      <dgm:spPr/>
    </dgm:pt>
    <dgm:pt modelId="{1DBA8658-CB5F-4D3B-A39D-1A2EA20FBF83}" type="pres">
      <dgm:prSet presAssocID="{98370774-D8F9-4C73-8AD0-73E7239A8B31}" presName="Name37" presStyleLbl="parChTrans1D2" presStyleIdx="2" presStyleCnt="3"/>
      <dgm:spPr/>
    </dgm:pt>
    <dgm:pt modelId="{4EA4F2FE-59E4-485B-8C39-1553170BE6E1}" type="pres">
      <dgm:prSet presAssocID="{1D0855C9-C046-489A-BD7C-7D9DCF956587}" presName="hierRoot2" presStyleCnt="0">
        <dgm:presLayoutVars>
          <dgm:hierBranch val="init"/>
        </dgm:presLayoutVars>
      </dgm:prSet>
      <dgm:spPr/>
    </dgm:pt>
    <dgm:pt modelId="{D80BE983-6A6A-4A75-9714-F6DB49BE707F}" type="pres">
      <dgm:prSet presAssocID="{1D0855C9-C046-489A-BD7C-7D9DCF956587}" presName="rootComposite" presStyleCnt="0"/>
      <dgm:spPr/>
    </dgm:pt>
    <dgm:pt modelId="{077EA501-0780-4B3E-9BEC-E7EF3C145931}" type="pres">
      <dgm:prSet presAssocID="{1D0855C9-C046-489A-BD7C-7D9DCF956587}" presName="rootText" presStyleLbl="node2" presStyleIdx="2" presStyleCnt="3">
        <dgm:presLayoutVars>
          <dgm:chPref val="3"/>
        </dgm:presLayoutVars>
      </dgm:prSet>
      <dgm:spPr/>
    </dgm:pt>
    <dgm:pt modelId="{54A85D94-08C4-4783-BF69-4B4B6A5CA778}" type="pres">
      <dgm:prSet presAssocID="{1D0855C9-C046-489A-BD7C-7D9DCF956587}" presName="rootConnector" presStyleLbl="node2" presStyleIdx="2" presStyleCnt="3"/>
      <dgm:spPr/>
    </dgm:pt>
    <dgm:pt modelId="{D9D54178-CC2A-4984-825E-E5A7E2FF1199}" type="pres">
      <dgm:prSet presAssocID="{1D0855C9-C046-489A-BD7C-7D9DCF956587}" presName="hierChild4" presStyleCnt="0"/>
      <dgm:spPr/>
    </dgm:pt>
    <dgm:pt modelId="{52CA407D-F74A-4BE4-97F8-3A90AC70F2DC}" type="pres">
      <dgm:prSet presAssocID="{1D0855C9-C046-489A-BD7C-7D9DCF956587}" presName="hierChild5" presStyleCnt="0"/>
      <dgm:spPr/>
    </dgm:pt>
    <dgm:pt modelId="{61C376A9-133B-470E-8773-5B51640D0760}" type="pres">
      <dgm:prSet presAssocID="{A9E56792-12E4-413A-B5D3-A068E3503E7B}" presName="hierChild3" presStyleCnt="0"/>
      <dgm:spPr/>
    </dgm:pt>
  </dgm:ptLst>
  <dgm:cxnLst>
    <dgm:cxn modelId="{22711106-6C52-4E85-9179-D781797476ED}" type="presOf" srcId="{A9E56792-12E4-413A-B5D3-A068E3503E7B}" destId="{965863CB-2755-4665-B329-E68BC1FD280B}" srcOrd="0" destOrd="0" presId="urn:microsoft.com/office/officeart/2005/8/layout/orgChart1"/>
    <dgm:cxn modelId="{6E925F1A-4B33-4CB2-B5A0-2B9B2BD9C381}" type="presOf" srcId="{1D0855C9-C046-489A-BD7C-7D9DCF956587}" destId="{077EA501-0780-4B3E-9BEC-E7EF3C145931}" srcOrd="0" destOrd="0" presId="urn:microsoft.com/office/officeart/2005/8/layout/orgChart1"/>
    <dgm:cxn modelId="{53468524-C72F-45D1-9D7D-ECE913F9D8D3}" srcId="{3DF19887-082A-431B-90E9-51054A672B57}" destId="{A9E56792-12E4-413A-B5D3-A068E3503E7B}" srcOrd="0" destOrd="0" parTransId="{AB7E06BC-6BE8-4306-ABA2-5CDA211750E2}" sibTransId="{D78C82BC-33EF-4924-AA81-3869BD34F604}"/>
    <dgm:cxn modelId="{90F75736-A2F2-4E38-B5DD-6BC05AA46453}" type="presOf" srcId="{98370774-D8F9-4C73-8AD0-73E7239A8B31}" destId="{1DBA8658-CB5F-4D3B-A39D-1A2EA20FBF83}" srcOrd="0" destOrd="0" presId="urn:microsoft.com/office/officeart/2005/8/layout/orgChart1"/>
    <dgm:cxn modelId="{3AEDBA3B-9148-4413-A457-47959D75970D}" srcId="{A9E56792-12E4-413A-B5D3-A068E3503E7B}" destId="{C2F8A98A-5A85-4813-9868-F9C15F74879E}" srcOrd="1" destOrd="0" parTransId="{BF07DC60-B1C6-4BA6-ACA1-187A28F22A38}" sibTransId="{3003A905-921F-42BF-B3C7-0F9A0FFBF232}"/>
    <dgm:cxn modelId="{1B1E6944-4A7D-4D80-B4E6-D9D0ACC22232}" srcId="{A9E56792-12E4-413A-B5D3-A068E3503E7B}" destId="{10B942D2-009C-4929-9425-79C656F7B969}" srcOrd="0" destOrd="0" parTransId="{85E44C81-6884-496C-AAFC-A6B04DC49CD8}" sibTransId="{5FEE6B57-0E62-4465-ACE5-34D53BD609BA}"/>
    <dgm:cxn modelId="{3656CD44-9FF4-4B3F-8490-678B69D382E9}" type="presOf" srcId="{A9E56792-12E4-413A-B5D3-A068E3503E7B}" destId="{7EF28CF7-1ED8-4DC2-AF19-3ECA66DDDA72}" srcOrd="1" destOrd="0" presId="urn:microsoft.com/office/officeart/2005/8/layout/orgChart1"/>
    <dgm:cxn modelId="{620C2446-93B3-4512-9425-85D45DB07CFC}" type="presOf" srcId="{3DF19887-082A-431B-90E9-51054A672B57}" destId="{C1427001-E140-4127-8FF7-F707B6A854F7}" srcOrd="0" destOrd="0" presId="urn:microsoft.com/office/officeart/2005/8/layout/orgChart1"/>
    <dgm:cxn modelId="{7B9C1949-F0BD-48E6-A471-44A58EAFD633}" srcId="{A9E56792-12E4-413A-B5D3-A068E3503E7B}" destId="{1D0855C9-C046-489A-BD7C-7D9DCF956587}" srcOrd="2" destOrd="0" parTransId="{98370774-D8F9-4C73-8AD0-73E7239A8B31}" sibTransId="{8A7C0CB7-CB94-4F04-BDA8-44F296A80E15}"/>
    <dgm:cxn modelId="{FE132579-E71A-4DD1-80D8-4CD5D24C3367}" type="presOf" srcId="{10B942D2-009C-4929-9425-79C656F7B969}" destId="{BD302158-5876-494C-BC63-4A318B150750}" srcOrd="1" destOrd="0" presId="urn:microsoft.com/office/officeart/2005/8/layout/orgChart1"/>
    <dgm:cxn modelId="{95587294-157E-4B31-8A4A-9C099F67E12D}" type="presOf" srcId="{85E44C81-6884-496C-AAFC-A6B04DC49CD8}" destId="{ACAD8088-89EA-40F5-BB62-17D963BF77E4}" srcOrd="0" destOrd="0" presId="urn:microsoft.com/office/officeart/2005/8/layout/orgChart1"/>
    <dgm:cxn modelId="{46F0FEAB-AFD5-4070-A18C-49A55914B98F}" type="presOf" srcId="{1D0855C9-C046-489A-BD7C-7D9DCF956587}" destId="{54A85D94-08C4-4783-BF69-4B4B6A5CA778}" srcOrd="1" destOrd="0" presId="urn:microsoft.com/office/officeart/2005/8/layout/orgChart1"/>
    <dgm:cxn modelId="{D30406BB-60DB-4BF2-8B0B-8DB6AB05F751}" type="presOf" srcId="{BF07DC60-B1C6-4BA6-ACA1-187A28F22A38}" destId="{300E4AC7-3558-4B7F-8F15-4A7884A52F40}" srcOrd="0" destOrd="0" presId="urn:microsoft.com/office/officeart/2005/8/layout/orgChart1"/>
    <dgm:cxn modelId="{491A3ABE-0D75-42D8-B2BF-E0835FFF4786}" type="presOf" srcId="{10B942D2-009C-4929-9425-79C656F7B969}" destId="{DE079729-8AB9-463F-8946-716C085B5B64}" srcOrd="0" destOrd="0" presId="urn:microsoft.com/office/officeart/2005/8/layout/orgChart1"/>
    <dgm:cxn modelId="{DA041FC6-6E19-458A-882D-166FD66E10A9}" type="presOf" srcId="{C2F8A98A-5A85-4813-9868-F9C15F74879E}" destId="{A0008CC4-E3B7-4883-850A-E8D30D408C3D}" srcOrd="1" destOrd="0" presId="urn:microsoft.com/office/officeart/2005/8/layout/orgChart1"/>
    <dgm:cxn modelId="{8CAED2F7-5539-43EC-9627-4B403538803E}" type="presOf" srcId="{C2F8A98A-5A85-4813-9868-F9C15F74879E}" destId="{5BEC6055-B185-40E8-B8FE-5F96BB9FE57B}" srcOrd="0" destOrd="0" presId="urn:microsoft.com/office/officeart/2005/8/layout/orgChart1"/>
    <dgm:cxn modelId="{E2F9D7F2-E14B-4A3D-A1DE-C16E18AE20B7}" type="presParOf" srcId="{C1427001-E140-4127-8FF7-F707B6A854F7}" destId="{11479D1F-5284-45C8-9F74-565AD75E0D5B}" srcOrd="0" destOrd="0" presId="urn:microsoft.com/office/officeart/2005/8/layout/orgChart1"/>
    <dgm:cxn modelId="{1B8B126E-C019-4F92-86DF-5445C20ED13B}" type="presParOf" srcId="{11479D1F-5284-45C8-9F74-565AD75E0D5B}" destId="{13FB1335-534E-410D-9960-F7C8B39164CD}" srcOrd="0" destOrd="0" presId="urn:microsoft.com/office/officeart/2005/8/layout/orgChart1"/>
    <dgm:cxn modelId="{465CDFE5-240D-4314-8796-F606B8B92F76}" type="presParOf" srcId="{13FB1335-534E-410D-9960-F7C8B39164CD}" destId="{965863CB-2755-4665-B329-E68BC1FD280B}" srcOrd="0" destOrd="0" presId="urn:microsoft.com/office/officeart/2005/8/layout/orgChart1"/>
    <dgm:cxn modelId="{F7306F48-77EE-4126-B2F6-893994C03E8E}" type="presParOf" srcId="{13FB1335-534E-410D-9960-F7C8B39164CD}" destId="{7EF28CF7-1ED8-4DC2-AF19-3ECA66DDDA72}" srcOrd="1" destOrd="0" presId="urn:microsoft.com/office/officeart/2005/8/layout/orgChart1"/>
    <dgm:cxn modelId="{66D02BD3-EDB9-4111-A611-93C4260F7FC8}" type="presParOf" srcId="{11479D1F-5284-45C8-9F74-565AD75E0D5B}" destId="{DBD5A749-CB7A-49B1-AA80-4DAB608BCBA5}" srcOrd="1" destOrd="0" presId="urn:microsoft.com/office/officeart/2005/8/layout/orgChart1"/>
    <dgm:cxn modelId="{4B3CA379-30D7-49F0-8E02-D5E7A8125CAB}" type="presParOf" srcId="{DBD5A749-CB7A-49B1-AA80-4DAB608BCBA5}" destId="{ACAD8088-89EA-40F5-BB62-17D963BF77E4}" srcOrd="0" destOrd="0" presId="urn:microsoft.com/office/officeart/2005/8/layout/orgChart1"/>
    <dgm:cxn modelId="{4905B838-9B14-492A-B86C-22E24800A789}" type="presParOf" srcId="{DBD5A749-CB7A-49B1-AA80-4DAB608BCBA5}" destId="{D5B4A98C-00DA-49FB-A93D-19C226F54AE8}" srcOrd="1" destOrd="0" presId="urn:microsoft.com/office/officeart/2005/8/layout/orgChart1"/>
    <dgm:cxn modelId="{D87CD29D-54D6-4750-8E43-0CB2768C4E88}" type="presParOf" srcId="{D5B4A98C-00DA-49FB-A93D-19C226F54AE8}" destId="{FF9D7310-7304-4C90-A7A0-206D5CCBBBA4}" srcOrd="0" destOrd="0" presId="urn:microsoft.com/office/officeart/2005/8/layout/orgChart1"/>
    <dgm:cxn modelId="{C7CC3331-2329-4F16-9048-BF27A9DADE5E}" type="presParOf" srcId="{FF9D7310-7304-4C90-A7A0-206D5CCBBBA4}" destId="{DE079729-8AB9-463F-8946-716C085B5B64}" srcOrd="0" destOrd="0" presId="urn:microsoft.com/office/officeart/2005/8/layout/orgChart1"/>
    <dgm:cxn modelId="{F0B70085-DC61-45B8-9D15-B252595D5505}" type="presParOf" srcId="{FF9D7310-7304-4C90-A7A0-206D5CCBBBA4}" destId="{BD302158-5876-494C-BC63-4A318B150750}" srcOrd="1" destOrd="0" presId="urn:microsoft.com/office/officeart/2005/8/layout/orgChart1"/>
    <dgm:cxn modelId="{DE5C63CD-79C9-4ACD-A2A1-B1B965DD03F6}" type="presParOf" srcId="{D5B4A98C-00DA-49FB-A93D-19C226F54AE8}" destId="{52250E82-7770-4FCD-9D13-9356B90A1FD5}" srcOrd="1" destOrd="0" presId="urn:microsoft.com/office/officeart/2005/8/layout/orgChart1"/>
    <dgm:cxn modelId="{EAEC57F4-385B-4BE8-95F3-BD63D70C08A2}" type="presParOf" srcId="{D5B4A98C-00DA-49FB-A93D-19C226F54AE8}" destId="{669C2D64-3933-4849-ADA8-BB3D8B80CADA}" srcOrd="2" destOrd="0" presId="urn:microsoft.com/office/officeart/2005/8/layout/orgChart1"/>
    <dgm:cxn modelId="{C7738F75-8600-4CC2-B73D-0F67E4BDB39B}" type="presParOf" srcId="{DBD5A749-CB7A-49B1-AA80-4DAB608BCBA5}" destId="{300E4AC7-3558-4B7F-8F15-4A7884A52F40}" srcOrd="2" destOrd="0" presId="urn:microsoft.com/office/officeart/2005/8/layout/orgChart1"/>
    <dgm:cxn modelId="{BB160278-FFA8-4674-94C1-7254708133C9}" type="presParOf" srcId="{DBD5A749-CB7A-49B1-AA80-4DAB608BCBA5}" destId="{9F9468E7-1240-4E85-8F31-37481384BD4E}" srcOrd="3" destOrd="0" presId="urn:microsoft.com/office/officeart/2005/8/layout/orgChart1"/>
    <dgm:cxn modelId="{3313F547-201B-4DD1-89F5-60E79CCB7DCF}" type="presParOf" srcId="{9F9468E7-1240-4E85-8F31-37481384BD4E}" destId="{7C695397-3295-4C34-BDA1-CC91C7E5FFDC}" srcOrd="0" destOrd="0" presId="urn:microsoft.com/office/officeart/2005/8/layout/orgChart1"/>
    <dgm:cxn modelId="{B0536635-7E6F-450D-AB74-98CB3EE422EF}" type="presParOf" srcId="{7C695397-3295-4C34-BDA1-CC91C7E5FFDC}" destId="{5BEC6055-B185-40E8-B8FE-5F96BB9FE57B}" srcOrd="0" destOrd="0" presId="urn:microsoft.com/office/officeart/2005/8/layout/orgChart1"/>
    <dgm:cxn modelId="{4A8A3B09-0655-46A2-A895-35AB8A270F52}" type="presParOf" srcId="{7C695397-3295-4C34-BDA1-CC91C7E5FFDC}" destId="{A0008CC4-E3B7-4883-850A-E8D30D408C3D}" srcOrd="1" destOrd="0" presId="urn:microsoft.com/office/officeart/2005/8/layout/orgChart1"/>
    <dgm:cxn modelId="{357F01C8-F461-4490-ABA5-6DEF9E9D8A2F}" type="presParOf" srcId="{9F9468E7-1240-4E85-8F31-37481384BD4E}" destId="{FD8A5CF5-5C23-4921-9998-C20DFF0D08F1}" srcOrd="1" destOrd="0" presId="urn:microsoft.com/office/officeart/2005/8/layout/orgChart1"/>
    <dgm:cxn modelId="{793E6DB8-920D-40C4-99BE-6A14A744B382}" type="presParOf" srcId="{9F9468E7-1240-4E85-8F31-37481384BD4E}" destId="{F6A72002-BD9F-4486-A226-66D36249309F}" srcOrd="2" destOrd="0" presId="urn:microsoft.com/office/officeart/2005/8/layout/orgChart1"/>
    <dgm:cxn modelId="{30208372-E7C0-4562-A3D8-BC76C85EEF9F}" type="presParOf" srcId="{DBD5A749-CB7A-49B1-AA80-4DAB608BCBA5}" destId="{1DBA8658-CB5F-4D3B-A39D-1A2EA20FBF83}" srcOrd="4" destOrd="0" presId="urn:microsoft.com/office/officeart/2005/8/layout/orgChart1"/>
    <dgm:cxn modelId="{21003D03-B22E-4E9A-BA9B-0DB58AB66200}" type="presParOf" srcId="{DBD5A749-CB7A-49B1-AA80-4DAB608BCBA5}" destId="{4EA4F2FE-59E4-485B-8C39-1553170BE6E1}" srcOrd="5" destOrd="0" presId="urn:microsoft.com/office/officeart/2005/8/layout/orgChart1"/>
    <dgm:cxn modelId="{9CFDDEE9-6953-44A2-A7C7-F2A7EA1AB894}" type="presParOf" srcId="{4EA4F2FE-59E4-485B-8C39-1553170BE6E1}" destId="{D80BE983-6A6A-4A75-9714-F6DB49BE707F}" srcOrd="0" destOrd="0" presId="urn:microsoft.com/office/officeart/2005/8/layout/orgChart1"/>
    <dgm:cxn modelId="{916B058C-0B23-426B-BB6F-C2E80B7F2B7D}" type="presParOf" srcId="{D80BE983-6A6A-4A75-9714-F6DB49BE707F}" destId="{077EA501-0780-4B3E-9BEC-E7EF3C145931}" srcOrd="0" destOrd="0" presId="urn:microsoft.com/office/officeart/2005/8/layout/orgChart1"/>
    <dgm:cxn modelId="{FF33A594-AB26-4DD4-AB4F-E08C445F6669}" type="presParOf" srcId="{D80BE983-6A6A-4A75-9714-F6DB49BE707F}" destId="{54A85D94-08C4-4783-BF69-4B4B6A5CA778}" srcOrd="1" destOrd="0" presId="urn:microsoft.com/office/officeart/2005/8/layout/orgChart1"/>
    <dgm:cxn modelId="{7E1F8127-3C94-44C9-A5D2-0801B8A088CB}" type="presParOf" srcId="{4EA4F2FE-59E4-485B-8C39-1553170BE6E1}" destId="{D9D54178-CC2A-4984-825E-E5A7E2FF1199}" srcOrd="1" destOrd="0" presId="urn:microsoft.com/office/officeart/2005/8/layout/orgChart1"/>
    <dgm:cxn modelId="{67A8A5B2-89F2-4726-95D2-70892ED5EADD}" type="presParOf" srcId="{4EA4F2FE-59E4-485B-8C39-1553170BE6E1}" destId="{52CA407D-F74A-4BE4-97F8-3A90AC70F2DC}" srcOrd="2" destOrd="0" presId="urn:microsoft.com/office/officeart/2005/8/layout/orgChart1"/>
    <dgm:cxn modelId="{24663923-AF23-4142-8DBA-15C2F57FC230}" type="presParOf" srcId="{11479D1F-5284-45C8-9F74-565AD75E0D5B}" destId="{61C376A9-133B-470E-8773-5B51640D076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BA8658-CB5F-4D3B-A39D-1A2EA20FBF83}">
      <dsp:nvSpPr>
        <dsp:cNvPr id="0" name=""/>
        <dsp:cNvSpPr/>
      </dsp:nvSpPr>
      <dsp:spPr>
        <a:xfrm>
          <a:off x="2033470" y="1256683"/>
          <a:ext cx="1438694" cy="2496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845"/>
              </a:lnTo>
              <a:lnTo>
                <a:pt x="1438694" y="124845"/>
              </a:lnTo>
              <a:lnTo>
                <a:pt x="1438694" y="24969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0E4AC7-3558-4B7F-8F15-4A7884A52F40}">
      <dsp:nvSpPr>
        <dsp:cNvPr id="0" name=""/>
        <dsp:cNvSpPr/>
      </dsp:nvSpPr>
      <dsp:spPr>
        <a:xfrm>
          <a:off x="1987750" y="1256683"/>
          <a:ext cx="91440" cy="24969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969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AD8088-89EA-40F5-BB62-17D963BF77E4}">
      <dsp:nvSpPr>
        <dsp:cNvPr id="0" name=""/>
        <dsp:cNvSpPr/>
      </dsp:nvSpPr>
      <dsp:spPr>
        <a:xfrm>
          <a:off x="594775" y="1256683"/>
          <a:ext cx="1438694" cy="249690"/>
        </a:xfrm>
        <a:custGeom>
          <a:avLst/>
          <a:gdLst/>
          <a:ahLst/>
          <a:cxnLst/>
          <a:rect l="0" t="0" r="0" b="0"/>
          <a:pathLst>
            <a:path>
              <a:moveTo>
                <a:pt x="1438694" y="0"/>
              </a:moveTo>
              <a:lnTo>
                <a:pt x="1438694" y="124845"/>
              </a:lnTo>
              <a:lnTo>
                <a:pt x="0" y="124845"/>
              </a:lnTo>
              <a:lnTo>
                <a:pt x="0" y="24969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5863CB-2755-4665-B329-E68BC1FD280B}">
      <dsp:nvSpPr>
        <dsp:cNvPr id="0" name=""/>
        <dsp:cNvSpPr/>
      </dsp:nvSpPr>
      <dsp:spPr>
        <a:xfrm>
          <a:off x="1438967" y="662181"/>
          <a:ext cx="1189004" cy="594502"/>
        </a:xfrm>
        <a:prstGeom prst="rect">
          <a:avLst/>
        </a:prstGeom>
        <a:solidFill>
          <a:schemeClr val="accent1">
            <a:lumMod val="75000"/>
            <a:alpha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900" kern="1200"/>
            <a:t>NPO</a:t>
          </a:r>
        </a:p>
      </dsp:txBody>
      <dsp:txXfrm>
        <a:off x="1438967" y="662181"/>
        <a:ext cx="1189004" cy="594502"/>
      </dsp:txXfrm>
    </dsp:sp>
    <dsp:sp modelId="{DE079729-8AB9-463F-8946-716C085B5B64}">
      <dsp:nvSpPr>
        <dsp:cNvPr id="0" name=""/>
        <dsp:cNvSpPr/>
      </dsp:nvSpPr>
      <dsp:spPr>
        <a:xfrm>
          <a:off x="273" y="1506373"/>
          <a:ext cx="1189004" cy="594502"/>
        </a:xfrm>
        <a:prstGeom prst="rect">
          <a:avLst/>
        </a:prstGeom>
        <a:solidFill>
          <a:schemeClr val="accent1">
            <a:lumMod val="75000"/>
            <a:alpha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900" kern="1200"/>
            <a:t>NAG</a:t>
          </a:r>
        </a:p>
      </dsp:txBody>
      <dsp:txXfrm>
        <a:off x="273" y="1506373"/>
        <a:ext cx="1189004" cy="594502"/>
      </dsp:txXfrm>
    </dsp:sp>
    <dsp:sp modelId="{5BEC6055-B185-40E8-B8FE-5F96BB9FE57B}">
      <dsp:nvSpPr>
        <dsp:cNvPr id="0" name=""/>
        <dsp:cNvSpPr/>
      </dsp:nvSpPr>
      <dsp:spPr>
        <a:xfrm>
          <a:off x="1438967" y="1506373"/>
          <a:ext cx="1189004" cy="594502"/>
        </a:xfrm>
        <a:prstGeom prst="rect">
          <a:avLst/>
        </a:prstGeom>
        <a:solidFill>
          <a:schemeClr val="accent1">
            <a:lumMod val="75000"/>
            <a:alpha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900" kern="1200"/>
            <a:t>NAG</a:t>
          </a:r>
        </a:p>
      </dsp:txBody>
      <dsp:txXfrm>
        <a:off x="1438967" y="1506373"/>
        <a:ext cx="1189004" cy="594502"/>
      </dsp:txXfrm>
    </dsp:sp>
    <dsp:sp modelId="{077EA501-0780-4B3E-9BEC-E7EF3C145931}">
      <dsp:nvSpPr>
        <dsp:cNvPr id="0" name=""/>
        <dsp:cNvSpPr/>
      </dsp:nvSpPr>
      <dsp:spPr>
        <a:xfrm>
          <a:off x="2877662" y="1506373"/>
          <a:ext cx="1189004" cy="594502"/>
        </a:xfrm>
        <a:prstGeom prst="rect">
          <a:avLst/>
        </a:prstGeom>
        <a:solidFill>
          <a:schemeClr val="accent1">
            <a:lumMod val="75000"/>
            <a:alpha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900" kern="1200"/>
            <a:t>NAG</a:t>
          </a:r>
        </a:p>
      </dsp:txBody>
      <dsp:txXfrm>
        <a:off x="2877662" y="1506373"/>
        <a:ext cx="1189004" cy="5945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BA8658-CB5F-4D3B-A39D-1A2EA20FBF83}">
      <dsp:nvSpPr>
        <dsp:cNvPr id="0" name=""/>
        <dsp:cNvSpPr/>
      </dsp:nvSpPr>
      <dsp:spPr>
        <a:xfrm>
          <a:off x="2033470" y="1256683"/>
          <a:ext cx="1438694" cy="2496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845"/>
              </a:lnTo>
              <a:lnTo>
                <a:pt x="1438694" y="124845"/>
              </a:lnTo>
              <a:lnTo>
                <a:pt x="1438694" y="24969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0E4AC7-3558-4B7F-8F15-4A7884A52F40}">
      <dsp:nvSpPr>
        <dsp:cNvPr id="0" name=""/>
        <dsp:cNvSpPr/>
      </dsp:nvSpPr>
      <dsp:spPr>
        <a:xfrm>
          <a:off x="1987750" y="1256683"/>
          <a:ext cx="91440" cy="24969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969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AD8088-89EA-40F5-BB62-17D963BF77E4}">
      <dsp:nvSpPr>
        <dsp:cNvPr id="0" name=""/>
        <dsp:cNvSpPr/>
      </dsp:nvSpPr>
      <dsp:spPr>
        <a:xfrm>
          <a:off x="594775" y="1256683"/>
          <a:ext cx="1438694" cy="249690"/>
        </a:xfrm>
        <a:custGeom>
          <a:avLst/>
          <a:gdLst/>
          <a:ahLst/>
          <a:cxnLst/>
          <a:rect l="0" t="0" r="0" b="0"/>
          <a:pathLst>
            <a:path>
              <a:moveTo>
                <a:pt x="1438694" y="0"/>
              </a:moveTo>
              <a:lnTo>
                <a:pt x="1438694" y="124845"/>
              </a:lnTo>
              <a:lnTo>
                <a:pt x="0" y="124845"/>
              </a:lnTo>
              <a:lnTo>
                <a:pt x="0" y="24969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5863CB-2755-4665-B329-E68BC1FD280B}">
      <dsp:nvSpPr>
        <dsp:cNvPr id="0" name=""/>
        <dsp:cNvSpPr/>
      </dsp:nvSpPr>
      <dsp:spPr>
        <a:xfrm>
          <a:off x="1438967" y="662181"/>
          <a:ext cx="1189004" cy="594502"/>
        </a:xfrm>
        <a:prstGeom prst="rect">
          <a:avLst/>
        </a:prstGeom>
        <a:solidFill>
          <a:schemeClr val="accent1">
            <a:lumMod val="75000"/>
            <a:alpha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900" kern="1200"/>
            <a:t>NPO</a:t>
          </a:r>
        </a:p>
      </dsp:txBody>
      <dsp:txXfrm>
        <a:off x="1438967" y="662181"/>
        <a:ext cx="1189004" cy="594502"/>
      </dsp:txXfrm>
    </dsp:sp>
    <dsp:sp modelId="{DE079729-8AB9-463F-8946-716C085B5B64}">
      <dsp:nvSpPr>
        <dsp:cNvPr id="0" name=""/>
        <dsp:cNvSpPr/>
      </dsp:nvSpPr>
      <dsp:spPr>
        <a:xfrm>
          <a:off x="273" y="1506373"/>
          <a:ext cx="1189004" cy="594502"/>
        </a:xfrm>
        <a:prstGeom prst="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900" kern="1200"/>
            <a:t>NAG</a:t>
          </a:r>
        </a:p>
      </dsp:txBody>
      <dsp:txXfrm>
        <a:off x="273" y="1506373"/>
        <a:ext cx="1189004" cy="594502"/>
      </dsp:txXfrm>
    </dsp:sp>
    <dsp:sp modelId="{5BEC6055-B185-40E8-B8FE-5F96BB9FE57B}">
      <dsp:nvSpPr>
        <dsp:cNvPr id="0" name=""/>
        <dsp:cNvSpPr/>
      </dsp:nvSpPr>
      <dsp:spPr>
        <a:xfrm>
          <a:off x="1438967" y="1506373"/>
          <a:ext cx="1189004" cy="594502"/>
        </a:xfrm>
        <a:prstGeom prst="rect">
          <a:avLst/>
        </a:prstGeom>
        <a:solidFill>
          <a:schemeClr val="accent1">
            <a:lumMod val="75000"/>
            <a:alpha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900" kern="1200"/>
            <a:t>NAG</a:t>
          </a:r>
        </a:p>
      </dsp:txBody>
      <dsp:txXfrm>
        <a:off x="1438967" y="1506373"/>
        <a:ext cx="1189004" cy="594502"/>
      </dsp:txXfrm>
    </dsp:sp>
    <dsp:sp modelId="{077EA501-0780-4B3E-9BEC-E7EF3C145931}">
      <dsp:nvSpPr>
        <dsp:cNvPr id="0" name=""/>
        <dsp:cNvSpPr/>
      </dsp:nvSpPr>
      <dsp:spPr>
        <a:xfrm>
          <a:off x="2877662" y="1506373"/>
          <a:ext cx="1189004" cy="594502"/>
        </a:xfrm>
        <a:prstGeom prst="rect">
          <a:avLst/>
        </a:prstGeom>
        <a:solidFill>
          <a:schemeClr val="accent1">
            <a:lumMod val="75000"/>
            <a:alpha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900" kern="1200"/>
            <a:t>NAG</a:t>
          </a:r>
        </a:p>
      </dsp:txBody>
      <dsp:txXfrm>
        <a:off x="2877662" y="1506373"/>
        <a:ext cx="1189004" cy="5945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F6F575-3E4A-45C2-B08A-23CE381B4494}" type="datetimeFigureOut">
              <a:rPr lang="sv-SE" smtClean="0"/>
              <a:t>2023-04-25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err="1"/>
              <a:t>Click</a:t>
            </a:r>
            <a:r>
              <a:rPr lang="sv-SE"/>
              <a:t> to </a:t>
            </a:r>
            <a:r>
              <a:rPr lang="sv-SE" err="1"/>
              <a:t>edit</a:t>
            </a:r>
            <a:r>
              <a:rPr lang="sv-SE"/>
              <a:t> Master text </a:t>
            </a:r>
            <a:r>
              <a:rPr lang="sv-SE" err="1"/>
              <a:t>styles</a:t>
            </a:r>
            <a:endParaRPr lang="sv-SE"/>
          </a:p>
          <a:p>
            <a:pPr lvl="1"/>
            <a:r>
              <a:rPr lang="sv-SE"/>
              <a:t>Second </a:t>
            </a:r>
            <a:r>
              <a:rPr lang="sv-SE" err="1"/>
              <a:t>level</a:t>
            </a:r>
            <a:endParaRPr lang="sv-SE"/>
          </a:p>
          <a:p>
            <a:pPr lvl="2"/>
            <a:r>
              <a:rPr lang="sv-SE" err="1"/>
              <a:t>Third</a:t>
            </a:r>
            <a:r>
              <a:rPr lang="sv-SE"/>
              <a:t> </a:t>
            </a:r>
            <a:r>
              <a:rPr lang="sv-SE" err="1"/>
              <a:t>level</a:t>
            </a:r>
            <a:endParaRPr lang="sv-SE"/>
          </a:p>
          <a:p>
            <a:pPr lvl="3"/>
            <a:r>
              <a:rPr lang="sv-SE" err="1"/>
              <a:t>Fourth</a:t>
            </a:r>
            <a:r>
              <a:rPr lang="sv-SE"/>
              <a:t> </a:t>
            </a:r>
            <a:r>
              <a:rPr lang="sv-SE" err="1"/>
              <a:t>level</a:t>
            </a:r>
            <a:endParaRPr lang="sv-SE"/>
          </a:p>
          <a:p>
            <a:pPr lvl="4"/>
            <a:r>
              <a:rPr lang="sv-SE" err="1"/>
              <a:t>Fifth</a:t>
            </a:r>
            <a:r>
              <a:rPr lang="sv-SE"/>
              <a:t> </a:t>
            </a:r>
            <a:r>
              <a:rPr lang="sv-SE" err="1"/>
              <a:t>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442032-F02D-4F13-BE09-E93EF3C22FA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90261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dms.dartmouth.edu/cms/materials/publications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dms.dartmouth.edu/cms/materials/publications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Uppdaterad</a:t>
            </a:r>
            <a:r>
              <a:rPr lang="en-US" dirty="0">
                <a:cs typeface="Calibri"/>
              </a:rPr>
              <a:t> 2023-01-10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42032-F02D-4F13-BE09-E93EF3C22FA0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245494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Värdskapet för </a:t>
            </a:r>
            <a:r>
              <a:rPr lang="sv-S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NPO:erna</a:t>
            </a:r>
            <a:r>
              <a:rPr 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 är fördelat mellan de sex sjukvårdsregionerna. Värdskapet innebär att förse </a:t>
            </a:r>
            <a:r>
              <a:rPr lang="sv-S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NPO:et</a:t>
            </a:r>
            <a:r>
              <a:rPr 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 med stödresurser som processledare, kompetens och utvecklingskraft.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707A1E-DDAA-8E46-A17B-26FFF1B60C3A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96981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42032-F02D-4F13-BE09-E93EF3C22FA0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801550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Det </a:t>
            </a:r>
            <a:r>
              <a:rPr lang="en-US" dirty="0" err="1"/>
              <a:t>krävs</a:t>
            </a:r>
            <a:r>
              <a:rPr lang="en-US" dirty="0"/>
              <a:t> </a:t>
            </a:r>
            <a:r>
              <a:rPr lang="en-US" dirty="0" err="1"/>
              <a:t>ett</a:t>
            </a:r>
            <a:r>
              <a:rPr lang="en-US" dirty="0"/>
              <a:t> </a:t>
            </a:r>
            <a:r>
              <a:rPr lang="en-US" dirty="0" err="1"/>
              <a:t>samspel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hela</a:t>
            </a:r>
            <a:r>
              <a:rPr lang="en-US" dirty="0"/>
              <a:t> </a:t>
            </a:r>
            <a:r>
              <a:rPr lang="en-US" dirty="0" err="1"/>
              <a:t>systemet</a:t>
            </a:r>
            <a:r>
              <a:rPr lang="en-US" dirty="0"/>
              <a:t> för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få</a:t>
            </a:r>
            <a:r>
              <a:rPr lang="en-US" dirty="0"/>
              <a:t> det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fungera</a:t>
            </a:r>
            <a:r>
              <a:rPr lang="en-US" dirty="0"/>
              <a:t>. </a:t>
            </a:r>
          </a:p>
          <a:p>
            <a:r>
              <a:rPr lang="en-US" dirty="0" err="1"/>
              <a:t>Källhänvisning</a:t>
            </a:r>
            <a:r>
              <a:rPr lang="en-US" dirty="0"/>
              <a:t> för </a:t>
            </a:r>
            <a:r>
              <a:rPr lang="en-US" dirty="0" err="1"/>
              <a:t>bilden</a:t>
            </a:r>
            <a:r>
              <a:rPr lang="en-US" dirty="0"/>
              <a:t>: </a:t>
            </a:r>
            <a:r>
              <a:rPr lang="en-US" dirty="0" err="1"/>
              <a:t>Bilden</a:t>
            </a:r>
            <a:r>
              <a:rPr lang="en-US" dirty="0"/>
              <a:t> </a:t>
            </a:r>
            <a:r>
              <a:rPr lang="en-US" dirty="0" err="1"/>
              <a:t>utvecklades</a:t>
            </a:r>
            <a:r>
              <a:rPr lang="en-US" dirty="0"/>
              <a:t> under 2013 </a:t>
            </a:r>
            <a:r>
              <a:rPr lang="en-US" dirty="0" err="1"/>
              <a:t>på</a:t>
            </a:r>
            <a:r>
              <a:rPr lang="en-US" dirty="0"/>
              <a:t> SKR (SKL) och </a:t>
            </a:r>
            <a:r>
              <a:rPr lang="en-US" dirty="0" err="1"/>
              <a:t>utgår</a:t>
            </a:r>
            <a:r>
              <a:rPr lang="en-US" dirty="0"/>
              <a:t> </a:t>
            </a:r>
            <a:r>
              <a:rPr lang="en-US" dirty="0" err="1"/>
              <a:t>från</a:t>
            </a:r>
            <a:r>
              <a:rPr lang="en-US" dirty="0"/>
              <a:t> </a:t>
            </a:r>
            <a:r>
              <a:rPr lang="en-US" dirty="0" err="1"/>
              <a:t>Mikrosystemmodellen</a:t>
            </a:r>
            <a:endParaRPr lang="en-US" dirty="0">
              <a:cs typeface="Calibri"/>
            </a:endParaRPr>
          </a:p>
          <a:p>
            <a:r>
              <a:rPr lang="en-US" dirty="0">
                <a:hlinkClick r:id="rId3"/>
              </a:rPr>
              <a:t>Nelson EC, </a:t>
            </a:r>
            <a:r>
              <a:rPr lang="en-US" dirty="0" err="1">
                <a:hlinkClick r:id="rId3"/>
              </a:rPr>
              <a:t>Batalden</a:t>
            </a:r>
            <a:r>
              <a:rPr lang="en-US" dirty="0">
                <a:hlinkClick r:id="rId3"/>
              </a:rPr>
              <a:t> PB, Huber TP, Mohr, JJ, Godfrey MM, Headrick, LA, Wasson, JH: Microsystems in Health Care: Part 1. The Joint Commission Journal on Quality Improvement. Volume 28 (9): 472-493, 2002. </a:t>
            </a:r>
            <a:r>
              <a:rPr lang="en-US" dirty="0" err="1">
                <a:hlinkClick r:id="rId3"/>
              </a:rPr>
              <a:t>Artikeln</a:t>
            </a:r>
            <a:r>
              <a:rPr lang="en-US" dirty="0">
                <a:hlinkClick r:id="rId3"/>
              </a:rPr>
              <a:t> </a:t>
            </a:r>
            <a:r>
              <a:rPr lang="en-US" dirty="0" err="1">
                <a:hlinkClick r:id="rId3"/>
              </a:rPr>
              <a:t>på</a:t>
            </a:r>
            <a:r>
              <a:rPr lang="en-US" dirty="0">
                <a:hlinkClick r:id="rId3"/>
              </a:rPr>
              <a:t> </a:t>
            </a:r>
            <a:r>
              <a:rPr lang="en-US" dirty="0" err="1">
                <a:hlinkClick r:id="rId3"/>
              </a:rPr>
              <a:t>svenska</a:t>
            </a:r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42032-F02D-4F13-BE09-E93EF3C22FA0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891388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Vissa NAG kan vara gemensamma för</a:t>
            </a:r>
            <a:r>
              <a:rPr lang="sv-SE" baseline="0"/>
              <a:t> flera NPO</a:t>
            </a:r>
            <a:endParaRPr lang="sv-SE"/>
          </a:p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57C891-329D-1846-A7CA-4DF996A16854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06889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42032-F02D-4F13-BE09-E93EF3C22FA0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57168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42032-F02D-4F13-BE09-E93EF3C22FA0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27935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en-US" dirty="0" err="1"/>
              <a:t>Bidra</a:t>
            </a:r>
            <a:r>
              <a:rPr lang="en-US" dirty="0"/>
              <a:t> med </a:t>
            </a:r>
            <a:r>
              <a:rPr lang="en-US" dirty="0" err="1"/>
              <a:t>koncept</a:t>
            </a:r>
            <a:r>
              <a:rPr lang="en-US" dirty="0"/>
              <a:t>, </a:t>
            </a:r>
            <a:r>
              <a:rPr lang="en-US" dirty="0" err="1"/>
              <a:t>mallar</a:t>
            </a:r>
            <a:r>
              <a:rPr lang="en-US" dirty="0"/>
              <a:t> och till </a:t>
            </a:r>
            <a:r>
              <a:rPr lang="en-US" dirty="0" err="1"/>
              <a:t>ett</a:t>
            </a:r>
            <a:r>
              <a:rPr lang="en-US" dirty="0"/>
              <a:t> </a:t>
            </a:r>
            <a:r>
              <a:rPr lang="en-US" dirty="0" err="1"/>
              <a:t>likartat</a:t>
            </a:r>
            <a:r>
              <a:rPr lang="en-US" dirty="0"/>
              <a:t> </a:t>
            </a:r>
            <a:r>
              <a:rPr lang="en-US" dirty="0" err="1"/>
              <a:t>arbetssätt</a:t>
            </a:r>
            <a:r>
              <a:rPr lang="en-US" dirty="0"/>
              <a:t> </a:t>
            </a:r>
            <a:r>
              <a:rPr lang="en-US" dirty="0" err="1"/>
              <a:t>inom</a:t>
            </a:r>
            <a:r>
              <a:rPr lang="en-US" dirty="0"/>
              <a:t> </a:t>
            </a:r>
            <a:r>
              <a:rPr lang="en-US" dirty="0" err="1"/>
              <a:t>strukturen</a:t>
            </a:r>
            <a:r>
              <a:rPr lang="en-US" dirty="0"/>
              <a:t>. </a:t>
            </a:r>
          </a:p>
          <a:p>
            <a:r>
              <a:rPr lang="en-US" dirty="0"/>
              <a:t>2. </a:t>
            </a:r>
            <a:r>
              <a:rPr lang="en-US" dirty="0" err="1"/>
              <a:t>Säkra</a:t>
            </a:r>
            <a:r>
              <a:rPr lang="en-US" dirty="0"/>
              <a:t> </a:t>
            </a:r>
            <a:r>
              <a:rPr lang="en-US" dirty="0" err="1"/>
              <a:t>strukturens</a:t>
            </a:r>
            <a:r>
              <a:rPr lang="en-US" dirty="0"/>
              <a:t> </a:t>
            </a:r>
            <a:r>
              <a:rPr lang="en-US" dirty="0" err="1"/>
              <a:t>inre</a:t>
            </a:r>
            <a:r>
              <a:rPr lang="en-US" dirty="0"/>
              <a:t> </a:t>
            </a:r>
            <a:r>
              <a:rPr lang="en-US" dirty="0" err="1"/>
              <a:t>samverkan</a:t>
            </a:r>
            <a:r>
              <a:rPr lang="en-US" dirty="0"/>
              <a:t> </a:t>
            </a:r>
            <a:r>
              <a:rPr lang="en-US" dirty="0" err="1"/>
              <a:t>dvs</a:t>
            </a:r>
            <a:r>
              <a:rPr lang="en-US" dirty="0"/>
              <a:t>.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programområdena</a:t>
            </a:r>
            <a:r>
              <a:rPr lang="en-US" dirty="0"/>
              <a:t> </a:t>
            </a:r>
            <a:r>
              <a:rPr lang="en-US" dirty="0" err="1"/>
              <a:t>hittar</a:t>
            </a:r>
            <a:r>
              <a:rPr lang="en-US" dirty="0"/>
              <a:t> former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samverka</a:t>
            </a:r>
            <a:r>
              <a:rPr lang="en-US" dirty="0"/>
              <a:t> </a:t>
            </a:r>
            <a:r>
              <a:rPr lang="en-US" dirty="0" err="1"/>
              <a:t>mellan</a:t>
            </a:r>
            <a:r>
              <a:rPr lang="en-US" dirty="0"/>
              <a:t> sig </a:t>
            </a:r>
            <a:r>
              <a:rPr lang="en-US" dirty="0" err="1"/>
              <a:t>samt</a:t>
            </a:r>
            <a:r>
              <a:rPr lang="en-US" dirty="0"/>
              <a:t> med och </a:t>
            </a:r>
            <a:r>
              <a:rPr lang="en-US" dirty="0" err="1"/>
              <a:t>mellan</a:t>
            </a:r>
            <a:r>
              <a:rPr lang="en-US" dirty="0"/>
              <a:t> </a:t>
            </a:r>
            <a:r>
              <a:rPr lang="en-US" dirty="0" err="1"/>
              <a:t>samverkansgrupperna</a:t>
            </a:r>
            <a:r>
              <a:rPr lang="en-US" dirty="0"/>
              <a:t>. </a:t>
            </a:r>
            <a:endParaRPr lang="en-US" dirty="0">
              <a:cs typeface="Calibri"/>
            </a:endParaRPr>
          </a:p>
          <a:p>
            <a:r>
              <a:rPr lang="en-US" dirty="0"/>
              <a:t>3. </a:t>
            </a:r>
            <a:r>
              <a:rPr lang="en-US" dirty="0" err="1"/>
              <a:t>Samspela</a:t>
            </a:r>
            <a:r>
              <a:rPr lang="en-US" dirty="0"/>
              <a:t> med och </a:t>
            </a:r>
            <a:r>
              <a:rPr lang="en-US" dirty="0" err="1"/>
              <a:t>stödja</a:t>
            </a:r>
            <a:r>
              <a:rPr lang="en-US" dirty="0"/>
              <a:t> </a:t>
            </a:r>
            <a:r>
              <a:rPr lang="en-US" dirty="0" err="1"/>
              <a:t>samverkans-grupperna</a:t>
            </a:r>
            <a:r>
              <a:rPr lang="en-US" dirty="0"/>
              <a:t> och </a:t>
            </a:r>
            <a:r>
              <a:rPr lang="en-US" dirty="0" err="1"/>
              <a:t>beredningsgruppen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beredning</a:t>
            </a:r>
            <a:r>
              <a:rPr lang="en-US" dirty="0"/>
              <a:t> av </a:t>
            </a:r>
            <a:r>
              <a:rPr lang="en-US" dirty="0" err="1"/>
              <a:t>underlag</a:t>
            </a:r>
            <a:r>
              <a:rPr lang="en-US" dirty="0"/>
              <a:t> för </a:t>
            </a:r>
            <a:r>
              <a:rPr lang="en-US" dirty="0" err="1"/>
              <a:t>beslut</a:t>
            </a:r>
            <a:r>
              <a:rPr lang="en-US" dirty="0"/>
              <a:t> och </a:t>
            </a:r>
            <a:r>
              <a:rPr lang="en-US" dirty="0" err="1"/>
              <a:t>ställningstagande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styrgruppen</a:t>
            </a:r>
            <a:r>
              <a:rPr lang="en-US" dirty="0"/>
              <a:t>.</a:t>
            </a:r>
            <a:endParaRPr lang="en-US" dirty="0">
              <a:cs typeface="Calibri"/>
            </a:endParaRPr>
          </a:p>
          <a:p>
            <a:r>
              <a:rPr lang="en-US" dirty="0"/>
              <a:t>4. Skapa </a:t>
            </a:r>
            <a:r>
              <a:rPr lang="en-US" dirty="0" err="1"/>
              <a:t>mötesplatser</a:t>
            </a:r>
            <a:r>
              <a:rPr lang="en-US" dirty="0"/>
              <a:t> och </a:t>
            </a:r>
            <a:r>
              <a:rPr lang="en-US" dirty="0" err="1"/>
              <a:t>tillhandhålla</a:t>
            </a:r>
            <a:r>
              <a:rPr lang="en-US" dirty="0"/>
              <a:t> </a:t>
            </a:r>
            <a:r>
              <a:rPr lang="en-US" dirty="0" err="1"/>
              <a:t>plattform</a:t>
            </a:r>
            <a:r>
              <a:rPr lang="en-US" dirty="0"/>
              <a:t> för </a:t>
            </a:r>
            <a:r>
              <a:rPr lang="en-US" dirty="0" err="1"/>
              <a:t>informationsspridning</a:t>
            </a:r>
            <a:r>
              <a:rPr lang="en-US" dirty="0"/>
              <a:t>, med </a:t>
            </a:r>
            <a:r>
              <a:rPr lang="en-US" dirty="0" err="1"/>
              <a:t>utgångspunkt</a:t>
            </a:r>
            <a:r>
              <a:rPr lang="en-US" dirty="0"/>
              <a:t> </a:t>
            </a:r>
            <a:r>
              <a:rPr lang="en-US" dirty="0" err="1"/>
              <a:t>från</a:t>
            </a:r>
            <a:r>
              <a:rPr lang="en-US" dirty="0"/>
              <a:t> SKL, för </a:t>
            </a:r>
            <a:r>
              <a:rPr lang="en-US" dirty="0" err="1"/>
              <a:t>regioner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samverkan</a:t>
            </a:r>
            <a:r>
              <a:rPr lang="en-US" dirty="0"/>
              <a:t>.</a:t>
            </a:r>
            <a:endParaRPr lang="en-US" dirty="0">
              <a:cs typeface="Calibri"/>
            </a:endParaRPr>
          </a:p>
          <a:p>
            <a:r>
              <a:rPr lang="en-US" dirty="0"/>
              <a:t>Vara </a:t>
            </a:r>
            <a:r>
              <a:rPr lang="en-US" dirty="0" err="1"/>
              <a:t>ett</a:t>
            </a:r>
            <a:r>
              <a:rPr lang="en-US" dirty="0"/>
              <a:t> </a:t>
            </a:r>
            <a:r>
              <a:rPr lang="en-US" dirty="0" err="1"/>
              <a:t>administrativt</a:t>
            </a:r>
            <a:r>
              <a:rPr lang="en-US" dirty="0"/>
              <a:t> </a:t>
            </a:r>
            <a:r>
              <a:rPr lang="en-US" dirty="0" err="1"/>
              <a:t>stöd</a:t>
            </a:r>
            <a:r>
              <a:rPr lang="en-US" dirty="0"/>
              <a:t> till </a:t>
            </a:r>
            <a:r>
              <a:rPr lang="en-US" dirty="0" err="1"/>
              <a:t>styrgruppen</a:t>
            </a:r>
            <a:r>
              <a:rPr lang="en-US" dirty="0"/>
              <a:t>, </a:t>
            </a:r>
            <a:r>
              <a:rPr lang="en-US" dirty="0" err="1"/>
              <a:t>inklusive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sekreterarfunktion</a:t>
            </a:r>
            <a:r>
              <a:rPr lang="en-US" dirty="0"/>
              <a:t>. </a:t>
            </a:r>
            <a:endParaRPr lang="en-US" dirty="0">
              <a:cs typeface="Calibri"/>
            </a:endParaRPr>
          </a:p>
          <a:p>
            <a:r>
              <a:rPr lang="en-US" dirty="0"/>
              <a:t>6. </a:t>
            </a:r>
            <a:r>
              <a:rPr lang="en-US" dirty="0" err="1"/>
              <a:t>Hantera</a:t>
            </a:r>
            <a:r>
              <a:rPr lang="en-US" dirty="0"/>
              <a:t> </a:t>
            </a:r>
            <a:r>
              <a:rPr lang="en-US" dirty="0" err="1"/>
              <a:t>processen</a:t>
            </a:r>
            <a:r>
              <a:rPr lang="en-US" dirty="0"/>
              <a:t> för </a:t>
            </a:r>
            <a:r>
              <a:rPr lang="en-US" dirty="0" err="1"/>
              <a:t>verksamhetsplaner</a:t>
            </a:r>
            <a:r>
              <a:rPr lang="en-US" dirty="0"/>
              <a:t>, budget och </a:t>
            </a:r>
            <a:r>
              <a:rPr lang="en-US" dirty="0" err="1"/>
              <a:t>inhämtningen</a:t>
            </a:r>
            <a:r>
              <a:rPr lang="en-US" dirty="0"/>
              <a:t> av </a:t>
            </a:r>
            <a:r>
              <a:rPr lang="en-US" dirty="0" err="1"/>
              <a:t>gemensamma</a:t>
            </a:r>
            <a:r>
              <a:rPr lang="en-US" dirty="0"/>
              <a:t> </a:t>
            </a:r>
            <a:r>
              <a:rPr lang="en-US" dirty="0" err="1"/>
              <a:t>medel</a:t>
            </a:r>
            <a:r>
              <a:rPr lang="en-US" dirty="0"/>
              <a:t> för </a:t>
            </a:r>
            <a:r>
              <a:rPr lang="en-US" dirty="0" err="1"/>
              <a:t>modellen</a:t>
            </a:r>
            <a:r>
              <a:rPr lang="en-US" dirty="0"/>
              <a:t>. </a:t>
            </a:r>
            <a:endParaRPr lang="en-US" dirty="0">
              <a:cs typeface="Calibri"/>
            </a:endParaRPr>
          </a:p>
          <a:p>
            <a:r>
              <a:rPr lang="en-US" dirty="0"/>
              <a:t>7. </a:t>
            </a:r>
            <a:r>
              <a:rPr lang="en-US" dirty="0" err="1"/>
              <a:t>Säkra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programområdena</a:t>
            </a:r>
            <a:r>
              <a:rPr lang="en-US" dirty="0"/>
              <a:t> och </a:t>
            </a:r>
            <a:r>
              <a:rPr lang="en-US" dirty="0" err="1"/>
              <a:t>samverkansgrupperna</a:t>
            </a:r>
            <a:r>
              <a:rPr lang="en-US" dirty="0"/>
              <a:t> </a:t>
            </a:r>
            <a:r>
              <a:rPr lang="en-US" dirty="0" err="1"/>
              <a:t>bemannas</a:t>
            </a:r>
            <a:r>
              <a:rPr lang="en-US" dirty="0"/>
              <a:t> med SKL-representation </a:t>
            </a:r>
            <a:r>
              <a:rPr lang="en-US" dirty="0" err="1"/>
              <a:t>där</a:t>
            </a:r>
            <a:r>
              <a:rPr lang="en-US" dirty="0"/>
              <a:t> det </a:t>
            </a:r>
            <a:r>
              <a:rPr lang="en-US" dirty="0" err="1"/>
              <a:t>bör</a:t>
            </a:r>
            <a:r>
              <a:rPr lang="en-US" dirty="0"/>
              <a:t>/ska </a:t>
            </a:r>
            <a:r>
              <a:rPr lang="en-US" dirty="0" err="1"/>
              <a:t>finnas</a:t>
            </a:r>
            <a:r>
              <a:rPr lang="en-US" dirty="0"/>
              <a:t>. </a:t>
            </a:r>
            <a:endParaRPr lang="en-US" dirty="0">
              <a:cs typeface="Calibri"/>
            </a:endParaRPr>
          </a:p>
          <a:p>
            <a:r>
              <a:rPr lang="en-US" dirty="0"/>
              <a:t>8. </a:t>
            </a:r>
            <a:r>
              <a:rPr lang="en-US" dirty="0" err="1"/>
              <a:t>Bidra</a:t>
            </a:r>
            <a:r>
              <a:rPr lang="en-US" dirty="0"/>
              <a:t> med </a:t>
            </a:r>
            <a:r>
              <a:rPr lang="en-US" dirty="0" err="1"/>
              <a:t>kompetens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drift, </a:t>
            </a:r>
            <a:r>
              <a:rPr lang="en-US" dirty="0" err="1"/>
              <a:t>förvaltning</a:t>
            </a:r>
            <a:r>
              <a:rPr lang="en-US" dirty="0"/>
              <a:t> och </a:t>
            </a:r>
            <a:r>
              <a:rPr lang="en-US" dirty="0" err="1"/>
              <a:t>utveckling</a:t>
            </a:r>
            <a:r>
              <a:rPr lang="en-US" dirty="0"/>
              <a:t> </a:t>
            </a:r>
            <a:r>
              <a:rPr lang="en-US" dirty="0" err="1"/>
              <a:t>inom</a:t>
            </a:r>
            <a:r>
              <a:rPr lang="en-US" dirty="0"/>
              <a:t> de </a:t>
            </a:r>
            <a:r>
              <a:rPr lang="en-US" dirty="0" err="1"/>
              <a:t>olika</a:t>
            </a:r>
            <a:r>
              <a:rPr lang="en-US" dirty="0"/>
              <a:t> program- och </a:t>
            </a:r>
            <a:r>
              <a:rPr lang="en-US" dirty="0" err="1"/>
              <a:t>samverkansområdena</a:t>
            </a:r>
            <a:r>
              <a:rPr lang="en-US" dirty="0"/>
              <a:t>. </a:t>
            </a:r>
            <a:endParaRPr lang="en-US" dirty="0"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42032-F02D-4F13-BE09-E93EF3C22FA0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757795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42032-F02D-4F13-BE09-E93EF3C22FA0}" type="slidenum">
              <a:rPr lang="sv-SE" smtClean="0"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150305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707A1E-DDAA-8E46-A17B-26FFF1B60C3A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6580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42032-F02D-4F13-BE09-E93EF3C22FA0}" type="slidenum">
              <a:rPr lang="sv-SE" smtClean="0"/>
              <a:t>30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61315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42032-F02D-4F13-BE09-E93EF3C22FA0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090033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42032-F02D-4F13-BE09-E93EF3C22FA0}" type="slidenum">
              <a:rPr lang="sv-SE" smtClean="0"/>
              <a:t>31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320670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42032-F02D-4F13-BE09-E93EF3C22FA0}" type="slidenum">
              <a:rPr lang="sv-SE" smtClean="0"/>
              <a:t>32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99286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42032-F02D-4F13-BE09-E93EF3C22FA0}" type="slidenum">
              <a:rPr lang="sv-SE" smtClean="0"/>
              <a:t>33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958119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Individnivå:</a:t>
            </a:r>
          </a:p>
          <a:p>
            <a:pPr algn="l"/>
            <a:r>
              <a:rPr lang="sv-SE" sz="1200">
                <a:cs typeface="Calibri"/>
              </a:rPr>
              <a:t>Patienten medskapar sin </a:t>
            </a:r>
            <a:r>
              <a:rPr lang="sv-SE" sz="1200" dirty="0">
                <a:cs typeface="Calibri"/>
              </a:rPr>
              <a:t>egen vård och behandling.</a:t>
            </a:r>
            <a:endParaRPr lang="sv-SE" sz="1200" dirty="0"/>
          </a:p>
          <a:p>
            <a:pPr algn="l"/>
            <a:r>
              <a:rPr lang="sv-SE" sz="1200" dirty="0">
                <a:cs typeface="Calibri"/>
              </a:rPr>
              <a:t>T ex genom delat beslutsfattande, egenrond,  överenskommelse, vårdplan, </a:t>
            </a:r>
            <a:r>
              <a:rPr lang="sv-SE" sz="1200" dirty="0" err="1">
                <a:cs typeface="Calibri"/>
              </a:rPr>
              <a:t>patientkontrakt</a:t>
            </a:r>
            <a:r>
              <a:rPr lang="sv-SE" sz="1200" dirty="0">
                <a:cs typeface="Calibri"/>
              </a:rPr>
              <a:t>, lära och bemästra. Personcentrerad vård och personcentrerade arbetssätt stödjer.</a:t>
            </a:r>
          </a:p>
          <a:p>
            <a:pPr algn="l"/>
            <a:endParaRPr lang="sv-SE" sz="1200" dirty="0">
              <a:cs typeface="Calibri"/>
            </a:endParaRPr>
          </a:p>
          <a:p>
            <a:pPr algn="l"/>
            <a:r>
              <a:rPr lang="sv-SE" sz="1200" dirty="0">
                <a:cs typeface="Calibri"/>
              </a:rPr>
              <a:t>Verksamhetsnivå</a:t>
            </a:r>
          </a:p>
          <a:p>
            <a:r>
              <a:rPr lang="sv-SE" sz="1200" dirty="0">
                <a:cs typeface="Calibri"/>
              </a:rPr>
              <a:t>Företrädare är med i olika former av förbättringsarbeten; delar sin berättelse, skapa patientinformation, ny/ombyggnation, workshops, utvecklingsdagar, utbildningar, mm.</a:t>
            </a:r>
          </a:p>
          <a:p>
            <a:pPr algn="l"/>
            <a:endParaRPr lang="sv-SE" sz="1200" dirty="0">
              <a:cs typeface="Calibri"/>
            </a:endParaRPr>
          </a:p>
          <a:p>
            <a:pPr algn="l"/>
            <a:r>
              <a:rPr lang="sv-SE" sz="1200" dirty="0">
                <a:cs typeface="Calibri"/>
              </a:rPr>
              <a:t>Systemnivå</a:t>
            </a:r>
          </a:p>
          <a:p>
            <a:r>
              <a:rPr lang="sv-SE" sz="1200" dirty="0">
                <a:cs typeface="Calibri"/>
              </a:rPr>
              <a:t>Företrädare med i t ex styr- och</a:t>
            </a:r>
            <a:r>
              <a:rPr lang="sv-SE" sz="1200" b="1" dirty="0">
                <a:cs typeface="Calibri"/>
              </a:rPr>
              <a:t> </a:t>
            </a:r>
            <a:r>
              <a:rPr lang="sv-SE" sz="1200" dirty="0">
                <a:cs typeface="Calibri"/>
              </a:rPr>
              <a:t>ledningsgrupper, utbildningar/avtal, framtagande av riktlinjer, nationella arbetsgrupper.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42032-F02D-4F13-BE09-E93EF3C22FA0}" type="slidenum">
              <a:rPr lang="sv-SE" smtClean="0"/>
              <a:t>34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20750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42032-F02D-4F13-BE09-E93EF3C22FA0}" type="slidenum">
              <a:rPr lang="sv-SE" smtClean="0"/>
              <a:t>35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367942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42032-F02D-4F13-BE09-E93EF3C22FA0}" type="slidenum">
              <a:rPr lang="sv-SE" smtClean="0"/>
              <a:t>44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65196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42032-F02D-4F13-BE09-E93EF3C22FA0}" type="slidenum">
              <a:rPr lang="sv-SE" smtClean="0"/>
              <a:t>45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666813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42032-F02D-4F13-BE09-E93EF3C22FA0}" type="slidenum">
              <a:rPr lang="sv-SE" smtClean="0"/>
              <a:t>46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11091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900" dirty="0" err="1">
                <a:cs typeface="Calibri"/>
              </a:rPr>
              <a:t>Kunskapsstyrningssystemet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handlar</a:t>
            </a:r>
            <a:r>
              <a:rPr lang="en-US" dirty="0">
                <a:cs typeface="Calibri"/>
              </a:rPr>
              <a:t> om </a:t>
            </a:r>
            <a:r>
              <a:rPr lang="en-US" dirty="0" err="1">
                <a:cs typeface="Calibri"/>
              </a:rPr>
              <a:t>att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utveckla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sprida</a:t>
            </a:r>
            <a:r>
              <a:rPr lang="en-US" dirty="0">
                <a:cs typeface="Calibri"/>
              </a:rPr>
              <a:t> och </a:t>
            </a:r>
            <a:r>
              <a:rPr lang="en-US" dirty="0" err="1">
                <a:cs typeface="Calibri"/>
              </a:rPr>
              <a:t>använda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bästa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möjliga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kunskap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inom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hälso</a:t>
            </a:r>
            <a:r>
              <a:rPr lang="en-US" dirty="0">
                <a:cs typeface="Calibri"/>
              </a:rPr>
              <a:t>- och </a:t>
            </a:r>
            <a:r>
              <a:rPr lang="en-US" dirty="0" err="1">
                <a:cs typeface="Calibri"/>
              </a:rPr>
              <a:t>sjukvård</a:t>
            </a:r>
            <a:r>
              <a:rPr lang="en-US" dirty="0">
                <a:cs typeface="Calibri"/>
              </a:rPr>
              <a:t>. </a:t>
            </a:r>
            <a:r>
              <a:rPr lang="en-US" dirty="0" err="1">
                <a:cs typeface="Calibri"/>
              </a:rPr>
              <a:t>Målet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är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att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bästa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kunskap</a:t>
            </a:r>
            <a:r>
              <a:rPr lang="en-US" dirty="0">
                <a:cs typeface="Calibri"/>
              </a:rPr>
              <a:t> ska </a:t>
            </a:r>
            <a:r>
              <a:rPr lang="en-US" dirty="0" err="1">
                <a:cs typeface="Calibri"/>
              </a:rPr>
              <a:t>finnas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tillgänglig</a:t>
            </a:r>
            <a:r>
              <a:rPr lang="en-US" dirty="0">
                <a:cs typeface="Calibri"/>
              </a:rPr>
              <a:t> och </a:t>
            </a:r>
            <a:r>
              <a:rPr lang="en-US" dirty="0" err="1">
                <a:cs typeface="Calibri"/>
              </a:rPr>
              <a:t>användas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varje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patientmöte</a:t>
            </a:r>
            <a:r>
              <a:rPr lang="en-US" dirty="0">
                <a:cs typeface="Calibri"/>
              </a:rPr>
              <a:t>. </a:t>
            </a:r>
          </a:p>
          <a:p>
            <a:endParaRPr lang="sv-SE" dirty="0">
              <a:cs typeface="Calibri"/>
            </a:endParaRPr>
          </a:p>
          <a:p>
            <a:endParaRPr lang="sv-SE" dirty="0"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42032-F02D-4F13-BE09-E93EF3C22FA0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13901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För att systemet ska fungera och bli ändamålsenligt är samverkan med stat, patient- och professionsföreningar samt kommuner av yttersta vikt.</a:t>
            </a:r>
            <a:endParaRPr lang="en-US" dirty="0"/>
          </a:p>
          <a:p>
            <a:r>
              <a:rPr lang="sv-SE" dirty="0"/>
              <a:t>Eftersom att vi bygger upp systemet parallellt med arbetssätten i det så kommer formerna för samverkan med andra aktörer att formas under arbetets gång.</a:t>
            </a:r>
            <a:endParaRPr lang="sv-SE" dirty="0">
              <a:cs typeface="Calibri"/>
            </a:endParaRPr>
          </a:p>
          <a:p>
            <a:r>
              <a:rPr lang="sv-SE" dirty="0"/>
              <a:t>Sikte på ett nationellt system där kommunerna tar formella beslut om att ingå – kopplar till vårdkedjan och patientens perspektiv.</a:t>
            </a:r>
            <a:endParaRPr lang="sv-SE" dirty="0">
              <a:cs typeface="Calibri"/>
            </a:endParaRPr>
          </a:p>
          <a:p>
            <a:endParaRPr lang="sv-SE" dirty="0"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42032-F02D-4F13-BE09-E93EF3C22FA0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66854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Detta har samtliga regioner tagit beslut om och därmed förbundit sig till:</a:t>
            </a:r>
          </a:p>
          <a:p>
            <a:endParaRPr lang="sv-SE" dirty="0"/>
          </a:p>
          <a:p>
            <a:r>
              <a:rPr lang="sv-SE" dirty="0"/>
              <a:t>Att i samverkan arbeta utifrån den gemensamma visionen: Vår framgång räknas i liv och jämlik hälsa. Tillsammans gör vi varandra framgångsrika.</a:t>
            </a:r>
          </a:p>
          <a:p>
            <a:r>
              <a:rPr lang="sv-SE" dirty="0"/>
              <a:t>Att regioner samarbetar inom den gemensamma strukturen för </a:t>
            </a:r>
            <a:r>
              <a:rPr lang="sv-SE" dirty="0" err="1"/>
              <a:t>kunskapsstyrning</a:t>
            </a:r>
            <a:r>
              <a:rPr lang="sv-SE" dirty="0"/>
              <a:t>.</a:t>
            </a:r>
          </a:p>
          <a:p>
            <a:r>
              <a:rPr lang="sv-SE" dirty="0"/>
              <a:t>Att regioner anpassar sin regionala och lokala kunskapsorganisation till den nationella programområdes- och samverkansstrukturen med syfte att få styrka genom hela systemet.</a:t>
            </a:r>
          </a:p>
          <a:p>
            <a:r>
              <a:rPr lang="sv-SE" dirty="0"/>
              <a:t>Att regioner långsiktigt säkrar en regional och lokal kunskapsorganisation i enlighet med den nationella strukturen.</a:t>
            </a:r>
          </a:p>
          <a:p>
            <a:r>
              <a:rPr lang="sv-SE" dirty="0"/>
              <a:t>Att regioner avsätter resurser regionalt i form av att ta på sig värdskap för ett antal programområden, tillsätter ordförande och processledare för aktuella programområden samt avsätter tid för experter att delta i programområden och samverkansgrupper.</a:t>
            </a:r>
          </a:p>
          <a:p>
            <a:endParaRPr lang="sv-SE" dirty="0"/>
          </a:p>
          <a:p>
            <a:pPr indent="29845">
              <a:defRPr b="1"/>
            </a:pPr>
            <a:r>
              <a:rPr lang="sv-SE" dirty="0"/>
              <a:t>Att</a:t>
            </a:r>
            <a:r>
              <a:rPr lang="sv-SE" b="0" dirty="0"/>
              <a:t> regioner, med stöd av </a:t>
            </a:r>
            <a:r>
              <a:rPr lang="sv-SE" dirty="0"/>
              <a:t>SKR</a:t>
            </a:r>
            <a:r>
              <a:rPr lang="sv-SE" b="0" dirty="0"/>
              <a:t>, etablerar en gemensam organisations- och styrmodell för en sammanhållen struktur för </a:t>
            </a:r>
            <a:r>
              <a:rPr lang="sv-SE" b="0" dirty="0" err="1"/>
              <a:t>kunskapsstyrning</a:t>
            </a:r>
            <a:r>
              <a:rPr lang="sv-SE" b="0" dirty="0"/>
              <a:t> genom att:</a:t>
            </a:r>
            <a:endParaRPr lang="sv-SE" b="0" dirty="0">
              <a:cs typeface="Calibri"/>
            </a:endParaRPr>
          </a:p>
          <a:p>
            <a:r>
              <a:rPr lang="sv-SE" dirty="0"/>
              <a:t>inrätta nationella programområden med experter inom sjukdomsspecifika eller organisatoriska fält </a:t>
            </a:r>
          </a:p>
          <a:p>
            <a:r>
              <a:rPr lang="sv-SE" dirty="0"/>
              <a:t>tillsätta nationella samverkansgrupper med experter inom tvärgående områden såsom uppföljning och analys, läkemedel och medicinsk teknik, patientsäkerhet</a:t>
            </a:r>
          </a:p>
          <a:p>
            <a:r>
              <a:rPr lang="sv-SE" dirty="0"/>
              <a:t>tillsätta en strategisk styrgrupp – styrgrupp för </a:t>
            </a:r>
            <a:r>
              <a:rPr lang="sv-SE" dirty="0" err="1"/>
              <a:t>kunskapsstyrning</a:t>
            </a:r>
            <a:r>
              <a:rPr lang="sv-SE" dirty="0"/>
              <a:t> i samverkan (SKS)</a:t>
            </a:r>
          </a:p>
          <a:p>
            <a:r>
              <a:rPr lang="sv-SE" dirty="0"/>
              <a:t>tillsätta en beredningsgrupp som bereder ärenden inför ställningstagande och beslut i styrgruppen (SKS)</a:t>
            </a:r>
          </a:p>
          <a:p>
            <a:r>
              <a:rPr lang="sv-SE" dirty="0"/>
              <a:t>inrätta en nationell stödfunktion, som utgår från och i första hand bemannas från SKL</a:t>
            </a:r>
          </a:p>
          <a:p>
            <a:endParaRPr lang="sv-SE" dirty="0"/>
          </a:p>
          <a:p>
            <a:pPr>
              <a:defRPr b="1"/>
            </a:pPr>
            <a:r>
              <a:rPr lang="sv-SE" dirty="0"/>
              <a:t>Att</a:t>
            </a:r>
            <a:r>
              <a:rPr lang="sv-SE" b="0" dirty="0"/>
              <a:t> regioner följer och gör de förändringar som krävs regionalt och lokalt utifrån beslut tagna av styrgruppen (SKS) i frågor rörande den nationella strukturen. </a:t>
            </a:r>
          </a:p>
          <a:p>
            <a:pPr>
              <a:defRPr b="1"/>
            </a:pPr>
            <a:r>
              <a:rPr lang="sv-SE" dirty="0"/>
              <a:t>Att</a:t>
            </a:r>
            <a:r>
              <a:rPr lang="sv-SE" b="0" dirty="0"/>
              <a:t> regioner utifrån en rekommendation från SKL:s  politiska ledning tar politiskt inriktningsbeslut om styrgruppens uppdrag, mandat och den finansiella ram som styrgruppen råder över för det gemensamma arbetet och att sjukvårdshuvudmannens politiska ledning utser landstings-/regiondirektören till ombud för hantering av frågan framåt.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57C891-329D-1846-A7CA-4DF996A16854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999164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Fokus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systemet</a:t>
            </a:r>
            <a:r>
              <a:rPr lang="en-US" dirty="0"/>
              <a:t> </a:t>
            </a:r>
            <a:r>
              <a:rPr lang="en-US" dirty="0" err="1"/>
              <a:t>är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skapa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sammanhållen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för kunskapsstyrning och </a:t>
            </a:r>
            <a:r>
              <a:rPr lang="en-US" dirty="0" err="1"/>
              <a:t>stödja</a:t>
            </a:r>
            <a:r>
              <a:rPr lang="en-US" dirty="0"/>
              <a:t> </a:t>
            </a:r>
            <a:r>
              <a:rPr lang="en-US" dirty="0" err="1"/>
              <a:t>ett</a:t>
            </a:r>
            <a:r>
              <a:rPr lang="en-US" dirty="0"/>
              <a:t> </a:t>
            </a:r>
            <a:r>
              <a:rPr lang="en-US" dirty="0" err="1"/>
              <a:t>lärande</a:t>
            </a:r>
            <a:r>
              <a:rPr lang="en-US" dirty="0"/>
              <a:t> </a:t>
            </a:r>
            <a:r>
              <a:rPr lang="en-US" dirty="0" err="1"/>
              <a:t>arbetssätt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svensk</a:t>
            </a:r>
            <a:r>
              <a:rPr lang="en-US" dirty="0"/>
              <a:t> </a:t>
            </a:r>
            <a:r>
              <a:rPr lang="en-US" dirty="0" err="1"/>
              <a:t>hälso</a:t>
            </a:r>
            <a:r>
              <a:rPr lang="en-US" dirty="0"/>
              <a:t>- och </a:t>
            </a:r>
            <a:r>
              <a:rPr lang="en-US" dirty="0" err="1"/>
              <a:t>sjukvård</a:t>
            </a:r>
            <a:r>
              <a:rPr lang="en-US" dirty="0"/>
              <a:t>.</a:t>
            </a:r>
          </a:p>
          <a:p>
            <a:r>
              <a:rPr lang="en-US" dirty="0"/>
              <a:t>Sedan </a:t>
            </a:r>
            <a:r>
              <a:rPr lang="en-US" dirty="0" err="1"/>
              <a:t>tidigare</a:t>
            </a:r>
            <a:r>
              <a:rPr lang="en-US" dirty="0"/>
              <a:t> </a:t>
            </a:r>
            <a:r>
              <a:rPr lang="en-US" dirty="0" err="1"/>
              <a:t>finns</a:t>
            </a:r>
            <a:r>
              <a:rPr lang="en-US" dirty="0"/>
              <a:t> </a:t>
            </a:r>
            <a:r>
              <a:rPr lang="en-US" dirty="0" err="1"/>
              <a:t>många</a:t>
            </a:r>
            <a:r>
              <a:rPr lang="en-US" dirty="0"/>
              <a:t> kunskapsstöd och </a:t>
            </a:r>
            <a:r>
              <a:rPr lang="en-US" dirty="0" err="1"/>
              <a:t>olika</a:t>
            </a:r>
            <a:r>
              <a:rPr lang="en-US" dirty="0"/>
              <a:t> </a:t>
            </a:r>
            <a:r>
              <a:rPr lang="en-US" dirty="0" err="1"/>
              <a:t>stöd</a:t>
            </a:r>
            <a:r>
              <a:rPr lang="en-US" dirty="0"/>
              <a:t> för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arbeta</a:t>
            </a:r>
            <a:r>
              <a:rPr lang="en-US" dirty="0"/>
              <a:t> </a:t>
            </a:r>
            <a:r>
              <a:rPr lang="en-US" dirty="0" err="1"/>
              <a:t>evidensbaserat</a:t>
            </a:r>
            <a:r>
              <a:rPr lang="en-US" dirty="0"/>
              <a:t> </a:t>
            </a:r>
            <a:endParaRPr lang="en-US" dirty="0">
              <a:cs typeface="Calibri"/>
            </a:endParaRPr>
          </a:p>
          <a:p>
            <a:r>
              <a:rPr lang="en-US" dirty="0"/>
              <a:t>– till </a:t>
            </a:r>
            <a:r>
              <a:rPr lang="en-US" dirty="0" err="1"/>
              <a:t>exempel</a:t>
            </a:r>
            <a:r>
              <a:rPr lang="en-US" dirty="0"/>
              <a:t> </a:t>
            </a:r>
            <a:r>
              <a:rPr lang="en-US" dirty="0" err="1"/>
              <a:t>nationella</a:t>
            </a:r>
            <a:r>
              <a:rPr lang="en-US" dirty="0"/>
              <a:t> </a:t>
            </a:r>
            <a:r>
              <a:rPr lang="en-US" dirty="0" err="1"/>
              <a:t>riktlinjer</a:t>
            </a:r>
            <a:r>
              <a:rPr lang="en-US" dirty="0"/>
              <a:t>, </a:t>
            </a:r>
            <a:r>
              <a:rPr lang="en-US" dirty="0" err="1"/>
              <a:t>vetenskapliga</a:t>
            </a:r>
            <a:r>
              <a:rPr lang="en-US" dirty="0"/>
              <a:t> publikationer, </a:t>
            </a:r>
            <a:r>
              <a:rPr lang="en-US" dirty="0" err="1"/>
              <a:t>vårdprogram</a:t>
            </a:r>
            <a:r>
              <a:rPr lang="en-US" dirty="0"/>
              <a:t> och </a:t>
            </a:r>
            <a:r>
              <a:rPr lang="en-US" dirty="0" err="1"/>
              <a:t>många</a:t>
            </a:r>
            <a:r>
              <a:rPr lang="en-US" dirty="0"/>
              <a:t> </a:t>
            </a:r>
            <a:r>
              <a:rPr lang="en-US" dirty="0" err="1"/>
              <a:t>webbsidor</a:t>
            </a:r>
            <a:r>
              <a:rPr lang="en-US" dirty="0"/>
              <a:t>.</a:t>
            </a:r>
            <a:endParaRPr lang="en-US" dirty="0">
              <a:cs typeface="Calibri"/>
            </a:endParaRPr>
          </a:p>
          <a:p>
            <a:r>
              <a:rPr lang="en-US" dirty="0"/>
              <a:t>Trots det </a:t>
            </a:r>
            <a:r>
              <a:rPr lang="en-US" dirty="0" err="1"/>
              <a:t>är</a:t>
            </a:r>
            <a:r>
              <a:rPr lang="en-US" dirty="0"/>
              <a:t> </a:t>
            </a:r>
            <a:r>
              <a:rPr lang="en-US" dirty="0" err="1"/>
              <a:t>vården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dagsläget</a:t>
            </a:r>
            <a:r>
              <a:rPr lang="en-US" dirty="0"/>
              <a:t> </a:t>
            </a:r>
            <a:r>
              <a:rPr lang="en-US" dirty="0" err="1"/>
              <a:t>ojämlik</a:t>
            </a:r>
            <a:r>
              <a:rPr lang="en-US" dirty="0"/>
              <a:t>. </a:t>
            </a:r>
            <a:endParaRPr lang="en-US" dirty="0">
              <a:cs typeface="Calibri"/>
            </a:endParaRPr>
          </a:p>
          <a:p>
            <a:r>
              <a:rPr lang="en-US" dirty="0"/>
              <a:t>Vem du </a:t>
            </a:r>
            <a:r>
              <a:rPr lang="en-US" dirty="0" err="1"/>
              <a:t>är</a:t>
            </a:r>
            <a:r>
              <a:rPr lang="en-US" dirty="0"/>
              <a:t> </a:t>
            </a:r>
            <a:r>
              <a:rPr lang="en-US" dirty="0" err="1"/>
              <a:t>eller</a:t>
            </a:r>
            <a:r>
              <a:rPr lang="en-US" dirty="0"/>
              <a:t> </a:t>
            </a:r>
            <a:r>
              <a:rPr lang="en-US" dirty="0" err="1"/>
              <a:t>vart</a:t>
            </a:r>
            <a:r>
              <a:rPr lang="en-US" dirty="0"/>
              <a:t> du </a:t>
            </a:r>
            <a:r>
              <a:rPr lang="en-US" dirty="0" err="1"/>
              <a:t>bor</a:t>
            </a:r>
            <a:r>
              <a:rPr lang="en-US" dirty="0"/>
              <a:t> </a:t>
            </a:r>
            <a:r>
              <a:rPr lang="en-US" dirty="0" err="1"/>
              <a:t>påverkar</a:t>
            </a:r>
            <a:r>
              <a:rPr lang="en-US" dirty="0"/>
              <a:t> </a:t>
            </a:r>
            <a:r>
              <a:rPr lang="en-US" dirty="0" err="1"/>
              <a:t>kvaliteten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vården</a:t>
            </a:r>
            <a:r>
              <a:rPr lang="en-US" dirty="0"/>
              <a:t> du </a:t>
            </a:r>
            <a:r>
              <a:rPr lang="en-US" dirty="0" err="1"/>
              <a:t>får</a:t>
            </a:r>
            <a:r>
              <a:rPr lang="en-US" dirty="0"/>
              <a:t>.</a:t>
            </a:r>
            <a:endParaRPr lang="en-US" dirty="0">
              <a:cs typeface="Calibri"/>
            </a:endParaRPr>
          </a:p>
          <a:p>
            <a:endParaRPr lang="en-US" dirty="0"/>
          </a:p>
          <a:p>
            <a:r>
              <a:rPr lang="en-US" dirty="0"/>
              <a:t>Detta </a:t>
            </a:r>
            <a:r>
              <a:rPr lang="en-US" dirty="0" err="1"/>
              <a:t>vill</a:t>
            </a:r>
            <a:r>
              <a:rPr lang="en-US" dirty="0"/>
              <a:t> vi </a:t>
            </a:r>
            <a:r>
              <a:rPr lang="en-US" dirty="0" err="1"/>
              <a:t>förbättra</a:t>
            </a:r>
            <a:r>
              <a:rPr lang="en-US" dirty="0"/>
              <a:t>. </a:t>
            </a:r>
            <a:endParaRPr lang="en-US" dirty="0">
              <a:cs typeface="Calibri"/>
            </a:endParaRPr>
          </a:p>
          <a:p>
            <a:r>
              <a:rPr lang="en-US" dirty="0" err="1"/>
              <a:t>Alla</a:t>
            </a:r>
            <a:r>
              <a:rPr lang="en-US" dirty="0"/>
              <a:t> </a:t>
            </a:r>
            <a:r>
              <a:rPr lang="en-US" dirty="0" err="1"/>
              <a:t>patienter</a:t>
            </a:r>
            <a:r>
              <a:rPr lang="en-US" dirty="0"/>
              <a:t> och </a:t>
            </a:r>
            <a:r>
              <a:rPr lang="en-US" dirty="0" err="1"/>
              <a:t>vårdgivare</a:t>
            </a:r>
            <a:r>
              <a:rPr lang="en-US" dirty="0"/>
              <a:t> ska </a:t>
            </a:r>
            <a:r>
              <a:rPr lang="en-US" dirty="0" err="1"/>
              <a:t>kunna</a:t>
            </a:r>
            <a:r>
              <a:rPr lang="en-US" dirty="0"/>
              <a:t> </a:t>
            </a:r>
            <a:r>
              <a:rPr lang="en-US" dirty="0" err="1"/>
              <a:t>lita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bästa</a:t>
            </a:r>
            <a:r>
              <a:rPr lang="en-US" dirty="0"/>
              <a:t> </a:t>
            </a:r>
            <a:r>
              <a:rPr lang="en-US" dirty="0" err="1"/>
              <a:t>tillgängliga</a:t>
            </a:r>
            <a:r>
              <a:rPr lang="en-US" dirty="0"/>
              <a:t> </a:t>
            </a:r>
            <a:r>
              <a:rPr lang="en-US" dirty="0" err="1"/>
              <a:t>kunskap</a:t>
            </a:r>
            <a:r>
              <a:rPr lang="en-US" dirty="0"/>
              <a:t> </a:t>
            </a:r>
            <a:r>
              <a:rPr lang="en-US" dirty="0" err="1"/>
              <a:t>alltid</a:t>
            </a:r>
            <a:r>
              <a:rPr lang="en-US" dirty="0"/>
              <a:t> </a:t>
            </a:r>
            <a:r>
              <a:rPr lang="en-US" dirty="0" err="1"/>
              <a:t>används</a:t>
            </a:r>
            <a:r>
              <a:rPr lang="en-US" dirty="0"/>
              <a:t>.</a:t>
            </a:r>
            <a:endParaRPr lang="en-US" dirty="0">
              <a:cs typeface="Calibri"/>
            </a:endParaRPr>
          </a:p>
          <a:p>
            <a:r>
              <a:rPr lang="en-US" dirty="0" err="1"/>
              <a:t>Ett</a:t>
            </a:r>
            <a:r>
              <a:rPr lang="en-US" dirty="0"/>
              <a:t> </a:t>
            </a:r>
            <a:r>
              <a:rPr lang="en-US" dirty="0" err="1"/>
              <a:t>gemensamt</a:t>
            </a:r>
            <a:r>
              <a:rPr lang="en-US" dirty="0"/>
              <a:t> system och </a:t>
            </a:r>
            <a:r>
              <a:rPr lang="en-US" dirty="0" err="1"/>
              <a:t>arbetssätt</a:t>
            </a:r>
            <a:r>
              <a:rPr lang="en-US" dirty="0"/>
              <a:t> för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arbeta</a:t>
            </a:r>
            <a:r>
              <a:rPr lang="en-US" dirty="0"/>
              <a:t> </a:t>
            </a:r>
            <a:r>
              <a:rPr lang="en-US" dirty="0" err="1"/>
              <a:t>evidensbaserat</a:t>
            </a:r>
            <a:r>
              <a:rPr lang="en-US" dirty="0"/>
              <a:t> </a:t>
            </a:r>
            <a:r>
              <a:rPr lang="en-US" dirty="0" err="1"/>
              <a:t>bidrar</a:t>
            </a:r>
            <a:r>
              <a:rPr lang="en-US" dirty="0"/>
              <a:t> </a:t>
            </a:r>
            <a:r>
              <a:rPr lang="en-US" dirty="0" err="1"/>
              <a:t>också</a:t>
            </a:r>
            <a:r>
              <a:rPr lang="en-US" dirty="0"/>
              <a:t> till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samhällets</a:t>
            </a:r>
            <a:r>
              <a:rPr lang="en-US" dirty="0"/>
              <a:t> </a:t>
            </a:r>
            <a:r>
              <a:rPr lang="en-US" dirty="0" err="1"/>
              <a:t>resurser</a:t>
            </a:r>
            <a:r>
              <a:rPr lang="en-US" dirty="0"/>
              <a:t> </a:t>
            </a:r>
            <a:endParaRPr lang="en-US" dirty="0"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42032-F02D-4F13-BE09-E93EF3C22FA0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493911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Bästa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möjliga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kunskap</a:t>
            </a:r>
            <a:r>
              <a:rPr lang="en-US" dirty="0">
                <a:cs typeface="Calibri"/>
              </a:rPr>
              <a:t> ska </a:t>
            </a:r>
            <a:r>
              <a:rPr lang="en-US" dirty="0" err="1">
                <a:cs typeface="Calibri"/>
              </a:rPr>
              <a:t>användas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mötet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mellan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patienten</a:t>
            </a:r>
            <a:r>
              <a:rPr lang="en-US" dirty="0">
                <a:cs typeface="Calibri"/>
              </a:rPr>
              <a:t> och </a:t>
            </a:r>
            <a:r>
              <a:rPr lang="en-US" dirty="0" err="1">
                <a:cs typeface="Calibri"/>
              </a:rPr>
              <a:t>vårdprofessionen</a:t>
            </a:r>
            <a:r>
              <a:rPr lang="en-US" dirty="0">
                <a:cs typeface="Calibri"/>
              </a:rPr>
              <a:t> – det </a:t>
            </a:r>
            <a:r>
              <a:rPr lang="en-US" dirty="0" err="1">
                <a:cs typeface="Calibri"/>
              </a:rPr>
              <a:t>är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i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mötet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som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värdet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skapas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42032-F02D-4F13-BE09-E93EF3C22FA0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913017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Det krävs ett samspel i hela systemet för att få det att fungera. </a:t>
            </a:r>
          </a:p>
          <a:p>
            <a:r>
              <a:rPr lang="sv-SE" dirty="0"/>
              <a:t>Källhänvisning för bilden: </a:t>
            </a:r>
            <a:r>
              <a:rPr lang="sv-SE" sz="1400" dirty="0"/>
              <a:t>Bilden utvecklades under 2013 på SKR (tidigare SKL) och utgår från Mikrosystemmodellen</a:t>
            </a:r>
          </a:p>
          <a:p>
            <a:r>
              <a:rPr lang="en-US" altLang="sv-SE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Nelson EC, </a:t>
            </a:r>
            <a:r>
              <a:rPr lang="en-US" altLang="sv-SE" sz="12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Batalden</a:t>
            </a:r>
            <a:r>
              <a:rPr lang="en-US" altLang="sv-SE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PB, Huber TP, Mohr, JJ, Godfrey MM, Headrick, LA, Wasson, JH: Microsystems in Health Care: Part 1. The Joint Commission Journal on Quality Improvement. Volume 28 (9): 472-493, 2002. </a:t>
            </a:r>
            <a:r>
              <a:rPr lang="en-US" altLang="sv-SE" sz="12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Artikeln</a:t>
            </a:r>
            <a:r>
              <a:rPr lang="en-US" altLang="sv-SE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US" altLang="sv-SE" sz="12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på</a:t>
            </a:r>
            <a:r>
              <a:rPr lang="en-US" altLang="sv-SE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US" altLang="sv-SE" sz="12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svenska</a:t>
            </a:r>
            <a:endParaRPr lang="sv-S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57C891-329D-1846-A7CA-4DF996A16854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82471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>
                <a:latin typeface="Calibri" panose="020F0502020204030204" pitchFamily="34" charset="0"/>
                <a:cs typeface="Calibri" panose="020F0502020204030204" pitchFamily="34" charset="0"/>
              </a:rPr>
              <a:t>Bild över de nationella programområdena. De flesta är bildade med en patientgrupp som ram, men några är av mer allmän karaktär, tex medicinsk diagnostik och akut vård.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707A1E-DDAA-8E46-A17B-26FFF1B60C3A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086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>
            <a:extLst>
              <a:ext uri="{FF2B5EF4-FFF2-40B4-BE49-F238E27FC236}">
                <a16:creationId xmlns:a16="http://schemas.microsoft.com/office/drawing/2014/main" id="{9795F843-3CE1-ED4D-A4D1-B27B6DB646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8742" y="616841"/>
            <a:ext cx="9144000" cy="609793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8" name="Platshållare för text 11">
            <a:extLst>
              <a:ext uri="{FF2B5EF4-FFF2-40B4-BE49-F238E27FC236}">
                <a16:creationId xmlns:a16="http://schemas.microsoft.com/office/drawing/2014/main" id="{CF58C1CC-ECA4-5141-95FE-2805C6A2DC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9013" y="1422400"/>
            <a:ext cx="9144000" cy="41862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876158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39BEDAC0-5874-E04B-91DB-F5F9756271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0942" y="2349500"/>
            <a:ext cx="5158058" cy="121920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2733793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9C4D5F23-7C9C-F741-BD57-C8983CF398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8742" y="616841"/>
            <a:ext cx="9144000" cy="609793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4" name="Platshållare för diagram 3">
            <a:extLst>
              <a:ext uri="{FF2B5EF4-FFF2-40B4-BE49-F238E27FC236}">
                <a16:creationId xmlns:a16="http://schemas.microsoft.com/office/drawing/2014/main" id="{25595C8F-5C86-AD41-81CB-49F231878EF4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988742" y="1397000"/>
            <a:ext cx="9144000" cy="4737100"/>
          </a:xfrm>
        </p:spPr>
        <p:txBody>
          <a:bodyPr/>
          <a:lstStyle/>
          <a:p>
            <a:r>
              <a:rPr lang="sv-SE"/>
              <a:t>Klicka på ikonen för att lägga till ett diagram</a:t>
            </a:r>
          </a:p>
        </p:txBody>
      </p:sp>
    </p:spTree>
    <p:extLst>
      <p:ext uri="{BB962C8B-B14F-4D97-AF65-F5344CB8AC3E}">
        <p14:creationId xmlns:p14="http://schemas.microsoft.com/office/powerpoint/2010/main" val="171522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15">
            <a:extLst>
              <a:ext uri="{FF2B5EF4-FFF2-40B4-BE49-F238E27FC236}">
                <a16:creationId xmlns:a16="http://schemas.microsoft.com/office/drawing/2014/main" id="{627232BD-4CA2-2247-B71E-E9AC38B6CE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7161696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66A257AA-5F16-1A4A-B3E3-DA688DDA87C4}"/>
              </a:ext>
            </a:extLst>
          </p:cNvPr>
          <p:cNvGrpSpPr/>
          <p:nvPr/>
        </p:nvGrpSpPr>
        <p:grpSpPr>
          <a:xfrm>
            <a:off x="10444481" y="5727126"/>
            <a:ext cx="2222205" cy="884879"/>
            <a:chOff x="10242697" y="5607996"/>
            <a:chExt cx="2222205" cy="884879"/>
          </a:xfrm>
        </p:grpSpPr>
        <p:sp>
          <p:nvSpPr>
            <p:cNvPr id="5" name="textruta 4">
              <a:extLst>
                <a:ext uri="{FF2B5EF4-FFF2-40B4-BE49-F238E27FC236}">
                  <a16:creationId xmlns:a16="http://schemas.microsoft.com/office/drawing/2014/main" id="{4DDCF8DE-35BF-CE4C-84F1-345F9BD1A59D}"/>
                </a:ext>
              </a:extLst>
            </p:cNvPr>
            <p:cNvSpPr txBox="1"/>
            <p:nvPr/>
          </p:nvSpPr>
          <p:spPr>
            <a:xfrm>
              <a:off x="10251887" y="6272815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2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SVERIGES REGIONER I SAMVERKAN</a:t>
              </a:r>
              <a:endParaRPr kumimoji="0" lang="sv-SE" sz="82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ruta 5">
              <a:extLst>
                <a:ext uri="{FF2B5EF4-FFF2-40B4-BE49-F238E27FC236}">
                  <a16:creationId xmlns:a16="http://schemas.microsoft.com/office/drawing/2014/main" id="{36D91317-B3A4-F44F-A50E-7262129857E7}"/>
                </a:ext>
              </a:extLst>
            </p:cNvPr>
            <p:cNvSpPr txBox="1"/>
            <p:nvPr/>
          </p:nvSpPr>
          <p:spPr>
            <a:xfrm>
              <a:off x="10242697" y="5607996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Nationellt system </a:t>
              </a:r>
              <a:endParaRPr kumimoji="0" lang="sv-SE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för kunskapsstyrning </a:t>
              </a:r>
              <a:endParaRPr kumimoji="0" lang="sv-SE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Hälso- och sjukvård</a:t>
              </a: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7" name="Rak 6">
              <a:extLst>
                <a:ext uri="{FF2B5EF4-FFF2-40B4-BE49-F238E27FC236}">
                  <a16:creationId xmlns:a16="http://schemas.microsoft.com/office/drawing/2014/main" id="{2677C2A9-EE1A-3D47-A628-E42AF60ADC3A}"/>
                </a:ext>
              </a:extLst>
            </p:cNvPr>
            <p:cNvCxnSpPr>
              <a:cxnSpLocks/>
            </p:cNvCxnSpPr>
            <p:nvPr/>
          </p:nvCxnSpPr>
          <p:spPr>
            <a:xfrm>
              <a:off x="10339620" y="6277410"/>
              <a:ext cx="1529859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p 7">
            <a:extLst>
              <a:ext uri="{FF2B5EF4-FFF2-40B4-BE49-F238E27FC236}">
                <a16:creationId xmlns:a16="http://schemas.microsoft.com/office/drawing/2014/main" id="{B1819E8B-7BDB-6141-977D-7EF44C3E334F}"/>
              </a:ext>
            </a:extLst>
          </p:cNvPr>
          <p:cNvGrpSpPr/>
          <p:nvPr userDrawn="1"/>
        </p:nvGrpSpPr>
        <p:grpSpPr>
          <a:xfrm>
            <a:off x="10444481" y="5727126"/>
            <a:ext cx="2222205" cy="884879"/>
            <a:chOff x="10242697" y="5607996"/>
            <a:chExt cx="2222205" cy="884879"/>
          </a:xfrm>
        </p:grpSpPr>
        <p:sp>
          <p:nvSpPr>
            <p:cNvPr id="9" name="textruta 8">
              <a:extLst>
                <a:ext uri="{FF2B5EF4-FFF2-40B4-BE49-F238E27FC236}">
                  <a16:creationId xmlns:a16="http://schemas.microsoft.com/office/drawing/2014/main" id="{FF6F8030-A4CC-C748-A26E-38FD2E87979A}"/>
                </a:ext>
              </a:extLst>
            </p:cNvPr>
            <p:cNvSpPr txBox="1"/>
            <p:nvPr userDrawn="1"/>
          </p:nvSpPr>
          <p:spPr>
            <a:xfrm>
              <a:off x="10251887" y="6272815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2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SVERIGES REGIONER I SAMVERKAN</a:t>
              </a:r>
              <a:endParaRPr kumimoji="0" lang="sv-SE" sz="82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ruta 9">
              <a:extLst>
                <a:ext uri="{FF2B5EF4-FFF2-40B4-BE49-F238E27FC236}">
                  <a16:creationId xmlns:a16="http://schemas.microsoft.com/office/drawing/2014/main" id="{2685D7D2-FDF8-F246-859F-C45D301F4D2E}"/>
                </a:ext>
              </a:extLst>
            </p:cNvPr>
            <p:cNvSpPr txBox="1"/>
            <p:nvPr userDrawn="1"/>
          </p:nvSpPr>
          <p:spPr>
            <a:xfrm>
              <a:off x="10242697" y="5607996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Nationellt system </a:t>
              </a:r>
              <a:endParaRPr kumimoji="0" lang="sv-SE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för kunskapsstyrning </a:t>
              </a:r>
              <a:endParaRPr kumimoji="0" lang="sv-SE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Hälso- och sjukvård</a:t>
              </a: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1" name="Rak 10">
              <a:extLst>
                <a:ext uri="{FF2B5EF4-FFF2-40B4-BE49-F238E27FC236}">
                  <a16:creationId xmlns:a16="http://schemas.microsoft.com/office/drawing/2014/main" id="{690F618A-4C54-7A4A-8027-63A38AD9A5F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339620" y="6277410"/>
              <a:ext cx="1529859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05761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F5919A7-E5E7-E447-AC47-3628E2C2C37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BD851597-1D96-1F49-9B1A-ED0727F4581C}"/>
              </a:ext>
            </a:extLst>
          </p:cNvPr>
          <p:cNvGrpSpPr/>
          <p:nvPr/>
        </p:nvGrpSpPr>
        <p:grpSpPr>
          <a:xfrm>
            <a:off x="10242697" y="5607996"/>
            <a:ext cx="2222205" cy="884879"/>
            <a:chOff x="10242697" y="5607996"/>
            <a:chExt cx="2222205" cy="884879"/>
          </a:xfrm>
        </p:grpSpPr>
        <p:sp>
          <p:nvSpPr>
            <p:cNvPr id="5" name="textruta 4">
              <a:extLst>
                <a:ext uri="{FF2B5EF4-FFF2-40B4-BE49-F238E27FC236}">
                  <a16:creationId xmlns:a16="http://schemas.microsoft.com/office/drawing/2014/main" id="{51D8CF96-0018-FD40-88CB-DC6ACA2FB156}"/>
                </a:ext>
              </a:extLst>
            </p:cNvPr>
            <p:cNvSpPr txBox="1"/>
            <p:nvPr/>
          </p:nvSpPr>
          <p:spPr>
            <a:xfrm>
              <a:off x="10251887" y="6272815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2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SVERIGES REGIONER I SAMVERKAN</a:t>
              </a:r>
              <a:endParaRPr kumimoji="0" lang="sv-SE" sz="82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ruta 5">
              <a:extLst>
                <a:ext uri="{FF2B5EF4-FFF2-40B4-BE49-F238E27FC236}">
                  <a16:creationId xmlns:a16="http://schemas.microsoft.com/office/drawing/2014/main" id="{A2A8A072-9169-BC43-801A-A61BF591F032}"/>
                </a:ext>
              </a:extLst>
            </p:cNvPr>
            <p:cNvSpPr txBox="1"/>
            <p:nvPr/>
          </p:nvSpPr>
          <p:spPr>
            <a:xfrm>
              <a:off x="10242697" y="5607996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Nationellt system </a:t>
              </a:r>
              <a:endParaRPr kumimoji="0" lang="sv-SE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för kunskapsstyrning </a:t>
              </a:r>
              <a:endParaRPr kumimoji="0" lang="sv-SE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Hälso- och sjukvård</a:t>
              </a: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7" name="Rak 6">
              <a:extLst>
                <a:ext uri="{FF2B5EF4-FFF2-40B4-BE49-F238E27FC236}">
                  <a16:creationId xmlns:a16="http://schemas.microsoft.com/office/drawing/2014/main" id="{9E836D9E-4AB0-0C41-802B-ED4298D608B2}"/>
                </a:ext>
              </a:extLst>
            </p:cNvPr>
            <p:cNvCxnSpPr>
              <a:cxnSpLocks/>
            </p:cNvCxnSpPr>
            <p:nvPr/>
          </p:nvCxnSpPr>
          <p:spPr>
            <a:xfrm>
              <a:off x="10339620" y="6277410"/>
              <a:ext cx="1529859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Platshållare för text 11">
            <a:extLst>
              <a:ext uri="{FF2B5EF4-FFF2-40B4-BE49-F238E27FC236}">
                <a16:creationId xmlns:a16="http://schemas.microsoft.com/office/drawing/2014/main" id="{3BC94B7A-F171-604C-9683-0DB769480E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1413" y="1574800"/>
            <a:ext cx="9144000" cy="41862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9" name="Platshållare för text 20">
            <a:extLst>
              <a:ext uri="{FF2B5EF4-FFF2-40B4-BE49-F238E27FC236}">
                <a16:creationId xmlns:a16="http://schemas.microsoft.com/office/drawing/2014/main" id="{42676A12-DB87-3E48-8425-B6EE6303708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1413" y="761565"/>
            <a:ext cx="9144000" cy="660400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F4CE3D53-DEA0-8E4B-B92D-F10674F059E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upp 10">
            <a:extLst>
              <a:ext uri="{FF2B5EF4-FFF2-40B4-BE49-F238E27FC236}">
                <a16:creationId xmlns:a16="http://schemas.microsoft.com/office/drawing/2014/main" id="{67BBF980-C512-0447-A28B-C4C2C1F78096}"/>
              </a:ext>
            </a:extLst>
          </p:cNvPr>
          <p:cNvGrpSpPr/>
          <p:nvPr userDrawn="1"/>
        </p:nvGrpSpPr>
        <p:grpSpPr>
          <a:xfrm>
            <a:off x="10242697" y="5607996"/>
            <a:ext cx="2222205" cy="884879"/>
            <a:chOff x="10242697" y="5607996"/>
            <a:chExt cx="2222205" cy="884879"/>
          </a:xfrm>
        </p:grpSpPr>
        <p:sp>
          <p:nvSpPr>
            <p:cNvPr id="12" name="textruta 11">
              <a:extLst>
                <a:ext uri="{FF2B5EF4-FFF2-40B4-BE49-F238E27FC236}">
                  <a16:creationId xmlns:a16="http://schemas.microsoft.com/office/drawing/2014/main" id="{4CB3DB73-CD80-6941-876E-37F777FC5E4F}"/>
                </a:ext>
              </a:extLst>
            </p:cNvPr>
            <p:cNvSpPr txBox="1"/>
            <p:nvPr userDrawn="1"/>
          </p:nvSpPr>
          <p:spPr>
            <a:xfrm>
              <a:off x="10251887" y="6272815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2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SVERIGES REGIONER I SAMVERKAN</a:t>
              </a:r>
              <a:endParaRPr kumimoji="0" lang="sv-SE" sz="82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textruta 12">
              <a:extLst>
                <a:ext uri="{FF2B5EF4-FFF2-40B4-BE49-F238E27FC236}">
                  <a16:creationId xmlns:a16="http://schemas.microsoft.com/office/drawing/2014/main" id="{2322C6A7-FC94-F84A-9ED7-D07BAFDC4FFA}"/>
                </a:ext>
              </a:extLst>
            </p:cNvPr>
            <p:cNvSpPr txBox="1"/>
            <p:nvPr userDrawn="1"/>
          </p:nvSpPr>
          <p:spPr>
            <a:xfrm>
              <a:off x="10242697" y="5607996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Nationellt system </a:t>
              </a:r>
              <a:endParaRPr kumimoji="0" lang="sv-SE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för kunskapsstyrning </a:t>
              </a:r>
              <a:endParaRPr kumimoji="0" lang="sv-SE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Hälso- och sjukvård</a:t>
              </a: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4" name="Rak 13">
              <a:extLst>
                <a:ext uri="{FF2B5EF4-FFF2-40B4-BE49-F238E27FC236}">
                  <a16:creationId xmlns:a16="http://schemas.microsoft.com/office/drawing/2014/main" id="{47BA1FC6-63BA-2641-B133-B828EDB49E3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339620" y="6277410"/>
              <a:ext cx="1529859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92545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5ECCEBBD-DCC5-9D46-8E00-EA10C52082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29302" y="743841"/>
            <a:ext cx="4127500" cy="805559"/>
          </a:xfrm>
        </p:spPr>
        <p:txBody>
          <a:bodyPr anchor="b">
            <a:noAutofit/>
          </a:bodyPr>
          <a:lstStyle>
            <a:lvl1pPr algn="l">
              <a:defRPr sz="28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4" name="Platshållare för text 11">
            <a:extLst>
              <a:ext uri="{FF2B5EF4-FFF2-40B4-BE49-F238E27FC236}">
                <a16:creationId xmlns:a16="http://schemas.microsoft.com/office/drawing/2014/main" id="{5B50278C-4D2B-704E-A5F0-C7A065AD63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29302" y="1727200"/>
            <a:ext cx="4127500" cy="418623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bild 3">
            <a:extLst>
              <a:ext uri="{FF2B5EF4-FFF2-40B4-BE49-F238E27FC236}">
                <a16:creationId xmlns:a16="http://schemas.microsoft.com/office/drawing/2014/main" id="{95429808-FCC4-BF42-A19A-25EAACB2059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257800" cy="66421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3044108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185128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2682011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rubrik 1">
            <a:extLst>
              <a:ext uri="{FF2B5EF4-FFF2-40B4-BE49-F238E27FC236}">
                <a16:creationId xmlns:a16="http://schemas.microsoft.com/office/drawing/2014/main" id="{18BF671C-FD53-304A-A420-AEADAE282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4090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sv-SE"/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08950591-8A82-364A-86CA-C189240A1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940449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8C0B532-3FF1-6D4C-B718-CA8EFF31A50B}"/>
              </a:ext>
            </a:extLst>
          </p:cNvPr>
          <p:cNvSpPr/>
          <p:nvPr/>
        </p:nvSpPr>
        <p:spPr>
          <a:xfrm>
            <a:off x="0" y="6649656"/>
            <a:ext cx="12192000" cy="208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97303B95-650F-714F-8232-5984935A2441}"/>
              </a:ext>
            </a:extLst>
          </p:cNvPr>
          <p:cNvGrpSpPr/>
          <p:nvPr/>
        </p:nvGrpSpPr>
        <p:grpSpPr>
          <a:xfrm>
            <a:off x="10444402" y="5729019"/>
            <a:ext cx="2222205" cy="884879"/>
            <a:chOff x="9377915" y="4859079"/>
            <a:chExt cx="2222205" cy="884879"/>
          </a:xfrm>
        </p:grpSpPr>
        <p:sp>
          <p:nvSpPr>
            <p:cNvPr id="11" name="textruta 10">
              <a:extLst>
                <a:ext uri="{FF2B5EF4-FFF2-40B4-BE49-F238E27FC236}">
                  <a16:creationId xmlns:a16="http://schemas.microsoft.com/office/drawing/2014/main" id="{3A8B58AC-0FAC-EA4C-ADF5-FAADAB680E47}"/>
                </a:ext>
              </a:extLst>
            </p:cNvPr>
            <p:cNvSpPr txBox="1"/>
            <p:nvPr/>
          </p:nvSpPr>
          <p:spPr>
            <a:xfrm>
              <a:off x="9377915" y="4859079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Nationellt system </a:t>
              </a:r>
              <a:endParaRPr kumimoji="0" lang="sv-S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för kunskapsstyrning </a:t>
              </a:r>
              <a:endParaRPr kumimoji="0" lang="sv-S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Hälso- och sjukvård</a:t>
              </a: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2" name="Rak 11">
              <a:extLst>
                <a:ext uri="{FF2B5EF4-FFF2-40B4-BE49-F238E27FC236}">
                  <a16:creationId xmlns:a16="http://schemas.microsoft.com/office/drawing/2014/main" id="{FC4396FF-D82D-CB4F-AACC-5084E37108EB}"/>
                </a:ext>
              </a:extLst>
            </p:cNvPr>
            <p:cNvCxnSpPr>
              <a:cxnSpLocks/>
            </p:cNvCxnSpPr>
            <p:nvPr/>
          </p:nvCxnSpPr>
          <p:spPr>
            <a:xfrm>
              <a:off x="9474838" y="5528493"/>
              <a:ext cx="1529859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ruta 12">
              <a:extLst>
                <a:ext uri="{FF2B5EF4-FFF2-40B4-BE49-F238E27FC236}">
                  <a16:creationId xmlns:a16="http://schemas.microsoft.com/office/drawing/2014/main" id="{C41A13BC-AA04-7047-96FB-A2FFD99C0BE6}"/>
                </a:ext>
              </a:extLst>
            </p:cNvPr>
            <p:cNvSpPr txBox="1"/>
            <p:nvPr/>
          </p:nvSpPr>
          <p:spPr>
            <a:xfrm>
              <a:off x="9387105" y="5523898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2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SVERIGES REGIONER I SAMVERKAN</a:t>
              </a:r>
              <a:endParaRPr kumimoji="0" lang="sv-SE" sz="82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Rektangel 13">
            <a:extLst>
              <a:ext uri="{FF2B5EF4-FFF2-40B4-BE49-F238E27FC236}">
                <a16:creationId xmlns:a16="http://schemas.microsoft.com/office/drawing/2014/main" id="{3C22E89D-5F8D-6846-BCFB-531E94A40F82}"/>
              </a:ext>
            </a:extLst>
          </p:cNvPr>
          <p:cNvSpPr/>
          <p:nvPr userDrawn="1"/>
        </p:nvSpPr>
        <p:spPr>
          <a:xfrm>
            <a:off x="0" y="6649656"/>
            <a:ext cx="12192000" cy="208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Grupp 14">
            <a:extLst>
              <a:ext uri="{FF2B5EF4-FFF2-40B4-BE49-F238E27FC236}">
                <a16:creationId xmlns:a16="http://schemas.microsoft.com/office/drawing/2014/main" id="{17030F3F-79BD-B340-B21F-259B2B70D2DE}"/>
              </a:ext>
            </a:extLst>
          </p:cNvPr>
          <p:cNvGrpSpPr/>
          <p:nvPr userDrawn="1"/>
        </p:nvGrpSpPr>
        <p:grpSpPr>
          <a:xfrm>
            <a:off x="10444402" y="5729019"/>
            <a:ext cx="2222205" cy="884879"/>
            <a:chOff x="9377915" y="4859079"/>
            <a:chExt cx="2222205" cy="884879"/>
          </a:xfrm>
        </p:grpSpPr>
        <p:sp>
          <p:nvSpPr>
            <p:cNvPr id="16" name="textruta 15">
              <a:extLst>
                <a:ext uri="{FF2B5EF4-FFF2-40B4-BE49-F238E27FC236}">
                  <a16:creationId xmlns:a16="http://schemas.microsoft.com/office/drawing/2014/main" id="{6B0C84F2-76AA-414F-A6BF-AEE900B45DB0}"/>
                </a:ext>
              </a:extLst>
            </p:cNvPr>
            <p:cNvSpPr txBox="1"/>
            <p:nvPr userDrawn="1"/>
          </p:nvSpPr>
          <p:spPr>
            <a:xfrm>
              <a:off x="9377915" y="4859079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Nationellt system </a:t>
              </a:r>
              <a:endParaRPr kumimoji="0" lang="sv-S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för kunskapsstyrning </a:t>
              </a:r>
              <a:endParaRPr kumimoji="0" lang="sv-S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Hälso- och sjukvård</a:t>
              </a: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7" name="Rak 16">
              <a:extLst>
                <a:ext uri="{FF2B5EF4-FFF2-40B4-BE49-F238E27FC236}">
                  <a16:creationId xmlns:a16="http://schemas.microsoft.com/office/drawing/2014/main" id="{D3C49365-0748-D64B-A403-DEDBF3586D5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474838" y="5528493"/>
              <a:ext cx="1529859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ruta 17">
              <a:extLst>
                <a:ext uri="{FF2B5EF4-FFF2-40B4-BE49-F238E27FC236}">
                  <a16:creationId xmlns:a16="http://schemas.microsoft.com/office/drawing/2014/main" id="{A9BF9558-A2D8-F84F-9EF5-C73972FE2965}"/>
                </a:ext>
              </a:extLst>
            </p:cNvPr>
            <p:cNvSpPr txBox="1"/>
            <p:nvPr userDrawn="1"/>
          </p:nvSpPr>
          <p:spPr>
            <a:xfrm>
              <a:off x="9387105" y="5523898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2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SVERIGES REGIONER I SAMVERKAN</a:t>
              </a:r>
              <a:endParaRPr kumimoji="0" lang="sv-SE" sz="82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4229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72" r:id="rId7"/>
    <p:sldLayoutId id="214748367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kunskapsstyrningvard.se/kunskapsstyrningvard/omkunskapsstyrning/organisation/styrgrupp.56227.html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kunskapsstyrningvard.se/kunskapsstyrningvard/verksamhetsutveckling/patientmedverkan.56178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kunskapsstyrningvard.se/kunskapsstyrningvard/omkunskapsstyrning/organisation/beredningsgrupp.56229.html" TargetMode="Externa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kunskapsstyrning-vard@skr.se" TargetMode="Externa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kunskapsstyrningvard.se/kunskapsstyrningvard/omkunskapsstyrning/organisation/nationellaarbetsgruppernag/patientforetradareiarbetsgrupper.56249.html" TargetMode="External"/><Relationship Id="rId2" Type="http://schemas.openxmlformats.org/officeDocument/2006/relationships/hyperlink" Target="https://kunskapsstyrningvard.se/download/18.6719b35d171ac1e3c541044e/1611589580926/Patientmedverkan-rutin.pdf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kunskapsstyrningvard.se/kunskapsstyrningvard/omkunskapsstyrning/organisation/nationellaarbetsgruppernag/patientforetradareiarbetsgrupper.56249.html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5" Type="http://schemas.openxmlformats.org/officeDocument/2006/relationships/image" Target="../media/image3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Relationship Id="rId14" Type="http://schemas.openxmlformats.org/officeDocument/2006/relationships/image" Target="../media/image3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vardgivarguiden.se/utveckling/vardutveckling/verktyg-for-forbattringsarbete/patientsamverkan/" TargetMode="External"/><Relationship Id="rId7" Type="http://schemas.openxmlformats.org/officeDocument/2006/relationships/hyperlink" Target="https://www.gu.se/nyheter/ny-resurssida-vill-inspirera-till-patienters-och-allmanhetens-medverkan-pam-i-forskning" TargetMode="External"/><Relationship Id="rId2" Type="http://schemas.openxmlformats.org/officeDocument/2006/relationships/hyperlink" Target="https://skr.se/halsasjukvard/kunskapsstodvardochbehandling/primarvardnaravard/personcentreradvard.16029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u.se/gpcc" TargetMode="External"/><Relationship Id="rId5" Type="http://schemas.openxmlformats.org/officeDocument/2006/relationships/hyperlink" Target="https://skr.se/kvalitetsregister/drivaregister/patientmedverkan.54581.html" TargetMode="External"/><Relationship Id="rId4" Type="http://schemas.openxmlformats.org/officeDocument/2006/relationships/hyperlink" Target="https://www.sbu.se/contentassets/4065ec45df9c4859852d2e358d5b8dc6/patientdelaktighet_i_halso_och_sjukvarden.pdf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mailto:Kunskapsstyrning-vard@skr.se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B6F3EE2-F08A-4A87-92F1-85AF4AC78D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20423" y="1027926"/>
            <a:ext cx="5944883" cy="4112244"/>
          </a:xfrm>
        </p:spPr>
        <p:txBody>
          <a:bodyPr anchor="t"/>
          <a:lstStyle/>
          <a:p>
            <a:r>
              <a:rPr lang="sv-SE" sz="4000" dirty="0"/>
              <a:t>Introduktionspaket för patient- och närståendeföreträdare</a:t>
            </a:r>
            <a:br>
              <a:rPr lang="sv-SE" sz="4000" dirty="0"/>
            </a:br>
            <a:br>
              <a:rPr lang="sv-SE" sz="4000" dirty="0"/>
            </a:br>
            <a:r>
              <a:rPr lang="sv-SE" sz="4000" dirty="0"/>
              <a:t>Nationellt system för kunskapsstyrning</a:t>
            </a:r>
            <a:br>
              <a:rPr lang="sv-SE" sz="4000" dirty="0"/>
            </a:br>
            <a:r>
              <a:rPr lang="sv-SE" sz="4000" dirty="0"/>
              <a:t>hälso- och sjukvård</a:t>
            </a:r>
            <a:br>
              <a:rPr lang="sv-SE" sz="4000" dirty="0"/>
            </a:br>
            <a:r>
              <a:rPr lang="sv-SE" sz="4000" dirty="0"/>
              <a:t>  </a:t>
            </a:r>
          </a:p>
        </p:txBody>
      </p:sp>
      <p:pic>
        <p:nvPicPr>
          <p:cNvPr id="6" name="Picture 6" descr="Bild på äldre kvinna, äldre man och yngre kvinna.">
            <a:extLst>
              <a:ext uri="{FF2B5EF4-FFF2-40B4-BE49-F238E27FC236}">
                <a16:creationId xmlns:a16="http://schemas.microsoft.com/office/drawing/2014/main" id="{8AF28A15-37B0-48CA-ABF5-56F2A306E83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3522067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Rektangel 163">
            <a:extLst>
              <a:ext uri="{FF2B5EF4-FFF2-40B4-BE49-F238E27FC236}">
                <a16:creationId xmlns:a16="http://schemas.microsoft.com/office/drawing/2014/main" id="{A07B1409-F366-1240-BDCA-6FE6877DCCB2}"/>
              </a:ext>
            </a:extLst>
          </p:cNvPr>
          <p:cNvSpPr/>
          <p:nvPr/>
        </p:nvSpPr>
        <p:spPr>
          <a:xfrm>
            <a:off x="614563" y="1914161"/>
            <a:ext cx="10815435" cy="3503408"/>
          </a:xfrm>
          <a:prstGeom prst="rect">
            <a:avLst/>
          </a:prstGeom>
          <a:solidFill>
            <a:schemeClr val="bg2">
              <a:lumMod val="9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6" name="textruta 105">
            <a:extLst>
              <a:ext uri="{FF2B5EF4-FFF2-40B4-BE49-F238E27FC236}">
                <a16:creationId xmlns:a16="http://schemas.microsoft.com/office/drawing/2014/main" id="{082F88D5-39D8-2C47-AB96-E724939A5012}"/>
              </a:ext>
            </a:extLst>
          </p:cNvPr>
          <p:cNvSpPr txBox="1"/>
          <p:nvPr/>
        </p:nvSpPr>
        <p:spPr>
          <a:xfrm>
            <a:off x="4557183" y="1881051"/>
            <a:ext cx="3977640" cy="2628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Levnadsvanor</a:t>
            </a:r>
          </a:p>
          <a:p>
            <a:pPr marL="0" marR="0" lvl="0" indent="0" algn="l" defTabSz="914400" rtl="0" eaLnBrk="1" fontAlgn="auto" latinLnBrk="0" hangingPunct="1">
              <a:lnSpc>
                <a:spcPts val="2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Lung- och allergisjukdomar</a:t>
            </a:r>
          </a:p>
          <a:p>
            <a:pPr marL="0" marR="0" lvl="0" indent="0" algn="l" defTabSz="914400" rtl="0" eaLnBrk="1" fontAlgn="auto" latinLnBrk="0" hangingPunct="1">
              <a:lnSpc>
                <a:spcPts val="2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Nervsystemets sjukdomar</a:t>
            </a:r>
          </a:p>
          <a:p>
            <a:pPr marL="0" marR="0" lvl="0" indent="0" algn="l" defTabSz="914400" rtl="0" eaLnBrk="1" fontAlgn="auto" latinLnBrk="0" hangingPunct="1">
              <a:lnSpc>
                <a:spcPts val="2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Njur- och urinvägssjukdomar</a:t>
            </a:r>
          </a:p>
          <a:p>
            <a:pPr marL="0" marR="0" lvl="0" indent="0" algn="l" defTabSz="914400" rtl="0" eaLnBrk="1" fontAlgn="auto" latinLnBrk="0" hangingPunct="1">
              <a:lnSpc>
                <a:spcPts val="2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Mag- och tarmsjukdomar</a:t>
            </a:r>
          </a:p>
          <a:p>
            <a:pPr marL="0" marR="0" lvl="0" indent="0" algn="l" defTabSz="914400" rtl="0" eaLnBrk="1" fontAlgn="auto" latinLnBrk="0" hangingPunct="1">
              <a:lnSpc>
                <a:spcPts val="2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Medicinsk diagnostik</a:t>
            </a:r>
          </a:p>
          <a:p>
            <a:pPr marL="0" marR="0" lvl="0" indent="0" algn="l" defTabSz="914400" rtl="0" eaLnBrk="1" fontAlgn="auto" latinLnBrk="0" hangingPunct="1">
              <a:lnSpc>
                <a:spcPts val="248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Perioperativ vård, intensivvård och transplantation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Psykisk hälsa</a:t>
            </a:r>
          </a:p>
        </p:txBody>
      </p:sp>
      <p:sp>
        <p:nvSpPr>
          <p:cNvPr id="108" name="Rektangel 107">
            <a:extLst>
              <a:ext uri="{FF2B5EF4-FFF2-40B4-BE49-F238E27FC236}">
                <a16:creationId xmlns:a16="http://schemas.microsoft.com/office/drawing/2014/main" id="{8BC9D11D-23BB-4F43-993A-DFF68BF151A2}"/>
              </a:ext>
            </a:extLst>
          </p:cNvPr>
          <p:cNvSpPr/>
          <p:nvPr/>
        </p:nvSpPr>
        <p:spPr>
          <a:xfrm>
            <a:off x="615149" y="1440431"/>
            <a:ext cx="10823311" cy="472641"/>
          </a:xfrm>
          <a:prstGeom prst="rect">
            <a:avLst/>
          </a:prstGeom>
          <a:solidFill>
            <a:srgbClr val="377D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Rektangel 108">
            <a:extLst>
              <a:ext uri="{FF2B5EF4-FFF2-40B4-BE49-F238E27FC236}">
                <a16:creationId xmlns:a16="http://schemas.microsoft.com/office/drawing/2014/main" id="{C3194003-6A98-A44B-9040-9411050F8282}"/>
              </a:ext>
            </a:extLst>
          </p:cNvPr>
          <p:cNvSpPr/>
          <p:nvPr/>
        </p:nvSpPr>
        <p:spPr>
          <a:xfrm>
            <a:off x="623025" y="1458002"/>
            <a:ext cx="109765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NATIONELLA PROGRAMOMRÅDEN (NPO)</a:t>
            </a:r>
            <a:b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1" name="Rektangel 110">
            <a:extLst>
              <a:ext uri="{FF2B5EF4-FFF2-40B4-BE49-F238E27FC236}">
                <a16:creationId xmlns:a16="http://schemas.microsoft.com/office/drawing/2014/main" id="{098EA5BC-3FAB-BB44-89C2-57DB4FFBD9BC}"/>
              </a:ext>
            </a:extLst>
          </p:cNvPr>
          <p:cNvSpPr/>
          <p:nvPr/>
        </p:nvSpPr>
        <p:spPr>
          <a:xfrm>
            <a:off x="8793317" y="4747365"/>
            <a:ext cx="24969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Nationella primärvårdsrådet</a:t>
            </a:r>
          </a:p>
        </p:txBody>
      </p:sp>
      <p:sp>
        <p:nvSpPr>
          <p:cNvPr id="114" name="textruta 113">
            <a:extLst>
              <a:ext uri="{FF2B5EF4-FFF2-40B4-BE49-F238E27FC236}">
                <a16:creationId xmlns:a16="http://schemas.microsoft.com/office/drawing/2014/main" id="{DD27EAE4-33BA-B342-ABF0-6609323A2186}"/>
              </a:ext>
            </a:extLst>
          </p:cNvPr>
          <p:cNvSpPr txBox="1"/>
          <p:nvPr/>
        </p:nvSpPr>
        <p:spPr>
          <a:xfrm>
            <a:off x="8793317" y="1954203"/>
            <a:ext cx="2672881" cy="3145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Rehabilitering, habilitering och försäkringsmedicin</a:t>
            </a:r>
          </a:p>
          <a:p>
            <a:pPr marL="0" marR="0" lvl="0" indent="0" algn="l" defTabSz="914400" rtl="0" eaLnBrk="1" fontAlgn="auto" latinLnBrk="0" hangingPunct="1">
              <a:lnSpc>
                <a:spcPts val="25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Reumatiska sjukdomar</a:t>
            </a:r>
          </a:p>
          <a:p>
            <a:pPr marL="0" marR="0" lvl="0" indent="0" algn="l" defTabSz="914400" rtl="0" eaLnBrk="1" fontAlgn="auto" latinLnBrk="0" hangingPunct="1">
              <a:lnSpc>
                <a:spcPts val="25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Rörelseorganens sjukdomar</a:t>
            </a:r>
          </a:p>
          <a:p>
            <a:pPr marL="0" marR="0" lvl="0" indent="0" algn="l" defTabSz="914400" rtl="0" eaLnBrk="1" fontAlgn="auto" latinLnBrk="0" hangingPunct="1">
              <a:lnSpc>
                <a:spcPts val="25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Sällsynta sjukdomar</a:t>
            </a:r>
          </a:p>
          <a:p>
            <a:pPr marL="0" marR="0" lvl="0" indent="0" algn="l" defTabSz="914400" rtl="0" eaLnBrk="1" fontAlgn="auto" latinLnBrk="0" hangingPunct="1">
              <a:lnSpc>
                <a:spcPts val="25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Tandvård</a:t>
            </a:r>
          </a:p>
          <a:p>
            <a:pPr marL="0" marR="0" lvl="0" indent="0" algn="l" defTabSz="914400" rtl="0" eaLnBrk="1" fontAlgn="auto" latinLnBrk="0" hangingPunct="1">
              <a:lnSpc>
                <a:spcPts val="25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Äldres hälsa och palliativ vård</a:t>
            </a:r>
          </a:p>
          <a:p>
            <a:pPr marL="0" marR="0" lvl="0" indent="0" algn="l" defTabSz="914400" rtl="0" eaLnBrk="1" fontAlgn="auto" latinLnBrk="0" hangingPunct="1">
              <a:lnSpc>
                <a:spcPts val="25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Ögonsjukdomar</a:t>
            </a:r>
          </a:p>
          <a:p>
            <a:pPr marL="0" marR="0" lvl="0" indent="0" algn="l" defTabSz="914400" rtl="0" eaLnBrk="1" fontAlgn="auto" latinLnBrk="0" hangingPunct="1">
              <a:lnSpc>
                <a:spcPts val="25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Öron-, näs- och halssjukdomar</a:t>
            </a:r>
          </a:p>
          <a:p>
            <a:pPr marL="0" marR="0" lvl="0" indent="0" algn="l" defTabSz="914400" rtl="0" eaLnBrk="1" fontAlgn="auto" latinLnBrk="0" hangingPunct="1">
              <a:lnSpc>
                <a:spcPts val="2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" name="textruta 114">
            <a:extLst>
              <a:ext uri="{FF2B5EF4-FFF2-40B4-BE49-F238E27FC236}">
                <a16:creationId xmlns:a16="http://schemas.microsoft.com/office/drawing/2014/main" id="{608E2FA2-1697-5D44-A4D1-819B8D539250}"/>
              </a:ext>
            </a:extLst>
          </p:cNvPr>
          <p:cNvSpPr txBox="1"/>
          <p:nvPr/>
        </p:nvSpPr>
        <p:spPr>
          <a:xfrm>
            <a:off x="864894" y="1881051"/>
            <a:ext cx="3587313" cy="3485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" latinLnBrk="0" hangingPunct="1">
              <a:lnSpc>
                <a:spcPts val="2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Akut vård</a:t>
            </a:r>
          </a:p>
          <a:p>
            <a:pPr marL="0" marR="0" lvl="0" indent="0" algn="l" defTabSz="914400" rtl="0" eaLnBrk="1" fontAlgn="auto" latinLnBrk="0" hangingPunct="1">
              <a:lnSpc>
                <a:spcPts val="248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Barns och ungdomars hälsa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Cancersjukdomar 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(utgörs av RCC i samverkan)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Vilande värdskap Norra</a:t>
            </a:r>
          </a:p>
          <a:p>
            <a:pPr marL="0" marR="0" lvl="0" indent="0" algn="l" defTabSz="914400" rtl="0" eaLnBrk="1" fontAlgn="auto" latinLnBrk="0" hangingPunct="1">
              <a:lnSpc>
                <a:spcPts val="2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Endokrina sjukdomar</a:t>
            </a:r>
          </a:p>
          <a:p>
            <a:pPr marL="0" marR="0" lvl="0" indent="0" algn="l" defTabSz="914400" rtl="0" eaLnBrk="1" fontAlgn="auto" latinLnBrk="0" hangingPunct="1">
              <a:lnSpc>
                <a:spcPts val="2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Hjärt- och kärlsjukdomar</a:t>
            </a:r>
          </a:p>
          <a:p>
            <a:pPr marL="0" marR="0" lvl="0" indent="0" algn="l" defTabSz="914400" rtl="0" eaLnBrk="1" fontAlgn="auto" latinLnBrk="0" hangingPunct="1">
              <a:lnSpc>
                <a:spcPts val="2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Hud- och könssjukdomar</a:t>
            </a:r>
          </a:p>
          <a:p>
            <a:pPr marL="0" marR="0" lvl="0" indent="0" algn="l" defTabSz="914400" rtl="0" eaLnBrk="1" fontAlgn="auto" latinLnBrk="0" hangingPunct="1">
              <a:lnSpc>
                <a:spcPts val="2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Infektionssjukdomar</a:t>
            </a:r>
          </a:p>
          <a:p>
            <a:pPr marL="0" marR="0" lvl="0" indent="0" algn="l" defTabSz="914400" rtl="0" eaLnBrk="1" fontAlgn="auto" latinLnBrk="0" hangingPunct="1">
              <a:lnSpc>
                <a:spcPts val="2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Kvinnosjukdomar och förlossning</a:t>
            </a:r>
          </a:p>
          <a:p>
            <a:pPr marL="0" marR="0" lvl="0" indent="0" algn="l" defTabSz="914400" rtl="0" eaLnBrk="1" fontAlgn="auto" latinLnBrk="0" hangingPunct="1">
              <a:lnSpc>
                <a:spcPts val="2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Kirurgi och plastikkirurgi</a:t>
            </a:r>
          </a:p>
          <a:p>
            <a:pPr marL="0" marR="0" lvl="0" indent="0" algn="l" defTabSz="914400" rtl="0" eaLnBrk="1" fontAlgn="auto" latinLnBrk="0" hangingPunct="1">
              <a:lnSpc>
                <a:spcPts val="2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" name="Triangel 115">
            <a:extLst>
              <a:ext uri="{FF2B5EF4-FFF2-40B4-BE49-F238E27FC236}">
                <a16:creationId xmlns:a16="http://schemas.microsoft.com/office/drawing/2014/main" id="{2C515A83-3731-DA48-BE56-C7DF531EBBAD}"/>
              </a:ext>
            </a:extLst>
          </p:cNvPr>
          <p:cNvSpPr/>
          <p:nvPr/>
        </p:nvSpPr>
        <p:spPr>
          <a:xfrm rot="5400000">
            <a:off x="713009" y="2015283"/>
            <a:ext cx="180033" cy="155201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Triangel 116">
            <a:extLst>
              <a:ext uri="{FF2B5EF4-FFF2-40B4-BE49-F238E27FC236}">
                <a16:creationId xmlns:a16="http://schemas.microsoft.com/office/drawing/2014/main" id="{9ADE7C7D-21D3-F74D-83A4-FC7E6ECA09E9}"/>
              </a:ext>
            </a:extLst>
          </p:cNvPr>
          <p:cNvSpPr/>
          <p:nvPr/>
        </p:nvSpPr>
        <p:spPr>
          <a:xfrm rot="5400000">
            <a:off x="713009" y="2357569"/>
            <a:ext cx="180033" cy="155201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Triangel 117">
            <a:extLst>
              <a:ext uri="{FF2B5EF4-FFF2-40B4-BE49-F238E27FC236}">
                <a16:creationId xmlns:a16="http://schemas.microsoft.com/office/drawing/2014/main" id="{DD28A3CA-BAA6-D541-8153-EF6BF4C56E1C}"/>
              </a:ext>
            </a:extLst>
          </p:cNvPr>
          <p:cNvSpPr/>
          <p:nvPr/>
        </p:nvSpPr>
        <p:spPr>
          <a:xfrm rot="5400000">
            <a:off x="713009" y="2688969"/>
            <a:ext cx="180033" cy="155201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9" name="Triangel 118">
            <a:extLst>
              <a:ext uri="{FF2B5EF4-FFF2-40B4-BE49-F238E27FC236}">
                <a16:creationId xmlns:a16="http://schemas.microsoft.com/office/drawing/2014/main" id="{48415E9D-AAB2-CE40-8990-B796E74CCBE8}"/>
              </a:ext>
            </a:extLst>
          </p:cNvPr>
          <p:cNvSpPr/>
          <p:nvPr/>
        </p:nvSpPr>
        <p:spPr>
          <a:xfrm rot="5400000">
            <a:off x="713009" y="3161887"/>
            <a:ext cx="180033" cy="155201"/>
          </a:xfrm>
          <a:prstGeom prst="triangle">
            <a:avLst/>
          </a:prstGeom>
          <a:solidFill>
            <a:srgbClr val="264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Triangel 119">
            <a:extLst>
              <a:ext uri="{FF2B5EF4-FFF2-40B4-BE49-F238E27FC236}">
                <a16:creationId xmlns:a16="http://schemas.microsoft.com/office/drawing/2014/main" id="{C10D25F8-8F70-0147-8B1A-5F9A78750F62}"/>
              </a:ext>
            </a:extLst>
          </p:cNvPr>
          <p:cNvSpPr/>
          <p:nvPr/>
        </p:nvSpPr>
        <p:spPr>
          <a:xfrm rot="5400000">
            <a:off x="713009" y="3482401"/>
            <a:ext cx="180033" cy="155201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1" name="Triangel 120">
            <a:extLst>
              <a:ext uri="{FF2B5EF4-FFF2-40B4-BE49-F238E27FC236}">
                <a16:creationId xmlns:a16="http://schemas.microsoft.com/office/drawing/2014/main" id="{2E30D6E4-E279-A143-8972-AFE40949C4EB}"/>
              </a:ext>
            </a:extLst>
          </p:cNvPr>
          <p:cNvSpPr/>
          <p:nvPr/>
        </p:nvSpPr>
        <p:spPr>
          <a:xfrm rot="5400000">
            <a:off x="713009" y="3802915"/>
            <a:ext cx="180033" cy="155201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" name="Triangel 121">
            <a:extLst>
              <a:ext uri="{FF2B5EF4-FFF2-40B4-BE49-F238E27FC236}">
                <a16:creationId xmlns:a16="http://schemas.microsoft.com/office/drawing/2014/main" id="{DDCE6FC2-C563-F34C-8602-5D7A221BBD7F}"/>
              </a:ext>
            </a:extLst>
          </p:cNvPr>
          <p:cNvSpPr/>
          <p:nvPr/>
        </p:nvSpPr>
        <p:spPr>
          <a:xfrm rot="5400000">
            <a:off x="713009" y="4123429"/>
            <a:ext cx="180033" cy="155201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3" name="Triangel 122">
            <a:extLst>
              <a:ext uri="{FF2B5EF4-FFF2-40B4-BE49-F238E27FC236}">
                <a16:creationId xmlns:a16="http://schemas.microsoft.com/office/drawing/2014/main" id="{DE71F957-2B11-2647-942B-1E96D81A024B}"/>
              </a:ext>
            </a:extLst>
          </p:cNvPr>
          <p:cNvSpPr/>
          <p:nvPr/>
        </p:nvSpPr>
        <p:spPr>
          <a:xfrm rot="5400000">
            <a:off x="713009" y="4443944"/>
            <a:ext cx="180033" cy="155201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5" name="Triangel 124">
            <a:extLst>
              <a:ext uri="{FF2B5EF4-FFF2-40B4-BE49-F238E27FC236}">
                <a16:creationId xmlns:a16="http://schemas.microsoft.com/office/drawing/2014/main" id="{17771540-C64E-CE4D-B546-DF5949D1C764}"/>
              </a:ext>
            </a:extLst>
          </p:cNvPr>
          <p:cNvSpPr/>
          <p:nvPr/>
        </p:nvSpPr>
        <p:spPr>
          <a:xfrm rot="5400000">
            <a:off x="4387334" y="2015283"/>
            <a:ext cx="180033" cy="155201"/>
          </a:xfrm>
          <a:prstGeom prst="triangle">
            <a:avLst/>
          </a:prstGeom>
          <a:solidFill>
            <a:srgbClr val="264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6" name="Triangel 125">
            <a:extLst>
              <a:ext uri="{FF2B5EF4-FFF2-40B4-BE49-F238E27FC236}">
                <a16:creationId xmlns:a16="http://schemas.microsoft.com/office/drawing/2014/main" id="{CFF2EEBF-13FC-D142-8954-91AC88D02A32}"/>
              </a:ext>
            </a:extLst>
          </p:cNvPr>
          <p:cNvSpPr/>
          <p:nvPr/>
        </p:nvSpPr>
        <p:spPr>
          <a:xfrm rot="5400000">
            <a:off x="4387334" y="2335797"/>
            <a:ext cx="180033" cy="155201"/>
          </a:xfrm>
          <a:prstGeom prst="triangle">
            <a:avLst/>
          </a:prstGeom>
          <a:solidFill>
            <a:srgbClr val="18A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Triangel 126">
            <a:extLst>
              <a:ext uri="{FF2B5EF4-FFF2-40B4-BE49-F238E27FC236}">
                <a16:creationId xmlns:a16="http://schemas.microsoft.com/office/drawing/2014/main" id="{F011A9A2-CC6E-964D-9C4F-6B76C41800B9}"/>
              </a:ext>
            </a:extLst>
          </p:cNvPr>
          <p:cNvSpPr/>
          <p:nvPr/>
        </p:nvSpPr>
        <p:spPr>
          <a:xfrm rot="5400000">
            <a:off x="4387334" y="2656311"/>
            <a:ext cx="180033" cy="155201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8" name="Triangel 127">
            <a:extLst>
              <a:ext uri="{FF2B5EF4-FFF2-40B4-BE49-F238E27FC236}">
                <a16:creationId xmlns:a16="http://schemas.microsoft.com/office/drawing/2014/main" id="{98F80365-C462-C148-A37A-E070CAAD2D61}"/>
              </a:ext>
            </a:extLst>
          </p:cNvPr>
          <p:cNvSpPr/>
          <p:nvPr/>
        </p:nvSpPr>
        <p:spPr>
          <a:xfrm rot="5400000">
            <a:off x="4387334" y="2976825"/>
            <a:ext cx="180033" cy="155201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9" name="Triangel 128">
            <a:extLst>
              <a:ext uri="{FF2B5EF4-FFF2-40B4-BE49-F238E27FC236}">
                <a16:creationId xmlns:a16="http://schemas.microsoft.com/office/drawing/2014/main" id="{CCB349D0-1659-F542-B389-672CF2F43EAC}"/>
              </a:ext>
            </a:extLst>
          </p:cNvPr>
          <p:cNvSpPr/>
          <p:nvPr/>
        </p:nvSpPr>
        <p:spPr>
          <a:xfrm rot="5400000">
            <a:off x="4387334" y="3297339"/>
            <a:ext cx="180033" cy="155201"/>
          </a:xfrm>
          <a:prstGeom prst="triangle">
            <a:avLst/>
          </a:prstGeom>
          <a:solidFill>
            <a:srgbClr val="18A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0" name="Triangel 129">
            <a:extLst>
              <a:ext uri="{FF2B5EF4-FFF2-40B4-BE49-F238E27FC236}">
                <a16:creationId xmlns:a16="http://schemas.microsoft.com/office/drawing/2014/main" id="{6B332B48-CEE6-FD47-BC15-CB974C4C53E8}"/>
              </a:ext>
            </a:extLst>
          </p:cNvPr>
          <p:cNvSpPr/>
          <p:nvPr/>
        </p:nvSpPr>
        <p:spPr>
          <a:xfrm rot="5400000">
            <a:off x="4387334" y="3617853"/>
            <a:ext cx="180033" cy="155201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Triangel 132">
            <a:extLst>
              <a:ext uri="{FF2B5EF4-FFF2-40B4-BE49-F238E27FC236}">
                <a16:creationId xmlns:a16="http://schemas.microsoft.com/office/drawing/2014/main" id="{86C28E39-1DDE-E54A-A4F3-B6B2B9267EBE}"/>
              </a:ext>
            </a:extLst>
          </p:cNvPr>
          <p:cNvSpPr/>
          <p:nvPr/>
        </p:nvSpPr>
        <p:spPr>
          <a:xfrm rot="5400000">
            <a:off x="8589511" y="2055039"/>
            <a:ext cx="180033" cy="155201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4" name="Triangel 133">
            <a:extLst>
              <a:ext uri="{FF2B5EF4-FFF2-40B4-BE49-F238E27FC236}">
                <a16:creationId xmlns:a16="http://schemas.microsoft.com/office/drawing/2014/main" id="{A6B4E87E-EFD2-BE42-9455-BBC4FA885D22}"/>
              </a:ext>
            </a:extLst>
          </p:cNvPr>
          <p:cNvSpPr/>
          <p:nvPr/>
        </p:nvSpPr>
        <p:spPr>
          <a:xfrm rot="5400000">
            <a:off x="8589511" y="2530869"/>
            <a:ext cx="180033" cy="155201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5" name="Triangel 134">
            <a:extLst>
              <a:ext uri="{FF2B5EF4-FFF2-40B4-BE49-F238E27FC236}">
                <a16:creationId xmlns:a16="http://schemas.microsoft.com/office/drawing/2014/main" id="{271A1FC3-25B3-A944-B5AE-2F056709549D}"/>
              </a:ext>
            </a:extLst>
          </p:cNvPr>
          <p:cNvSpPr/>
          <p:nvPr/>
        </p:nvSpPr>
        <p:spPr>
          <a:xfrm rot="5400000">
            <a:off x="8589511" y="2863575"/>
            <a:ext cx="180033" cy="155201"/>
          </a:xfrm>
          <a:prstGeom prst="triangle">
            <a:avLst/>
          </a:prstGeom>
          <a:solidFill>
            <a:srgbClr val="18A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6" name="Triangel 135">
            <a:extLst>
              <a:ext uri="{FF2B5EF4-FFF2-40B4-BE49-F238E27FC236}">
                <a16:creationId xmlns:a16="http://schemas.microsoft.com/office/drawing/2014/main" id="{0E416B48-3261-2844-B6C4-BB6FEF01ADDF}"/>
              </a:ext>
            </a:extLst>
          </p:cNvPr>
          <p:cNvSpPr/>
          <p:nvPr/>
        </p:nvSpPr>
        <p:spPr>
          <a:xfrm rot="5400000">
            <a:off x="8589511" y="3196281"/>
            <a:ext cx="180033" cy="155201"/>
          </a:xfrm>
          <a:prstGeom prst="triangle">
            <a:avLst/>
          </a:prstGeom>
          <a:solidFill>
            <a:srgbClr val="377D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Triangel 136">
            <a:extLst>
              <a:ext uri="{FF2B5EF4-FFF2-40B4-BE49-F238E27FC236}">
                <a16:creationId xmlns:a16="http://schemas.microsoft.com/office/drawing/2014/main" id="{7C0A42AD-B539-A541-97B2-00F0049439E1}"/>
              </a:ext>
            </a:extLst>
          </p:cNvPr>
          <p:cNvSpPr/>
          <p:nvPr/>
        </p:nvSpPr>
        <p:spPr>
          <a:xfrm rot="5400000">
            <a:off x="8589511" y="3528987"/>
            <a:ext cx="180033" cy="155201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8" name="Triangel 137">
            <a:extLst>
              <a:ext uri="{FF2B5EF4-FFF2-40B4-BE49-F238E27FC236}">
                <a16:creationId xmlns:a16="http://schemas.microsoft.com/office/drawing/2014/main" id="{A8A6238A-447C-7F48-BA42-3CC253DBABDB}"/>
              </a:ext>
            </a:extLst>
          </p:cNvPr>
          <p:cNvSpPr/>
          <p:nvPr/>
        </p:nvSpPr>
        <p:spPr>
          <a:xfrm rot="5400000">
            <a:off x="8589511" y="3861693"/>
            <a:ext cx="180033" cy="155201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Triangel 138">
            <a:extLst>
              <a:ext uri="{FF2B5EF4-FFF2-40B4-BE49-F238E27FC236}">
                <a16:creationId xmlns:a16="http://schemas.microsoft.com/office/drawing/2014/main" id="{157EA9EE-176E-3D45-90CF-8E2836DA23C6}"/>
              </a:ext>
            </a:extLst>
          </p:cNvPr>
          <p:cNvSpPr/>
          <p:nvPr/>
        </p:nvSpPr>
        <p:spPr>
          <a:xfrm rot="5400000">
            <a:off x="8589511" y="4194399"/>
            <a:ext cx="180033" cy="155201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Triangel 139">
            <a:extLst>
              <a:ext uri="{FF2B5EF4-FFF2-40B4-BE49-F238E27FC236}">
                <a16:creationId xmlns:a16="http://schemas.microsoft.com/office/drawing/2014/main" id="{03510D56-2408-E542-BC0B-863AE56FD99E}"/>
              </a:ext>
            </a:extLst>
          </p:cNvPr>
          <p:cNvSpPr/>
          <p:nvPr/>
        </p:nvSpPr>
        <p:spPr>
          <a:xfrm rot="5400000">
            <a:off x="8589511" y="4527106"/>
            <a:ext cx="180033" cy="155201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textruta 141">
            <a:extLst>
              <a:ext uri="{FF2B5EF4-FFF2-40B4-BE49-F238E27FC236}">
                <a16:creationId xmlns:a16="http://schemas.microsoft.com/office/drawing/2014/main" id="{33FF78C0-CEC2-F84B-88CA-D25A391703F0}"/>
              </a:ext>
            </a:extLst>
          </p:cNvPr>
          <p:cNvSpPr txBox="1"/>
          <p:nvPr/>
        </p:nvSpPr>
        <p:spPr>
          <a:xfrm>
            <a:off x="735363" y="5802597"/>
            <a:ext cx="5499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Norra</a:t>
            </a:r>
          </a:p>
        </p:txBody>
      </p:sp>
      <p:sp>
        <p:nvSpPr>
          <p:cNvPr id="143" name="Triangel 142">
            <a:extLst>
              <a:ext uri="{FF2B5EF4-FFF2-40B4-BE49-F238E27FC236}">
                <a16:creationId xmlns:a16="http://schemas.microsoft.com/office/drawing/2014/main" id="{A907F3C4-A16C-F842-BABA-E821048FE900}"/>
              </a:ext>
            </a:extLst>
          </p:cNvPr>
          <p:cNvSpPr/>
          <p:nvPr/>
        </p:nvSpPr>
        <p:spPr>
          <a:xfrm rot="5400000">
            <a:off x="604825" y="5867444"/>
            <a:ext cx="180033" cy="155201"/>
          </a:xfrm>
          <a:prstGeom prst="triangle">
            <a:avLst/>
          </a:prstGeom>
          <a:solidFill>
            <a:srgbClr val="264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" name="textruta 144">
            <a:extLst>
              <a:ext uri="{FF2B5EF4-FFF2-40B4-BE49-F238E27FC236}">
                <a16:creationId xmlns:a16="http://schemas.microsoft.com/office/drawing/2014/main" id="{9A9A1E26-09F0-4B41-8E76-EDFFD5B3B6A8}"/>
              </a:ext>
            </a:extLst>
          </p:cNvPr>
          <p:cNvSpPr txBox="1"/>
          <p:nvPr/>
        </p:nvSpPr>
        <p:spPr>
          <a:xfrm>
            <a:off x="1521566" y="5802597"/>
            <a:ext cx="13902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Stockholm-Gotland</a:t>
            </a:r>
          </a:p>
        </p:txBody>
      </p:sp>
      <p:sp>
        <p:nvSpPr>
          <p:cNvPr id="146" name="Triangel 145">
            <a:extLst>
              <a:ext uri="{FF2B5EF4-FFF2-40B4-BE49-F238E27FC236}">
                <a16:creationId xmlns:a16="http://schemas.microsoft.com/office/drawing/2014/main" id="{AFCF30A0-EBD5-DE4E-B0D3-62408F9B0E72}"/>
              </a:ext>
            </a:extLst>
          </p:cNvPr>
          <p:cNvSpPr/>
          <p:nvPr/>
        </p:nvSpPr>
        <p:spPr>
          <a:xfrm rot="5400000">
            <a:off x="1391028" y="5867444"/>
            <a:ext cx="180033" cy="155201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8" name="textruta 147">
            <a:extLst>
              <a:ext uri="{FF2B5EF4-FFF2-40B4-BE49-F238E27FC236}">
                <a16:creationId xmlns:a16="http://schemas.microsoft.com/office/drawing/2014/main" id="{406F1288-F996-9F40-8CD6-40577FB3ADA1}"/>
              </a:ext>
            </a:extLst>
          </p:cNvPr>
          <p:cNvSpPr txBox="1"/>
          <p:nvPr/>
        </p:nvSpPr>
        <p:spPr>
          <a:xfrm>
            <a:off x="3170105" y="5802597"/>
            <a:ext cx="7302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Sydöstra</a:t>
            </a:r>
          </a:p>
        </p:txBody>
      </p:sp>
      <p:sp>
        <p:nvSpPr>
          <p:cNvPr id="149" name="Triangel 148">
            <a:extLst>
              <a:ext uri="{FF2B5EF4-FFF2-40B4-BE49-F238E27FC236}">
                <a16:creationId xmlns:a16="http://schemas.microsoft.com/office/drawing/2014/main" id="{E5F5BFA9-C476-4C4E-B639-42A3AAE7C3A1}"/>
              </a:ext>
            </a:extLst>
          </p:cNvPr>
          <p:cNvSpPr/>
          <p:nvPr/>
        </p:nvSpPr>
        <p:spPr>
          <a:xfrm rot="5400000">
            <a:off x="3039567" y="5867444"/>
            <a:ext cx="180033" cy="155201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1" name="textruta 150">
            <a:extLst>
              <a:ext uri="{FF2B5EF4-FFF2-40B4-BE49-F238E27FC236}">
                <a16:creationId xmlns:a16="http://schemas.microsoft.com/office/drawing/2014/main" id="{9817D101-9C6A-3445-970F-D74D74827C4C}"/>
              </a:ext>
            </a:extLst>
          </p:cNvPr>
          <p:cNvSpPr txBox="1"/>
          <p:nvPr/>
        </p:nvSpPr>
        <p:spPr>
          <a:xfrm>
            <a:off x="4136614" y="5802597"/>
            <a:ext cx="5499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Södra</a:t>
            </a:r>
          </a:p>
        </p:txBody>
      </p:sp>
      <p:sp>
        <p:nvSpPr>
          <p:cNvPr id="152" name="Triangel 151">
            <a:extLst>
              <a:ext uri="{FF2B5EF4-FFF2-40B4-BE49-F238E27FC236}">
                <a16:creationId xmlns:a16="http://schemas.microsoft.com/office/drawing/2014/main" id="{509A0551-C844-E74A-A7A6-ED94EEC549E1}"/>
              </a:ext>
            </a:extLst>
          </p:cNvPr>
          <p:cNvSpPr/>
          <p:nvPr/>
        </p:nvSpPr>
        <p:spPr>
          <a:xfrm rot="5400000">
            <a:off x="4006076" y="5867444"/>
            <a:ext cx="180033" cy="155201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4" name="textruta 153">
            <a:extLst>
              <a:ext uri="{FF2B5EF4-FFF2-40B4-BE49-F238E27FC236}">
                <a16:creationId xmlns:a16="http://schemas.microsoft.com/office/drawing/2014/main" id="{C526D860-E545-C145-8180-E560F6ACD9C0}"/>
              </a:ext>
            </a:extLst>
          </p:cNvPr>
          <p:cNvSpPr txBox="1"/>
          <p:nvPr/>
        </p:nvSpPr>
        <p:spPr>
          <a:xfrm>
            <a:off x="4939321" y="5802597"/>
            <a:ext cx="1056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Mellansverige</a:t>
            </a:r>
          </a:p>
        </p:txBody>
      </p:sp>
      <p:sp>
        <p:nvSpPr>
          <p:cNvPr id="155" name="Triangel 154">
            <a:extLst>
              <a:ext uri="{FF2B5EF4-FFF2-40B4-BE49-F238E27FC236}">
                <a16:creationId xmlns:a16="http://schemas.microsoft.com/office/drawing/2014/main" id="{AA7C548B-676B-6F47-943F-401F276F1C7A}"/>
              </a:ext>
            </a:extLst>
          </p:cNvPr>
          <p:cNvSpPr/>
          <p:nvPr/>
        </p:nvSpPr>
        <p:spPr>
          <a:xfrm rot="5400000">
            <a:off x="4808783" y="5867444"/>
            <a:ext cx="180033" cy="155201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7" name="textruta 156">
            <a:extLst>
              <a:ext uri="{FF2B5EF4-FFF2-40B4-BE49-F238E27FC236}">
                <a16:creationId xmlns:a16="http://schemas.microsoft.com/office/drawing/2014/main" id="{136E6D02-7ED0-0C49-82BB-869AAE445011}"/>
              </a:ext>
            </a:extLst>
          </p:cNvPr>
          <p:cNvSpPr txBox="1"/>
          <p:nvPr/>
        </p:nvSpPr>
        <p:spPr>
          <a:xfrm>
            <a:off x="6334358" y="5802597"/>
            <a:ext cx="5814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Västra</a:t>
            </a:r>
          </a:p>
        </p:txBody>
      </p:sp>
      <p:sp>
        <p:nvSpPr>
          <p:cNvPr id="158" name="Triangel 157">
            <a:extLst>
              <a:ext uri="{FF2B5EF4-FFF2-40B4-BE49-F238E27FC236}">
                <a16:creationId xmlns:a16="http://schemas.microsoft.com/office/drawing/2014/main" id="{54514DC2-08D0-A244-B746-CFCFF52A6170}"/>
              </a:ext>
            </a:extLst>
          </p:cNvPr>
          <p:cNvSpPr/>
          <p:nvPr/>
        </p:nvSpPr>
        <p:spPr>
          <a:xfrm rot="5400000">
            <a:off x="6203820" y="5867444"/>
            <a:ext cx="180033" cy="155201"/>
          </a:xfrm>
          <a:prstGeom prst="triangle">
            <a:avLst/>
          </a:prstGeom>
          <a:solidFill>
            <a:srgbClr val="18A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9" name="textruta 158">
            <a:extLst>
              <a:ext uri="{FF2B5EF4-FFF2-40B4-BE49-F238E27FC236}">
                <a16:creationId xmlns:a16="http://schemas.microsoft.com/office/drawing/2014/main" id="{18811365-B1B2-E046-B02B-881916A7CB22}"/>
              </a:ext>
            </a:extLst>
          </p:cNvPr>
          <p:cNvSpPr txBox="1"/>
          <p:nvPr/>
        </p:nvSpPr>
        <p:spPr>
          <a:xfrm>
            <a:off x="7152043" y="5802597"/>
            <a:ext cx="15354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SKR/Vilande värdskap</a:t>
            </a:r>
          </a:p>
        </p:txBody>
      </p:sp>
      <p:sp>
        <p:nvSpPr>
          <p:cNvPr id="160" name="Triangel 159">
            <a:extLst>
              <a:ext uri="{FF2B5EF4-FFF2-40B4-BE49-F238E27FC236}">
                <a16:creationId xmlns:a16="http://schemas.microsoft.com/office/drawing/2014/main" id="{0ED24DC6-D29E-1944-9D19-85C5D5F69771}"/>
              </a:ext>
            </a:extLst>
          </p:cNvPr>
          <p:cNvSpPr/>
          <p:nvPr/>
        </p:nvSpPr>
        <p:spPr>
          <a:xfrm rot="5400000">
            <a:off x="7021505" y="5867444"/>
            <a:ext cx="180033" cy="155201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1" name="Rektangel 160">
            <a:extLst>
              <a:ext uri="{FF2B5EF4-FFF2-40B4-BE49-F238E27FC236}">
                <a16:creationId xmlns:a16="http://schemas.microsoft.com/office/drawing/2014/main" id="{E8AEC3F5-3015-EA41-B74D-9712DDF524E3}"/>
              </a:ext>
            </a:extLst>
          </p:cNvPr>
          <p:cNvSpPr/>
          <p:nvPr/>
        </p:nvSpPr>
        <p:spPr>
          <a:xfrm>
            <a:off x="515447" y="5533336"/>
            <a:ext cx="114917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Regionala värdskap </a:t>
            </a:r>
          </a:p>
        </p:txBody>
      </p:sp>
      <p:sp>
        <p:nvSpPr>
          <p:cNvPr id="56" name="Rubrik 1">
            <a:extLst>
              <a:ext uri="{FF2B5EF4-FFF2-40B4-BE49-F238E27FC236}">
                <a16:creationId xmlns:a16="http://schemas.microsoft.com/office/drawing/2014/main" id="{3D8E41F0-3AF5-EB42-A676-80298D88C3D5}"/>
              </a:ext>
            </a:extLst>
          </p:cNvPr>
          <p:cNvSpPr txBox="1">
            <a:spLocks/>
          </p:cNvSpPr>
          <p:nvPr/>
        </p:nvSpPr>
        <p:spPr>
          <a:xfrm>
            <a:off x="988742" y="580983"/>
            <a:ext cx="10447196" cy="60979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rgbClr val="377D7A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Sjukvårdsregionalt värdskap för nationella programområden (NPO)</a:t>
            </a:r>
          </a:p>
        </p:txBody>
      </p:sp>
      <p:sp>
        <p:nvSpPr>
          <p:cNvPr id="51" name="Triangel 128">
            <a:extLst>
              <a:ext uri="{FF2B5EF4-FFF2-40B4-BE49-F238E27FC236}">
                <a16:creationId xmlns:a16="http://schemas.microsoft.com/office/drawing/2014/main" id="{CCB349D0-1659-F542-B389-672CF2F43EAC}"/>
              </a:ext>
            </a:extLst>
          </p:cNvPr>
          <p:cNvSpPr/>
          <p:nvPr/>
        </p:nvSpPr>
        <p:spPr>
          <a:xfrm rot="5400000">
            <a:off x="717009" y="4750825"/>
            <a:ext cx="180033" cy="155201"/>
          </a:xfrm>
          <a:prstGeom prst="triangle">
            <a:avLst/>
          </a:prstGeom>
          <a:solidFill>
            <a:srgbClr val="18A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Triangel 128">
            <a:extLst>
              <a:ext uri="{FF2B5EF4-FFF2-40B4-BE49-F238E27FC236}">
                <a16:creationId xmlns:a16="http://schemas.microsoft.com/office/drawing/2014/main" id="{CCB349D0-1659-F542-B389-672CF2F43EAC}"/>
              </a:ext>
            </a:extLst>
          </p:cNvPr>
          <p:cNvSpPr/>
          <p:nvPr/>
        </p:nvSpPr>
        <p:spPr>
          <a:xfrm rot="5400000">
            <a:off x="4385120" y="4258881"/>
            <a:ext cx="180033" cy="155201"/>
          </a:xfrm>
          <a:prstGeom prst="triangle">
            <a:avLst/>
          </a:prstGeom>
          <a:solidFill>
            <a:srgbClr val="18A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Triangel 136">
            <a:extLst>
              <a:ext uri="{FF2B5EF4-FFF2-40B4-BE49-F238E27FC236}">
                <a16:creationId xmlns:a16="http://schemas.microsoft.com/office/drawing/2014/main" id="{7C0A42AD-B539-A541-97B2-00F0049439E1}"/>
              </a:ext>
            </a:extLst>
          </p:cNvPr>
          <p:cNvSpPr/>
          <p:nvPr/>
        </p:nvSpPr>
        <p:spPr>
          <a:xfrm rot="5400000">
            <a:off x="8586710" y="4859813"/>
            <a:ext cx="180033" cy="155201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riangel 132">
            <a:extLst>
              <a:ext uri="{FF2B5EF4-FFF2-40B4-BE49-F238E27FC236}">
                <a16:creationId xmlns:a16="http://schemas.microsoft.com/office/drawing/2014/main" id="{BE1EBC37-2265-EB46-6A2A-426CF3704A96}"/>
              </a:ext>
            </a:extLst>
          </p:cNvPr>
          <p:cNvSpPr/>
          <p:nvPr/>
        </p:nvSpPr>
        <p:spPr>
          <a:xfrm rot="5400000">
            <a:off x="4389566" y="3942156"/>
            <a:ext cx="180033" cy="155201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6141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781F962-AA05-0346-8919-2F2A380EC6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17322" y="747470"/>
            <a:ext cx="5921509" cy="609793"/>
          </a:xfrm>
        </p:spPr>
        <p:txBody>
          <a:bodyPr>
            <a:normAutofit fontScale="90000"/>
          </a:bodyPr>
          <a:lstStyle/>
          <a:p>
            <a:r>
              <a:rPr lang="sv-SE" dirty="0"/>
              <a:t>Nationella programområden</a:t>
            </a:r>
            <a:br>
              <a:rPr lang="sv-SE" dirty="0"/>
            </a:br>
            <a:r>
              <a:rPr lang="sv-SE" dirty="0"/>
              <a:t> (NPO): uppdrag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BDCF3429-2F86-03B4-0FE1-67F11C1B80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17322" y="1753892"/>
            <a:ext cx="5816735" cy="4186238"/>
          </a:xfr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 grupp per </a:t>
            </a: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programområde med representanter från samtliga sjukvårdsregioner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2400" dirty="0">
                <a:solidFill>
                  <a:prstClr val="black"/>
                </a:solidFill>
                <a:latin typeface="Calibri" panose="020F0502020204030204"/>
              </a:rPr>
              <a:t>Flera NPO har även ordinarie ledamöter från kommuner</a:t>
            </a:r>
            <a:endParaRPr kumimoji="0" lang="sv-SE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Sjukvårdsregionalt värdskap för NPO</a:t>
            </a:r>
            <a:endParaRPr kumimoji="0" lang="sv-S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Stödresurser: processledare från värdsjukvårdsregion, metodstöd, statistik- och analysstöd, annat</a:t>
            </a:r>
          </a:p>
          <a:p>
            <a:endParaRPr lang="sv-SE" dirty="0"/>
          </a:p>
        </p:txBody>
      </p:sp>
      <p:pic>
        <p:nvPicPr>
          <p:cNvPr id="8" name="Bildobjekt 7" descr="En bild som visar person, inomhus">
            <a:extLst>
              <a:ext uri="{FF2B5EF4-FFF2-40B4-BE49-F238E27FC236}">
                <a16:creationId xmlns:a16="http://schemas.microsoft.com/office/drawing/2014/main" id="{A672ED44-0D90-7AA9-6BF8-DB96D85A9ED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4582053" cy="664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6349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751D42D-3250-5F4F-CC23-2A61D75534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NPO - uppdrag</a:t>
            </a:r>
          </a:p>
        </p:txBody>
      </p:sp>
      <p:sp>
        <p:nvSpPr>
          <p:cNvPr id="4" name="Platshållare för text 2">
            <a:extLst>
              <a:ext uri="{FF2B5EF4-FFF2-40B4-BE49-F238E27FC236}">
                <a16:creationId xmlns:a16="http://schemas.microsoft.com/office/drawing/2014/main" id="{8B1A20BB-EE32-49FA-B345-D35B2CFEDA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3793" y="1931851"/>
            <a:ext cx="5164183" cy="4186238"/>
          </a:xfrm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SE" dirty="0"/>
              <a:t>Hur ser det ut idag?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SE" dirty="0"/>
              <a:t>Ta fram behovs- och gapanalys analys i samskapande med patientföreningar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SE" dirty="0"/>
              <a:t>Utse nationella arbetsgrupper (NAG)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SE" dirty="0"/>
              <a:t>Omvärldsbevakning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SE" dirty="0"/>
              <a:t>Kunskapsstöd för jämlik hälsa och vård- behandlingsrekommendationer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4C218AD1-C4C8-C8F7-99E3-DF403A97DBE8}"/>
              </a:ext>
            </a:extLst>
          </p:cNvPr>
          <p:cNvSpPr txBox="1"/>
          <p:nvPr/>
        </p:nvSpPr>
        <p:spPr>
          <a:xfrm>
            <a:off x="6622869" y="1931851"/>
            <a:ext cx="5164183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00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sv-SE" sz="2400" dirty="0"/>
              <a:t>Kvalitetsregister</a:t>
            </a:r>
          </a:p>
          <a:p>
            <a:pPr marL="342900" indent="-342900">
              <a:lnSpc>
                <a:spcPct val="100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sv-SE" sz="2400" dirty="0"/>
              <a:t>Ordnat införande/ordnad utfasning</a:t>
            </a:r>
          </a:p>
          <a:p>
            <a:pPr marL="342900" indent="-342900">
              <a:lnSpc>
                <a:spcPct val="100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sv-SE" sz="2400" dirty="0"/>
              <a:t>Nivåstrukturering</a:t>
            </a:r>
          </a:p>
          <a:p>
            <a:pPr marL="342900" indent="-342900">
              <a:lnSpc>
                <a:spcPct val="100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sv-SE" sz="2400" dirty="0"/>
              <a:t>Bidra i arbete med eventuella statliga satsningar</a:t>
            </a:r>
          </a:p>
          <a:p>
            <a:pPr marL="342900" indent="-342900">
              <a:lnSpc>
                <a:spcPct val="100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sv-SE" sz="2400" dirty="0"/>
              <a:t>Samverka med myndigheter inom aktuellt område</a:t>
            </a:r>
          </a:p>
          <a:p>
            <a:pPr marL="342900" indent="-342900">
              <a:lnSpc>
                <a:spcPct val="100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sv-SE" sz="2400" dirty="0"/>
              <a:t>Annat, till exempel e-hälsa, kompetensutveckling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46065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781F962-AA05-0346-8919-2F2A380EC6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Regionala programområden (RPO): uppdrag 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6E4C7F0-3F8D-2041-8873-E382B63044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8742" y="2020405"/>
            <a:ext cx="10010184" cy="4186238"/>
          </a:xfrm>
        </p:spPr>
        <p:txBody>
          <a:bodyPr>
            <a:normAutofit/>
          </a:bodyPr>
          <a:lstStyle/>
          <a:p>
            <a:pPr marL="369745" indent="-342900" defTabSz="813816">
              <a:buFont typeface="Arial" panose="020B0604020202020204" pitchFamily="34" charset="0"/>
              <a:buChar char="•"/>
              <a:defRPr sz="2136"/>
            </a:pPr>
            <a:r>
              <a:rPr lang="sv-SE" sz="2800" dirty="0"/>
              <a:t>Genomföra behovsinventering och bidra till det nationella programområdets behovsanalys och omvärldsbevakning</a:t>
            </a:r>
          </a:p>
          <a:p>
            <a:pPr marL="433753" indent="-406908" defTabSz="813816">
              <a:buFont typeface="Arial" panose="020B0604020202020204" pitchFamily="34" charset="0"/>
              <a:buChar char="•"/>
              <a:defRPr sz="2136"/>
            </a:pPr>
            <a:r>
              <a:rPr lang="sv-SE" sz="2800" dirty="0"/>
              <a:t>Initiera frågor för nationell samverkan</a:t>
            </a:r>
          </a:p>
          <a:p>
            <a:pPr marL="433753" indent="-406908" defTabSz="813816">
              <a:buFont typeface="Arial" panose="020B0604020202020204" pitchFamily="34" charset="0"/>
              <a:buChar char="•"/>
              <a:defRPr sz="2136"/>
            </a:pPr>
            <a:r>
              <a:rPr lang="sv-SE" sz="2800" dirty="0"/>
              <a:t>Skapa regionala tillämpningar av nationella kunskapsunderlag och beslutsstöd</a:t>
            </a:r>
          </a:p>
          <a:p>
            <a:pPr marL="433753" indent="-406908" defTabSz="813816">
              <a:buFont typeface="Arial" panose="020B0604020202020204" pitchFamily="34" charset="0"/>
              <a:buChar char="•"/>
              <a:defRPr sz="2136"/>
            </a:pPr>
            <a:r>
              <a:rPr lang="sv-SE" sz="2800" dirty="0"/>
              <a:t>Ta emot, anpassa och omsätta nationell kunskap för att det ska nå ut till patientmötet</a:t>
            </a:r>
          </a:p>
        </p:txBody>
      </p:sp>
      <p:sp>
        <p:nvSpPr>
          <p:cNvPr id="4" name="Pil: höger 3">
            <a:extLst>
              <a:ext uri="{FF2B5EF4-FFF2-40B4-BE49-F238E27FC236}">
                <a16:creationId xmlns:a16="http://schemas.microsoft.com/office/drawing/2014/main" id="{53E74C95-1CF6-F968-B0F8-D74850E0292C}"/>
              </a:ext>
            </a:extLst>
          </p:cNvPr>
          <p:cNvSpPr/>
          <p:nvPr/>
        </p:nvSpPr>
        <p:spPr>
          <a:xfrm>
            <a:off x="8830491" y="5251269"/>
            <a:ext cx="1188720" cy="2351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9C23A588-4CF7-93D5-ADE4-C03532047D3E}"/>
              </a:ext>
            </a:extLst>
          </p:cNvPr>
          <p:cNvSpPr txBox="1"/>
          <p:nvPr/>
        </p:nvSpPr>
        <p:spPr>
          <a:xfrm>
            <a:off x="7405742" y="5184168"/>
            <a:ext cx="1424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(fortsättning)</a:t>
            </a:r>
          </a:p>
        </p:txBody>
      </p:sp>
    </p:spTree>
    <p:extLst>
      <p:ext uri="{BB962C8B-B14F-4D97-AF65-F5344CB8AC3E}">
        <p14:creationId xmlns:p14="http://schemas.microsoft.com/office/powerpoint/2010/main" val="42943942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FBAA276-7A39-603D-A024-258279039B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93515" y="1905726"/>
            <a:ext cx="9144000" cy="4186238"/>
          </a:xfrm>
        </p:spPr>
        <p:txBody>
          <a:bodyPr/>
          <a:lstStyle/>
          <a:p>
            <a:pPr marL="433753" indent="-406908" defTabSz="813816">
              <a:buFont typeface="Arial" panose="020B0604020202020204" pitchFamily="34" charset="0"/>
              <a:buChar char="•"/>
              <a:defRPr sz="2136"/>
            </a:pPr>
            <a:r>
              <a:rPr lang="sv-SE" sz="2800" dirty="0"/>
              <a:t>Stödja spridning och implementering av bästa möjliga tillgängliga kunskap</a:t>
            </a:r>
          </a:p>
          <a:p>
            <a:pPr marL="433753" indent="-406908" defTabSz="813816">
              <a:buFont typeface="Arial" panose="020B0604020202020204" pitchFamily="34" charset="0"/>
              <a:buChar char="•"/>
              <a:defRPr sz="2136"/>
            </a:pPr>
            <a:r>
              <a:rPr lang="sv-SE" sz="2800" dirty="0"/>
              <a:t>Integrera och skapa förutsättningar för de nationella kvalitetsregistren som en del av kunskapsstyrning i hälso- och sjukvården</a:t>
            </a:r>
          </a:p>
          <a:p>
            <a:pPr marL="433753" indent="-406908" defTabSz="813816">
              <a:buFont typeface="Arial" panose="020B0604020202020204" pitchFamily="34" charset="0"/>
              <a:buChar char="•"/>
              <a:defRPr sz="2136"/>
            </a:pPr>
            <a:r>
              <a:rPr lang="sv-SE" sz="2800" dirty="0"/>
              <a:t>Samverka med regional registercentrumorganisation</a:t>
            </a:r>
          </a:p>
          <a:p>
            <a:pPr marL="433753" indent="-406908" defTabSz="813816">
              <a:buFont typeface="Arial" panose="020B0604020202020204" pitchFamily="34" charset="0"/>
              <a:buChar char="•"/>
              <a:defRPr sz="2136"/>
            </a:pPr>
            <a:r>
              <a:rPr lang="sv-SE" sz="2800" dirty="0"/>
              <a:t>Specifika regionala uppdrag</a:t>
            </a:r>
          </a:p>
          <a:p>
            <a:endParaRPr lang="sv-SE" dirty="0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171835DD-96FC-341D-B2BC-E945CBFF10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8742" y="616841"/>
            <a:ext cx="9144000" cy="609793"/>
          </a:xfrm>
        </p:spPr>
        <p:txBody>
          <a:bodyPr/>
          <a:lstStyle/>
          <a:p>
            <a:r>
              <a:rPr lang="sv-SE" dirty="0"/>
              <a:t>Regionala programområden (RPO): uppdrag </a:t>
            </a:r>
          </a:p>
        </p:txBody>
      </p:sp>
    </p:spTree>
    <p:extLst>
      <p:ext uri="{BB962C8B-B14F-4D97-AF65-F5344CB8AC3E}">
        <p14:creationId xmlns:p14="http://schemas.microsoft.com/office/powerpoint/2010/main" val="38159788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781F962-AA05-0346-8919-2F2A380EC6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6877" y="133515"/>
            <a:ext cx="9144000" cy="609793"/>
          </a:xfrm>
        </p:spPr>
        <p:txBody>
          <a:bodyPr/>
          <a:lstStyle/>
          <a:p>
            <a:r>
              <a:rPr lang="sv-SE" dirty="0"/>
              <a:t>Organisation i systemet för kunskapsstyrning</a:t>
            </a:r>
          </a:p>
        </p:txBody>
      </p:sp>
      <p:pic>
        <p:nvPicPr>
          <p:cNvPr id="7" name="Bildobjekt 6" descr="Bild av organisationen i systemet för kunskapsstyrning.&#10;Längst till vänster: Politisk styrning på alla nivåer.&#10;Längst till höger: Samverkan med patient- och anhörigföreningar, professionsföreningar, kommuner, akademi, näringsliv med flera&#10;samt partnerskap med myndigheter.&#10;&#10;I mitten, överst till nederst:&#10;Strukturer regionalt, regionala programområden och struktur sjukvårdsregionalt, nationella programområden och samverkansgrupper, beredningsgrupp och styrgrupp.">
            <a:extLst>
              <a:ext uri="{FF2B5EF4-FFF2-40B4-BE49-F238E27FC236}">
                <a16:creationId xmlns:a16="http://schemas.microsoft.com/office/drawing/2014/main" id="{A4BCA684-6641-4F7A-81E7-21E6D318D6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591" y="1220986"/>
            <a:ext cx="10844817" cy="5012174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E3342DB8-CB64-B65C-42E2-D6071C6FFFA6}"/>
              </a:ext>
            </a:extLst>
          </p:cNvPr>
          <p:cNvSpPr/>
          <p:nvPr/>
        </p:nvSpPr>
        <p:spPr>
          <a:xfrm>
            <a:off x="10256520" y="5379720"/>
            <a:ext cx="1935480" cy="1264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75519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0ECF3D1A-D2EB-3155-7502-B98C20ED2678}"/>
              </a:ext>
            </a:extLst>
          </p:cNvPr>
          <p:cNvSpPr/>
          <p:nvPr/>
        </p:nvSpPr>
        <p:spPr>
          <a:xfrm>
            <a:off x="10515600" y="5471160"/>
            <a:ext cx="1676400" cy="1127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781F962-AA05-0346-8919-2F2A380EC6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8742" y="711478"/>
            <a:ext cx="10034858" cy="609793"/>
          </a:xfrm>
        </p:spPr>
        <p:txBody>
          <a:bodyPr>
            <a:normAutofit fontScale="90000"/>
          </a:bodyPr>
          <a:lstStyle/>
          <a:p>
            <a:r>
              <a:rPr lang="sv-SE" dirty="0"/>
              <a:t>Sammansättning nationella programområden (NPO) </a:t>
            </a:r>
            <a:br>
              <a:rPr lang="sv-SE" dirty="0"/>
            </a:br>
            <a:r>
              <a:rPr lang="sv-SE" dirty="0"/>
              <a:t>och nationella arbetsgrupper (NAG)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B5A434E-58FD-CC47-880B-350D4B9167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3751913"/>
              </p:ext>
            </p:extLst>
          </p:nvPr>
        </p:nvGraphicFramePr>
        <p:xfrm>
          <a:off x="2267621" y="1016375"/>
          <a:ext cx="4066940" cy="2763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ABB100C-DCE9-A24F-BB23-7D51E1F8A7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717477"/>
              </p:ext>
            </p:extLst>
          </p:nvPr>
        </p:nvGraphicFramePr>
        <p:xfrm>
          <a:off x="5143767" y="1016375"/>
          <a:ext cx="4066940" cy="2763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F72489F5-1A04-DF47-B301-0823CB87F829}"/>
              </a:ext>
            </a:extLst>
          </p:cNvPr>
          <p:cNvSpPr txBox="1">
            <a:spLocks/>
          </p:cNvSpPr>
          <p:nvPr/>
        </p:nvSpPr>
        <p:spPr>
          <a:xfrm>
            <a:off x="988742" y="3569173"/>
            <a:ext cx="4367237" cy="2601898"/>
          </a:xfrm>
          <a:prstGeom prst="rect">
            <a:avLst/>
          </a:prstGeom>
          <a:solidFill>
            <a:schemeClr val="tx2">
              <a:lumMod val="20000"/>
              <a:lumOff val="80000"/>
              <a:alpha val="40000"/>
            </a:schemeClr>
          </a:solidFill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000" b="1" dirty="0"/>
              <a:t>Sammansättning NPO</a:t>
            </a:r>
          </a:p>
          <a:p>
            <a:r>
              <a:rPr lang="sv-SE" sz="1800" dirty="0"/>
              <a:t>Processledare och sjukvårdsregionala ledamöter </a:t>
            </a:r>
          </a:p>
          <a:p>
            <a:r>
              <a:rPr lang="sv-SE" sz="1800" dirty="0"/>
              <a:t>I flera NPO finns även ledamöter från kommuner</a:t>
            </a:r>
          </a:p>
          <a:p>
            <a:r>
              <a:rPr lang="sv-SE" sz="1800" dirty="0"/>
              <a:t>Bred professionell kompetens inom kunskapsområdet</a:t>
            </a:r>
          </a:p>
        </p:txBody>
      </p:sp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FBAED56C-AE54-D34F-911A-8B3D30DF04BC}"/>
              </a:ext>
            </a:extLst>
          </p:cNvPr>
          <p:cNvSpPr txBox="1">
            <a:spLocks/>
          </p:cNvSpPr>
          <p:nvPr/>
        </p:nvSpPr>
        <p:spPr>
          <a:xfrm>
            <a:off x="6334561" y="3569173"/>
            <a:ext cx="5019239" cy="2671985"/>
          </a:xfrm>
          <a:prstGeom prst="rect">
            <a:avLst/>
          </a:prstGeom>
          <a:solidFill>
            <a:schemeClr val="tx2">
              <a:lumMod val="20000"/>
              <a:lumOff val="80000"/>
              <a:alpha val="4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Sammansättning NAG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Experter (primär- och specialistvård)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Kvalitetsregister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Patientföreträdare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Vårdprogram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800" dirty="0">
                <a:solidFill>
                  <a:prstClr val="black"/>
                </a:solidFill>
                <a:latin typeface="Calibri" panose="020F0502020204030204"/>
              </a:rPr>
              <a:t>Där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relevant: kommunrepresentant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93369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BFC365-EB0D-40AD-9469-DA09D6D5A7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97434" y="391886"/>
            <a:ext cx="6100354" cy="1133565"/>
          </a:xfrm>
        </p:spPr>
        <p:txBody>
          <a:bodyPr/>
          <a:lstStyle/>
          <a:p>
            <a:r>
              <a:rPr lang="sv-SE" sz="3600" dirty="0"/>
              <a:t>Nationella arbetsgruppen (NAG): uppdrag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971AEB1-5759-4245-B205-B70899A48B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4149" y="1573349"/>
            <a:ext cx="6422571" cy="456475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SE" dirty="0"/>
          </a:p>
          <a:p>
            <a:r>
              <a:rPr lang="sv-SE" dirty="0"/>
              <a:t>Nationella programområden (NPO) och nationella samverkansgrupper (NSG) tillsätter NAG inom olika områden och vid behov för specifika frågor</a:t>
            </a:r>
          </a:p>
          <a:p>
            <a:r>
              <a:rPr lang="sv-SE" dirty="0"/>
              <a:t>Alla sjukvårdsregioner representerade</a:t>
            </a:r>
          </a:p>
          <a:p>
            <a:r>
              <a:rPr lang="sv-SE" dirty="0"/>
              <a:t>Jämn könsfördelning eftersträvas </a:t>
            </a:r>
          </a:p>
          <a:p>
            <a:r>
              <a:rPr lang="sv-SE" dirty="0"/>
              <a:t>Representanter från både primärvård och specialistvård</a:t>
            </a: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D8479A21-D89B-DECA-46FA-B7DED8EA5A1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9658"/>
            <a:ext cx="5025733" cy="6669538"/>
          </a:xfrm>
        </p:spPr>
      </p:pic>
    </p:spTree>
    <p:extLst>
      <p:ext uri="{BB962C8B-B14F-4D97-AF65-F5344CB8AC3E}">
        <p14:creationId xmlns:p14="http://schemas.microsoft.com/office/powerpoint/2010/main" val="11807027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5B380DF-8AA2-D91C-10CC-0D1B74BD88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2708" y="487681"/>
            <a:ext cx="9144000" cy="979588"/>
          </a:xfrm>
        </p:spPr>
        <p:txBody>
          <a:bodyPr>
            <a:normAutofit fontScale="90000"/>
          </a:bodyPr>
          <a:lstStyle/>
          <a:p>
            <a:r>
              <a:rPr lang="sv-SE" dirty="0"/>
              <a:t>Nationell arbetsgrupp</a:t>
            </a:r>
            <a:br>
              <a:rPr lang="sv-SE" dirty="0"/>
            </a:br>
            <a:r>
              <a:rPr lang="sv-SE" dirty="0"/>
              <a:t>– sammansättningen viktig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9E627BA-A924-33B9-097F-A54ADEE5CC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42708" y="2088607"/>
            <a:ext cx="6031276" cy="418623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800" dirty="0"/>
              <a:t>Representanter för kvalitetsregister och vårdprogram, patientföreträdare och eventuell kommunrepresentant ska finnas med.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800" dirty="0"/>
              <a:t>Sammansättningen viktig -  patientens perspektiv och vårdkedjan ska speglas i arbetssätt och prioriteringar.</a:t>
            </a:r>
          </a:p>
          <a:p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3A0274B8-DCF6-B072-5A65-264D2D0A8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8581"/>
            <a:ext cx="4519749" cy="668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4707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781F962-AA05-0346-8919-2F2A380EC6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Styrgrupp SKS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6E4C7F0-3F8D-2041-8873-E382B63044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8742" y="1608006"/>
            <a:ext cx="10558553" cy="418623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800" dirty="0"/>
              <a:t>Verka för att kunskapsstyrningen blir ett stöd för huvudmännen och professionen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800" dirty="0"/>
              <a:t>Vara ett stöd och en arena för dialog mellan huvudmännen och staten i kunskapsstyrningsfrågor på tjänstemannanivå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800" dirty="0"/>
              <a:t>Godkänna verksamhetsplaner, fördela gemensamma medel, viss prioritering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800" dirty="0"/>
              <a:t>Ordförande Mats Bojestig, Hälso- och sjukvårdsdirektör Region Jönköpings län</a:t>
            </a:r>
          </a:p>
          <a:p>
            <a:pPr marL="433753" indent="-406908" defTabSz="813816">
              <a:buFont typeface="Arial" panose="020B0604020202020204" pitchFamily="34" charset="0"/>
              <a:buChar char="•"/>
              <a:defRPr sz="2136"/>
            </a:pPr>
            <a:endParaRPr lang="sv-SE" dirty="0"/>
          </a:p>
        </p:txBody>
      </p:sp>
      <p:sp>
        <p:nvSpPr>
          <p:cNvPr id="5" name="textruta 4"/>
          <p:cNvSpPr txBox="1"/>
          <p:nvPr/>
        </p:nvSpPr>
        <p:spPr>
          <a:xfrm>
            <a:off x="1074947" y="5794244"/>
            <a:ext cx="2200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hlinkClick r:id="rId3"/>
              </a:rPr>
              <a:t>Styrgrupp på webben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68090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A8B66-A5E0-44F7-8A80-9F237849E3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1646" y="239669"/>
            <a:ext cx="10236679" cy="911965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sv-SE" dirty="0">
                <a:cs typeface="Calibri"/>
              </a:rPr>
              <a:t>Introduktion för patient- och närståendeföreträdare</a:t>
            </a:r>
            <a:endParaRPr lang="sv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0CDC88-4B17-4D43-B159-A420A28FF5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9756" y="1566239"/>
            <a:ext cx="10150415" cy="4054859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r>
              <a:rPr lang="en-US" sz="4400" dirty="0">
                <a:cs typeface="Calibri"/>
              </a:rPr>
              <a:t>Innehåll:</a:t>
            </a:r>
          </a:p>
          <a:p>
            <a:pPr marL="285750" indent="-285750">
              <a:buFont typeface="Arial"/>
              <a:buChar char="•"/>
            </a:pPr>
            <a:r>
              <a:rPr lang="sv-SE" sz="4400" dirty="0">
                <a:ea typeface="+mn-lt"/>
                <a:cs typeface="+mn-lt"/>
              </a:rPr>
              <a:t>Nationellt system för kunskapsstyrning hälso- och sjukvård</a:t>
            </a:r>
            <a:endParaRPr lang="en-US" sz="4400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sv-SE" sz="4400" dirty="0">
                <a:ea typeface="+mn-lt"/>
                <a:cs typeface="+mn-lt"/>
              </a:rPr>
              <a:t>Patientmedverkan</a:t>
            </a:r>
          </a:p>
          <a:p>
            <a:pPr marL="971550" lvl="1" indent="-285750">
              <a:buFont typeface="Arial,Sans-Serif"/>
              <a:buChar char="•"/>
            </a:pPr>
            <a:r>
              <a:rPr lang="sv-SE" sz="3600" dirty="0">
                <a:ea typeface="+mn-lt"/>
                <a:cs typeface="+mn-lt"/>
              </a:rPr>
              <a:t>Rutin för patientmedverkan</a:t>
            </a:r>
            <a:endParaRPr lang="en-US" sz="3600" dirty="0">
              <a:ea typeface="+mn-lt"/>
              <a:cs typeface="+mn-lt"/>
            </a:endParaRPr>
          </a:p>
          <a:p>
            <a:pPr marL="971550" lvl="1" indent="-285750">
              <a:buFont typeface="Arial,Sans-Serif"/>
              <a:buChar char="•"/>
            </a:pPr>
            <a:r>
              <a:rPr lang="sv-SE" sz="3600" dirty="0">
                <a:ea typeface="+mn-lt"/>
                <a:cs typeface="+mn-lt"/>
              </a:rPr>
              <a:t>Att vara patientföreträdare</a:t>
            </a:r>
          </a:p>
          <a:p>
            <a:pPr lvl="1" indent="0">
              <a:buNone/>
            </a:pPr>
            <a:endParaRPr lang="sv-SE" sz="3600" dirty="0">
              <a:cs typeface="Calibri"/>
            </a:endParaRPr>
          </a:p>
          <a:p>
            <a:pPr marL="285750" lvl="1" indent="-285750">
              <a:buFont typeface="Arial"/>
              <a:buChar char="•"/>
            </a:pPr>
            <a:r>
              <a:rPr lang="sv-SE" sz="4400" dirty="0">
                <a:ea typeface="+mn-lt"/>
                <a:cs typeface="+mn-lt"/>
              </a:rPr>
              <a:t>Erfarenhetsutbyte</a:t>
            </a:r>
            <a:endParaRPr lang="en-US" sz="4400" dirty="0">
              <a:ea typeface="+mn-lt"/>
              <a:cs typeface="+mn-lt"/>
            </a:endParaRPr>
          </a:p>
          <a:p>
            <a:pPr marL="285750" lvl="1" indent="-285750">
              <a:buFont typeface="Arial"/>
              <a:buChar char="•"/>
            </a:pPr>
            <a:r>
              <a:rPr lang="sv-SE" sz="4400" dirty="0">
                <a:ea typeface="+mn-lt"/>
                <a:cs typeface="+mn-lt"/>
              </a:rPr>
              <a:t>Inspiration</a:t>
            </a:r>
            <a:endParaRPr lang="en-US" sz="4400" dirty="0">
              <a:ea typeface="+mn-lt"/>
              <a:cs typeface="+mn-lt"/>
            </a:endParaRPr>
          </a:p>
          <a:p>
            <a:pPr marL="285750" lvl="1" indent="-285750">
              <a:buFont typeface="Arial"/>
              <a:buChar char="•"/>
            </a:pPr>
            <a:r>
              <a:rPr lang="sv-SE" sz="4400" dirty="0">
                <a:ea typeface="+mn-lt"/>
                <a:cs typeface="+mn-lt"/>
              </a:rPr>
              <a:t>Ordlista</a:t>
            </a:r>
            <a:endParaRPr lang="sv-SE" sz="4400" dirty="0">
              <a:cs typeface="Calibri"/>
            </a:endParaRPr>
          </a:p>
          <a:p>
            <a:pPr marL="971550" lvl="1" indent="-285750">
              <a:buFont typeface="Arial"/>
              <a:buChar char="•"/>
            </a:pPr>
            <a:endParaRPr lang="sv-SE" dirty="0">
              <a:ea typeface="+mn-lt"/>
              <a:cs typeface="+mn-lt"/>
            </a:endParaRPr>
          </a:p>
          <a:p>
            <a:pPr lvl="1" indent="0" algn="ctr">
              <a:buNone/>
            </a:pPr>
            <a:endParaRPr lang="sv-SE" dirty="0">
              <a:ea typeface="+mn-lt"/>
              <a:cs typeface="+mn-lt"/>
            </a:endParaRPr>
          </a:p>
          <a:p>
            <a:pPr lvl="1" indent="0" algn="ctr">
              <a:buNone/>
            </a:pPr>
            <a:r>
              <a:rPr lang="sv-SE" dirty="0">
                <a:ea typeface="+mn-lt"/>
                <a:cs typeface="+mn-lt"/>
                <a:hlinkClick r:id="rId3"/>
              </a:rPr>
              <a:t>Webbsida för patientmedverkan</a:t>
            </a:r>
            <a:endParaRPr lang="sv-SE" dirty="0">
              <a:ea typeface="+mn-lt"/>
              <a:cs typeface="+mn-lt"/>
            </a:endParaRPr>
          </a:p>
          <a:p>
            <a:pPr lvl="1" indent="0">
              <a:buNone/>
            </a:pPr>
            <a:endParaRPr lang="sv-SE" dirty="0">
              <a:cs typeface="Calibri"/>
            </a:endParaRPr>
          </a:p>
          <a:p>
            <a:pPr marL="971550" lvl="1" indent="-285750">
              <a:buFont typeface="Arial"/>
              <a:buChar char="•"/>
            </a:pPr>
            <a:endParaRPr lang="sv-SE" dirty="0">
              <a:cs typeface="Calibri"/>
            </a:endParaRPr>
          </a:p>
          <a:p>
            <a:pPr marL="685800" indent="-228600">
              <a:buFont typeface="Arial"/>
              <a:buChar char="•"/>
            </a:pPr>
            <a:endParaRPr lang="sv-SE" dirty="0">
              <a:ea typeface="+mn-lt"/>
              <a:cs typeface="+mn-lt"/>
            </a:endParaRPr>
          </a:p>
          <a:p>
            <a:pPr marL="971550" lvl="1" indent="-285750">
              <a:buFont typeface="Arial"/>
              <a:buChar char="•"/>
            </a:pPr>
            <a:endParaRPr lang="sv-SE" dirty="0">
              <a:cs typeface="Calibri"/>
            </a:endParaRPr>
          </a:p>
          <a:p>
            <a:endParaRPr lang="en-US" dirty="0"/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11094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E8F3EA0-14B0-9D5E-16B7-BE68E73844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9013" y="630956"/>
            <a:ext cx="9144000" cy="609793"/>
          </a:xfrm>
        </p:spPr>
        <p:txBody>
          <a:bodyPr>
            <a:normAutofit fontScale="90000"/>
          </a:bodyPr>
          <a:lstStyle/>
          <a:p>
            <a:br>
              <a:rPr lang="sv-SE" sz="3600" dirty="0"/>
            </a:br>
            <a:r>
              <a:rPr lang="sv-SE" sz="3600" dirty="0"/>
              <a:t>Beredningsgrupp</a:t>
            </a:r>
            <a:endParaRPr lang="sv-SE" dirty="0"/>
          </a:p>
        </p:txBody>
      </p:sp>
      <p:sp>
        <p:nvSpPr>
          <p:cNvPr id="4" name="Platshållare för text 2">
            <a:extLst>
              <a:ext uri="{FF2B5EF4-FFF2-40B4-BE49-F238E27FC236}">
                <a16:creationId xmlns:a16="http://schemas.microsoft.com/office/drawing/2014/main" id="{1C67954E-0663-4593-4676-00AA43F5E9F3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xfrm>
            <a:off x="989013" y="1735909"/>
            <a:ext cx="9853158" cy="4186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sv-SE" sz="2800" dirty="0"/>
              <a:t>Tillsätts av styrgruppen </a:t>
            </a:r>
          </a:p>
          <a:p>
            <a:pPr marL="342900" indent="-3429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sv-SE" sz="2800" dirty="0"/>
              <a:t>Bereder underlag från nationella programområden (NPO) och nationella samverkansgrupper (NSG)</a:t>
            </a:r>
          </a:p>
          <a:p>
            <a:pPr marL="342900" indent="-3429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sv-SE" sz="2800" dirty="0"/>
              <a:t>Beredningen sker i samspel med den nationella stödfunktionen</a:t>
            </a:r>
          </a:p>
          <a:p>
            <a:pPr marL="342900" indent="-3429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sv-SE" sz="2800" dirty="0"/>
              <a:t>Bidrar till att säkra och stödja samordning mellan NPO och NSG</a:t>
            </a:r>
          </a:p>
          <a:p>
            <a:pPr marL="342900" indent="-3429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sv-SE" sz="2800" dirty="0"/>
              <a:t>Ordförande Marie Lawrence, nationell stödfunktion vid SKR</a:t>
            </a:r>
          </a:p>
          <a:p>
            <a:pPr marL="26845" defTabSz="813816">
              <a:defRPr sz="2136"/>
            </a:pPr>
            <a:endParaRPr lang="sv-SE" sz="2136" dirty="0"/>
          </a:p>
          <a:p>
            <a:pPr marL="26845" defTabSz="813816">
              <a:defRPr sz="2136"/>
            </a:pPr>
            <a:endParaRPr lang="sv-SE" sz="2136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1A56FFBC-5E37-E1CB-A5A8-08F8D3473347}"/>
              </a:ext>
            </a:extLst>
          </p:cNvPr>
          <p:cNvSpPr txBox="1"/>
          <p:nvPr/>
        </p:nvSpPr>
        <p:spPr>
          <a:xfrm>
            <a:off x="4117477" y="5552815"/>
            <a:ext cx="2887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hlinkClick r:id="rId2"/>
              </a:rPr>
              <a:t>Beredningsgrupp på webben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26634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781F962-AA05-0346-8919-2F2A380EC6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Nationell stödfunktion vid SKR -  uppdrag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6E4C7F0-3F8D-2041-8873-E382B63044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8742" y="1671132"/>
            <a:ext cx="9850622" cy="457002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800" dirty="0"/>
              <a:t>Bidra till ett likartat arbetssätt i systemet för kunskapsstyrning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800" dirty="0"/>
              <a:t>Säkra strukturens inre samverkan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800" dirty="0"/>
              <a:t>Stödja samverkansgrupperna och beredningsgruppen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800" dirty="0"/>
              <a:t>Skapa mötesplatser och tillhandahålla en plattform för spridning av information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800" dirty="0"/>
              <a:t>Vara ett administrativt stöd till styrgruppen, inklusive en sekreterarfunktion</a:t>
            </a:r>
          </a:p>
          <a:p>
            <a:pPr marL="433753" indent="-406908" defTabSz="813816">
              <a:buFont typeface="Arial" panose="020B0604020202020204" pitchFamily="34" charset="0"/>
              <a:buChar char="•"/>
              <a:defRPr sz="2136"/>
            </a:pPr>
            <a:endParaRPr lang="sv-SE" dirty="0"/>
          </a:p>
        </p:txBody>
      </p:sp>
      <p:sp>
        <p:nvSpPr>
          <p:cNvPr id="4" name="Pil: höger 3">
            <a:extLst>
              <a:ext uri="{FF2B5EF4-FFF2-40B4-BE49-F238E27FC236}">
                <a16:creationId xmlns:a16="http://schemas.microsoft.com/office/drawing/2014/main" id="{8717D9B9-173F-04BC-13BD-F2F99A418258}"/>
              </a:ext>
            </a:extLst>
          </p:cNvPr>
          <p:cNvSpPr/>
          <p:nvPr/>
        </p:nvSpPr>
        <p:spPr>
          <a:xfrm>
            <a:off x="9731829" y="5264331"/>
            <a:ext cx="574765" cy="1959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984824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A6F2F0E-B959-A085-DD9B-442A129645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Nationell stödfunktion vid SKR -  uppdrag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830BD58-C295-DDAB-5D22-BA94E46447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8742" y="1918789"/>
            <a:ext cx="9144000" cy="418623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800" dirty="0"/>
              <a:t>Hantera processen för verksamhetsplan och budget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800" dirty="0"/>
              <a:t>Säkra SKR-representation där det bör/ska finnas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800" dirty="0"/>
              <a:t>Bidra med kompetens i drift, förvaltning och utveckling inom de olika program- och samverkansområdena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800" dirty="0"/>
              <a:t>Strategiskt och operativt kommunikationsstöd</a:t>
            </a:r>
          </a:p>
          <a:p>
            <a:endParaRPr lang="sv-SE" sz="2800" dirty="0"/>
          </a:p>
          <a:p>
            <a:pPr algn="ctr"/>
            <a:r>
              <a:rPr lang="sv-SE" sz="2800" dirty="0"/>
              <a:t>Kontakt: </a:t>
            </a:r>
            <a:r>
              <a:rPr lang="sv-SE" sz="2800" dirty="0">
                <a:hlinkClick r:id="rId2"/>
              </a:rPr>
              <a:t>kunskapsstyrning-vard@skr.se</a:t>
            </a:r>
            <a:endParaRPr lang="sv-SE" sz="2800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579788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781F962-AA05-0346-8919-2F2A380EC6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695" y="526531"/>
            <a:ext cx="10362610" cy="609793"/>
          </a:xfrm>
        </p:spPr>
        <p:txBody>
          <a:bodyPr>
            <a:normAutofit fontScale="90000"/>
          </a:bodyPr>
          <a:lstStyle/>
          <a:p>
            <a:r>
              <a:rPr lang="sv-SE" dirty="0"/>
              <a:t>Syfte med personcentrerade sammanhållna vårdförlopp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6E4C7F0-3F8D-2041-8873-E382B63044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4695" y="1422399"/>
            <a:ext cx="5553830" cy="4909070"/>
          </a:xfrm>
        </p:spPr>
        <p:txBody>
          <a:bodyPr>
            <a:normAutofit fontScale="70000" lnSpcReduction="20000"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sv-SE" sz="2000" dirty="0"/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v-SE" dirty="0"/>
              <a:t>Att öka jämlikhet, effektivitet och kvalitet i vården utan att medföra onödig administrativ börda för hälso- och sjukvårdspersonal.</a:t>
            </a:r>
          </a:p>
          <a:p>
            <a:pPr>
              <a:lnSpc>
                <a:spcPct val="120000"/>
              </a:lnSpc>
            </a:pPr>
            <a:endParaRPr lang="sv-SE" dirty="0"/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v-SE" dirty="0"/>
              <a:t>Att patienter ska uppleva en mer välorganiserad och helhetsorienterad process utan onödig väntetid i samband med utredning och behandling.</a:t>
            </a:r>
          </a:p>
          <a:p>
            <a:pPr>
              <a:lnSpc>
                <a:spcPct val="120000"/>
              </a:lnSpc>
            </a:pPr>
            <a:endParaRPr lang="sv-SE" dirty="0"/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v-SE" dirty="0"/>
              <a:t>Att patienternas livskvalitet och nöjdhet med vården ska förbättras och vården bli mer jämlik och jämställd.</a:t>
            </a:r>
          </a:p>
          <a:p>
            <a:endParaRPr lang="sv-SE" sz="2000" dirty="0"/>
          </a:p>
          <a:p>
            <a:endParaRPr lang="sv-SE" sz="2000" dirty="0"/>
          </a:p>
          <a:p>
            <a:r>
              <a:rPr lang="sv-SE" sz="2000" i="1" dirty="0"/>
              <a:t>”Patienter, brukare och hälso- och sjukvårdens medarbetare ska vara trygga i att bästa tillgängliga kunskap används i varje möte”</a:t>
            </a:r>
          </a:p>
          <a:p>
            <a:pPr marL="433753" indent="-406908" defTabSz="813816">
              <a:buFont typeface="Arial" panose="020B0604020202020204" pitchFamily="34" charset="0"/>
              <a:buChar char="•"/>
              <a:defRPr sz="2136"/>
            </a:pPr>
            <a:endParaRPr lang="sv-SE" dirty="0"/>
          </a:p>
        </p:txBody>
      </p:sp>
      <p:pic>
        <p:nvPicPr>
          <p:cNvPr id="5" name="Bildobjekt 4" descr="Äldre kvinna, ansikte">
            <a:extLst>
              <a:ext uri="{FF2B5EF4-FFF2-40B4-BE49-F238E27FC236}">
                <a16:creationId xmlns:a16="http://schemas.microsoft.com/office/drawing/2014/main" id="{9C5350D0-8713-F3D7-30E1-A7A814C30E1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8281" y="1661160"/>
            <a:ext cx="5563719" cy="370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8745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p 19"/>
          <p:cNvGrpSpPr/>
          <p:nvPr/>
        </p:nvGrpSpPr>
        <p:grpSpPr>
          <a:xfrm>
            <a:off x="6781274" y="260280"/>
            <a:ext cx="5276867" cy="4316459"/>
            <a:chOff x="9898677" y="685411"/>
            <a:chExt cx="5459326" cy="4431160"/>
          </a:xfrm>
        </p:grpSpPr>
        <p:sp>
          <p:nvSpPr>
            <p:cNvPr id="7" name="Ellips 6"/>
            <p:cNvSpPr/>
            <p:nvPr/>
          </p:nvSpPr>
          <p:spPr>
            <a:xfrm>
              <a:off x="9898677" y="685411"/>
              <a:ext cx="5459326" cy="443116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textruta 4"/>
            <p:cNvSpPr txBox="1"/>
            <p:nvPr/>
          </p:nvSpPr>
          <p:spPr>
            <a:xfrm>
              <a:off x="10857070" y="1482355"/>
              <a:ext cx="2367680" cy="15007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Jättecellsarterit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Matallergi   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Svårläkta sår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Obstruktiv sömnapné,</a:t>
              </a:r>
              <a:br>
                <a:rPr kumimoji="0" lang="sv-S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sv-S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vuxna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   </a:t>
              </a:r>
              <a:endPara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ruta 5"/>
            <p:cNvSpPr txBox="1"/>
            <p:nvPr/>
          </p:nvSpPr>
          <p:spPr>
            <a:xfrm>
              <a:off x="13160868" y="2049558"/>
              <a:ext cx="2100027" cy="16429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Självskadebeteende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Depression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Levnadsvanor, generiskt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Lungfibros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Hjärtsvikt </a:t>
              </a:r>
              <a:r>
                <a:rPr lang="sv-SE" sz="1400" dirty="0">
                  <a:solidFill>
                    <a:srgbClr val="FFFFFF"/>
                  </a:solidFill>
                  <a:latin typeface="Calibri"/>
                </a:rPr>
                <a:t>del 2</a:t>
              </a:r>
              <a:r>
                <a:rPr kumimoji="0" lang="sv-S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Psoriasis</a:t>
              </a:r>
              <a:endPara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2" name="Rak koppling 11"/>
            <p:cNvCxnSpPr>
              <a:cxnSpLocks/>
            </p:cNvCxnSpPr>
            <p:nvPr/>
          </p:nvCxnSpPr>
          <p:spPr>
            <a:xfrm>
              <a:off x="13139846" y="1441143"/>
              <a:ext cx="0" cy="3011447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ruta 14"/>
            <p:cNvSpPr txBox="1"/>
            <p:nvPr/>
          </p:nvSpPr>
          <p:spPr>
            <a:xfrm>
              <a:off x="11538474" y="887054"/>
              <a:ext cx="2180572" cy="449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Under framtagande </a:t>
              </a:r>
            </a:p>
          </p:txBody>
        </p:sp>
      </p:grpSp>
      <p:sp>
        <p:nvSpPr>
          <p:cNvPr id="10" name="Ellips 9"/>
          <p:cNvSpPr/>
          <p:nvPr/>
        </p:nvSpPr>
        <p:spPr>
          <a:xfrm>
            <a:off x="34167" y="963012"/>
            <a:ext cx="8367534" cy="5594366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ruta 8"/>
          <p:cNvSpPr txBox="1"/>
          <p:nvPr/>
        </p:nvSpPr>
        <p:spPr>
          <a:xfrm>
            <a:off x="640774" y="2098201"/>
            <a:ext cx="359915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7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Diabetes med hög risk för fotsår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7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Epilepsi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7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Grav hörselnedsättning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7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Hjärtsvikt – nydebuterad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7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Höftledsartros – primärvård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7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Höftledsartros – proteskirurgi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7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Inflammatorisk tarmsjukdom (IBD)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7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Knäledsartros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7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Kognitiv svikt vid demens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7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7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Kritisk benischemi</a:t>
            </a:r>
          </a:p>
          <a:p>
            <a:pPr marL="285750" marR="0" lvl="0" indent="-28575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7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Osteoporos</a:t>
            </a:r>
          </a:p>
        </p:txBody>
      </p:sp>
      <p:sp>
        <p:nvSpPr>
          <p:cNvPr id="14" name="textruta 13"/>
          <p:cNvSpPr txBox="1"/>
          <p:nvPr/>
        </p:nvSpPr>
        <p:spPr>
          <a:xfrm>
            <a:off x="3263461" y="1195649"/>
            <a:ext cx="1800403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Godkända</a:t>
            </a:r>
            <a:endParaRPr kumimoji="0" lang="sv-SE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ruta 23"/>
          <p:cNvSpPr txBox="1"/>
          <p:nvPr/>
        </p:nvSpPr>
        <p:spPr>
          <a:xfrm>
            <a:off x="250297" y="137694"/>
            <a:ext cx="7388751" cy="790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rgbClr val="377D7A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Personcentrerade och sammanhållna vårdförlopp i olika faser, exempel 2022</a:t>
            </a:r>
            <a:endParaRPr kumimoji="0" lang="sv-SE" sz="2400" b="1" i="0" u="none" strike="noStrike" kern="1200" cap="none" spc="0" normalizeH="0" baseline="0" noProof="0" dirty="0">
              <a:ln>
                <a:noFill/>
              </a:ln>
              <a:solidFill>
                <a:srgbClr val="377D7A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grpSp>
        <p:nvGrpSpPr>
          <p:cNvPr id="13" name="Grupp 12"/>
          <p:cNvGrpSpPr/>
          <p:nvPr/>
        </p:nvGrpSpPr>
        <p:grpSpPr>
          <a:xfrm>
            <a:off x="7371923" y="3929945"/>
            <a:ext cx="3201089" cy="2422464"/>
            <a:chOff x="3630139" y="3119298"/>
            <a:chExt cx="2707459" cy="3681662"/>
          </a:xfrm>
        </p:grpSpPr>
        <p:sp>
          <p:nvSpPr>
            <p:cNvPr id="3" name="Ellips 2"/>
            <p:cNvSpPr/>
            <p:nvPr/>
          </p:nvSpPr>
          <p:spPr>
            <a:xfrm>
              <a:off x="3804966" y="3119298"/>
              <a:ext cx="2532632" cy="3681662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ruta 3"/>
            <p:cNvSpPr txBox="1"/>
            <p:nvPr/>
          </p:nvSpPr>
          <p:spPr>
            <a:xfrm>
              <a:off x="3630139" y="4058955"/>
              <a:ext cx="2386995" cy="449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algn="l" defTabSz="914400" rtl="0" eaLnBrk="1" fontAlgn="t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sv-SE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textruta 10"/>
            <p:cNvSpPr txBox="1"/>
            <p:nvPr/>
          </p:nvSpPr>
          <p:spPr>
            <a:xfrm>
              <a:off x="4053473" y="3427787"/>
              <a:ext cx="2223750" cy="2946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Under uppstart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sv-SE" sz="1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ALS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sv-SE" sz="1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NPH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sv-SE" sz="1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Knäledsartros </a:t>
              </a:r>
              <a:r>
                <a:rPr lang="sv-SE" sz="1700" dirty="0">
                  <a:solidFill>
                    <a:srgbClr val="FFFFFF"/>
                  </a:solidFill>
                  <a:latin typeface="Calibri" panose="020F0502020204030204"/>
                </a:rPr>
                <a:t>del 2</a:t>
              </a:r>
              <a:endParaRPr kumimoji="0" lang="sv-SE" sz="1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sv-SE" sz="1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Karies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sv-SE" sz="1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Sepsis del 2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sv-SE" sz="1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" name="textruta 17">
            <a:extLst>
              <a:ext uri="{FF2B5EF4-FFF2-40B4-BE49-F238E27FC236}">
                <a16:creationId xmlns:a16="http://schemas.microsoft.com/office/drawing/2014/main" id="{2784329C-00DB-4E94-A0FB-8F658B7DEFF0}"/>
              </a:ext>
            </a:extLst>
          </p:cNvPr>
          <p:cNvSpPr txBox="1"/>
          <p:nvPr/>
        </p:nvSpPr>
        <p:spPr>
          <a:xfrm>
            <a:off x="11305219" y="0"/>
            <a:ext cx="7328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230113</a:t>
            </a: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B18F3C23-CAA4-49AE-982A-90EEEDA55BE3}"/>
              </a:ext>
            </a:extLst>
          </p:cNvPr>
          <p:cNvSpPr txBox="1"/>
          <p:nvPr/>
        </p:nvSpPr>
        <p:spPr>
          <a:xfrm>
            <a:off x="4108477" y="1943444"/>
            <a:ext cx="4138540" cy="4331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fontAlgn="t">
              <a:buFont typeface="Arial" panose="020B0604020202020204" pitchFamily="34" charset="0"/>
              <a:buChar char="•"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Sömnrelaterad andningsstörning</a:t>
            </a:r>
            <a:b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och obstruktiv sömnapné, barn</a:t>
            </a:r>
            <a:endParaRPr lang="sv-SE" sz="1600" dirty="0">
              <a:solidFill>
                <a:srgbClr val="FFFFFF"/>
              </a:solidFill>
              <a:latin typeface="Calibri" panose="020F0502020204030204"/>
            </a:endParaRPr>
          </a:p>
          <a:p>
            <a:pPr marL="285750" indent="-285750" fontAlgn="t">
              <a:buFont typeface="Arial" panose="020B0604020202020204" pitchFamily="34" charset="0"/>
              <a:buChar char="•"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Palliativ vård</a:t>
            </a:r>
            <a:endParaRPr kumimoji="0" lang="sv-SE" sz="17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7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Reumatoid artrit – tidig sjukdomsfas</a:t>
            </a:r>
          </a:p>
          <a:p>
            <a:pPr marL="285750" marR="0" lvl="0" indent="-28575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7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Reumatoid artrit – etablerad</a:t>
            </a:r>
          </a:p>
          <a:p>
            <a:pPr marL="285750" marR="0" lvl="0" indent="-28575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7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Schizofreni – förstagångsinsj</a:t>
            </a:r>
            <a:r>
              <a:rPr lang="sv-SE" sz="1750" dirty="0" err="1">
                <a:solidFill>
                  <a:srgbClr val="FFFFFF"/>
                </a:solidFill>
                <a:latin typeface="Calibri"/>
              </a:rPr>
              <a:t>uknande</a:t>
            </a:r>
            <a:endParaRPr kumimoji="0" lang="sv-SE" sz="17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7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Schizofreni –  fortsatt vård och stöd</a:t>
            </a:r>
          </a:p>
          <a:p>
            <a:pPr marL="285750" marR="0" lvl="0" indent="-28575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7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Sepsis</a:t>
            </a:r>
          </a:p>
          <a:p>
            <a:pPr marL="285750" marR="0" lvl="0" indent="-28575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7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Smärta – långvarig</a:t>
            </a:r>
          </a:p>
          <a:p>
            <a:pPr marL="285750" marR="0" lvl="0" indent="-28575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7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Stroke och TIA – tidiga insatser</a:t>
            </a:r>
            <a:br>
              <a:rPr kumimoji="0" lang="sv-SE" sz="17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sv-SE" sz="17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och vård</a:t>
            </a:r>
          </a:p>
          <a:p>
            <a:pPr marL="285750" marR="0" lvl="0" indent="-28575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7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Stroke och TIA – fortsatt vård </a:t>
            </a:r>
            <a:br>
              <a:rPr kumimoji="0" lang="sv-SE" sz="17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sv-SE" sz="17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och rehabilitering</a:t>
            </a:r>
          </a:p>
          <a:p>
            <a:pPr marL="285750" marR="0" lvl="0" indent="-28575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7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Varicer och venösa bensår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7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Rehabilitering, generisk</a:t>
            </a:r>
            <a:br>
              <a:rPr kumimoji="0" lang="sv-SE" sz="17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sv-SE" sz="17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modell</a:t>
            </a:r>
          </a:p>
        </p:txBody>
      </p:sp>
      <p:cxnSp>
        <p:nvCxnSpPr>
          <p:cNvPr id="23" name="Rak koppling 22">
            <a:extLst>
              <a:ext uri="{FF2B5EF4-FFF2-40B4-BE49-F238E27FC236}">
                <a16:creationId xmlns:a16="http://schemas.microsoft.com/office/drawing/2014/main" id="{59374BD1-1BDC-4874-8D01-A5D0D2C8B77B}"/>
              </a:ext>
            </a:extLst>
          </p:cNvPr>
          <p:cNvCxnSpPr>
            <a:cxnSpLocks/>
          </p:cNvCxnSpPr>
          <p:nvPr/>
        </p:nvCxnSpPr>
        <p:spPr>
          <a:xfrm>
            <a:off x="4158353" y="1876502"/>
            <a:ext cx="0" cy="424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ruta 7">
            <a:extLst>
              <a:ext uri="{FF2B5EF4-FFF2-40B4-BE49-F238E27FC236}">
                <a16:creationId xmlns:a16="http://schemas.microsoft.com/office/drawing/2014/main" id="{25CAB3BD-BE43-A4B9-848E-39CF2DF9A7D7}"/>
              </a:ext>
            </a:extLst>
          </p:cNvPr>
          <p:cNvSpPr txBox="1"/>
          <p:nvPr/>
        </p:nvSpPr>
        <p:spPr>
          <a:xfrm>
            <a:off x="8154081" y="2138039"/>
            <a:ext cx="178035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KOL – fortsättning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Traumatisk </a:t>
            </a:r>
            <a:b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hjärnskada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Ländryggsbesvär, utredning och </a:t>
            </a:r>
            <a:b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behandling</a:t>
            </a:r>
          </a:p>
        </p:txBody>
      </p:sp>
    </p:spTree>
    <p:extLst>
      <p:ext uri="{BB962C8B-B14F-4D97-AF65-F5344CB8AC3E}">
        <p14:creationId xmlns:p14="http://schemas.microsoft.com/office/powerpoint/2010/main" val="12978943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7CDD881B-0131-480B-A116-E69E0EE3C9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2685143"/>
            <a:ext cx="12192000" cy="1207589"/>
          </a:xfrm>
        </p:spPr>
        <p:txBody>
          <a:bodyPr vert="horz" lIns="91440" tIns="45720" rIns="91440" bIns="45720" rtlCol="0" anchor="t">
            <a:normAutofit fontScale="47500" lnSpcReduction="20000"/>
          </a:bodyPr>
          <a:lstStyle/>
          <a:p>
            <a:pPr algn="ctr"/>
            <a:r>
              <a:rPr lang="sv-SE" sz="10900" b="1" dirty="0"/>
              <a:t>Frågor och reflektioner? </a:t>
            </a:r>
          </a:p>
          <a:p>
            <a:pPr algn="ctr"/>
            <a:r>
              <a:rPr lang="sv-SE" sz="6600" dirty="0"/>
              <a:t>					</a:t>
            </a:r>
          </a:p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591376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C0F5986-CBF4-4E1C-B28D-154047E68E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21572" y="770474"/>
            <a:ext cx="5995963" cy="805559"/>
          </a:xfrm>
        </p:spPr>
        <p:txBody>
          <a:bodyPr/>
          <a:lstStyle/>
          <a:p>
            <a:br>
              <a:rPr lang="sv-SE" sz="3600" dirty="0">
                <a:cs typeface="Calibri Light"/>
              </a:rPr>
            </a:br>
            <a:r>
              <a:rPr lang="sv-SE" sz="3200" dirty="0">
                <a:cs typeface="Calibri Light"/>
              </a:rPr>
              <a:t>Innehåll:</a:t>
            </a:r>
            <a:endParaRPr lang="sv-SE" sz="3200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4FCDAB8-7FFC-43AB-B346-A5FFF54D69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37647" y="1713149"/>
            <a:ext cx="4923510" cy="442749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Arial,Sans-Serif" panose="020B0604020202020204" pitchFamily="34" charset="0"/>
            </a:pPr>
            <a:r>
              <a:rPr lang="sv-SE" sz="2800" dirty="0">
                <a:cs typeface="Calibri"/>
              </a:rPr>
              <a:t>Nationellt system för kunskapsstyrning</a:t>
            </a:r>
            <a:br>
              <a:rPr lang="sv-SE" sz="2800" dirty="0">
                <a:cs typeface="Calibri"/>
              </a:rPr>
            </a:br>
            <a:r>
              <a:rPr lang="sv-SE" sz="2800" dirty="0">
                <a:cs typeface="Calibri"/>
              </a:rPr>
              <a:t>hälso- och sjukvård</a:t>
            </a:r>
            <a:endParaRPr lang="en-US" sz="2800" dirty="0">
              <a:ea typeface="+mn-lt"/>
              <a:cs typeface="+mn-lt"/>
            </a:endParaRPr>
          </a:p>
          <a:p>
            <a:pPr marL="285750" indent="-285750">
              <a:buFont typeface="Arial,Sans-Serif" panose="020B0604020202020204" pitchFamily="34" charset="0"/>
            </a:pPr>
            <a:r>
              <a:rPr lang="sv-SE" sz="2800" dirty="0">
                <a:cs typeface="Calibri"/>
              </a:rPr>
              <a:t>Patientmedverkan</a:t>
            </a:r>
            <a:endParaRPr lang="en-US" sz="2800" dirty="0">
              <a:ea typeface="+mn-lt"/>
              <a:cs typeface="+mn-lt"/>
            </a:endParaRPr>
          </a:p>
          <a:p>
            <a:pPr marL="971550" lvl="1" indent="-285750">
              <a:buFont typeface="Arial,Sans-Serif" panose="020B0604020202020204" pitchFamily="34" charset="0"/>
            </a:pPr>
            <a:r>
              <a:rPr lang="sv-SE" dirty="0">
                <a:cs typeface="Calibri"/>
              </a:rPr>
              <a:t>Rutin för patientmedverkan</a:t>
            </a:r>
            <a:endParaRPr lang="en-US" dirty="0">
              <a:ea typeface="+mn-lt"/>
              <a:cs typeface="+mn-lt"/>
            </a:endParaRPr>
          </a:p>
          <a:p>
            <a:pPr marL="971550" lvl="1" indent="-285750">
              <a:buFont typeface="Arial,Sans-Serif" panose="020B0604020202020204" pitchFamily="34" charset="0"/>
            </a:pPr>
            <a:r>
              <a:rPr lang="sv-SE" dirty="0">
                <a:cs typeface="Calibri"/>
              </a:rPr>
              <a:t>Att vara patientföreträdare</a:t>
            </a:r>
            <a:endParaRPr lang="sv-SE" dirty="0">
              <a:ea typeface="+mn-lt"/>
              <a:cs typeface="+mn-lt"/>
            </a:endParaRPr>
          </a:p>
          <a:p>
            <a:pPr marL="285750" lvl="1" indent="-285750">
              <a:buFont typeface="Arial,Sans-Serif" panose="020B0604020202020204" pitchFamily="34" charset="0"/>
            </a:pPr>
            <a:r>
              <a:rPr lang="sv-SE" sz="2800" dirty="0">
                <a:cs typeface="Calibri"/>
              </a:rPr>
              <a:t>Erfarenhetsutbyte</a:t>
            </a:r>
            <a:endParaRPr lang="en-US" sz="2800" dirty="0">
              <a:ea typeface="+mn-lt"/>
              <a:cs typeface="+mn-lt"/>
            </a:endParaRPr>
          </a:p>
          <a:p>
            <a:pPr marL="285750" lvl="1" indent="-285750">
              <a:buFont typeface="Arial,Sans-Serif" panose="020B0604020202020204" pitchFamily="34" charset="0"/>
            </a:pPr>
            <a:r>
              <a:rPr lang="sv-SE" sz="2800" dirty="0">
                <a:cs typeface="Calibri"/>
              </a:rPr>
              <a:t>Inspiration</a:t>
            </a:r>
            <a:endParaRPr lang="en-US" sz="2800" dirty="0">
              <a:ea typeface="+mn-lt"/>
              <a:cs typeface="+mn-lt"/>
            </a:endParaRPr>
          </a:p>
          <a:p>
            <a:pPr marL="285750" lvl="1" indent="-285750">
              <a:buFont typeface="Arial,Sans-Serif" panose="020B0604020202020204" pitchFamily="34" charset="0"/>
            </a:pPr>
            <a:r>
              <a:rPr lang="sv-SE" sz="2800" dirty="0">
                <a:cs typeface="Calibri"/>
              </a:rPr>
              <a:t>Ordlista</a:t>
            </a:r>
            <a:endParaRPr lang="sv-SE" dirty="0"/>
          </a:p>
          <a:p>
            <a:endParaRPr lang="sv-SE" dirty="0"/>
          </a:p>
        </p:txBody>
      </p:sp>
      <p:pic>
        <p:nvPicPr>
          <p:cNvPr id="5" name="Bildobjekt 2" descr="En bild som visar sitter, lägger&#10;&#10;Automatiskt genererad beskrivning">
            <a:extLst>
              <a:ext uri="{FF2B5EF4-FFF2-40B4-BE49-F238E27FC236}">
                <a16:creationId xmlns:a16="http://schemas.microsoft.com/office/drawing/2014/main" id="{227DC82B-D394-4599-8A12-5EE2BFF4973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660777" cy="6658252"/>
          </a:xfrm>
          <a:prstGeom prst="rect">
            <a:avLst/>
          </a:prstGeom>
        </p:spPr>
      </p:pic>
      <p:sp>
        <p:nvSpPr>
          <p:cNvPr id="6" name="Pil: höger 5">
            <a:extLst>
              <a:ext uri="{FF2B5EF4-FFF2-40B4-BE49-F238E27FC236}">
                <a16:creationId xmlns:a16="http://schemas.microsoft.com/office/drawing/2014/main" id="{C301E1EA-AFDA-4FF3-A534-00A0E7F00B62}"/>
              </a:ext>
            </a:extLst>
          </p:cNvPr>
          <p:cNvSpPr/>
          <p:nvPr/>
        </p:nvSpPr>
        <p:spPr>
          <a:xfrm>
            <a:off x="5390375" y="2312207"/>
            <a:ext cx="1017673" cy="22335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</p:spTree>
    <p:extLst>
      <p:ext uri="{BB962C8B-B14F-4D97-AF65-F5344CB8AC3E}">
        <p14:creationId xmlns:p14="http://schemas.microsoft.com/office/powerpoint/2010/main" val="4857492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DBEE488-D241-4715-9B69-FDBCBCB9F8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29301" y="372862"/>
            <a:ext cx="6134817" cy="1231651"/>
          </a:xfrm>
        </p:spPr>
        <p:txBody>
          <a:bodyPr/>
          <a:lstStyle/>
          <a:p>
            <a:r>
              <a:rPr lang="sv-SE" sz="3600" dirty="0"/>
              <a:t>Rutin för patientmedverkan i systemet för kunskapsstyrning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24267F7-CD70-4123-9A8E-520AFCC9CA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29301" y="2132107"/>
            <a:ext cx="5257800" cy="328327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sv-SE" dirty="0"/>
              <a:t>Syftet är att stärka det centrala målet om att tillvarata patienters, brukares och närståendes erfarenheter och kunskap för att utveckla och förbättra hälso- och sjukvården.</a:t>
            </a:r>
            <a:endParaRPr lang="sv-SE" dirty="0">
              <a:cs typeface="Calibri"/>
            </a:endParaRPr>
          </a:p>
          <a:p>
            <a:pPr marL="0" indent="0">
              <a:buNone/>
            </a:pPr>
            <a:endParaRPr lang="sv-SE" sz="2000" dirty="0">
              <a:hlinkClick r:id="rId2"/>
            </a:endParaRPr>
          </a:p>
          <a:p>
            <a:pPr marL="0" indent="0">
              <a:buNone/>
            </a:pPr>
            <a:r>
              <a:rPr lang="sv-SE" sz="2000" dirty="0">
                <a:hlinkClick r:id="rId3"/>
              </a:rPr>
              <a:t>Rutin för patientmedverkan</a:t>
            </a:r>
            <a:endParaRPr lang="sv-SE" sz="2000" dirty="0"/>
          </a:p>
        </p:txBody>
      </p:sp>
      <p:pic>
        <p:nvPicPr>
          <p:cNvPr id="20" name="Platshållare för bild 19" descr="En bild som visar text, tak, vägg, inomhus&#10;&#10;Automatiskt genererad beskrivning">
            <a:extLst>
              <a:ext uri="{FF2B5EF4-FFF2-40B4-BE49-F238E27FC236}">
                <a16:creationId xmlns:a16="http://schemas.microsoft.com/office/drawing/2014/main" id="{86C12941-E06B-D8F3-F42A-CFD67181A61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811899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C0F5986-CBF4-4E1C-B28D-154047E68E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73076" y="686332"/>
            <a:ext cx="5004518" cy="748050"/>
          </a:xfrm>
        </p:spPr>
        <p:txBody>
          <a:bodyPr/>
          <a:lstStyle/>
          <a:p>
            <a:r>
              <a:rPr lang="sv-SE" sz="3200" dirty="0"/>
              <a:t>Rutin för patientmedverkan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4FCDAB8-7FFC-43AB-B346-A5FFF54D69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06985" y="1723587"/>
            <a:ext cx="5104170" cy="41862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sv-SE" dirty="0"/>
              <a:t>Företrädare nomineras av patient-, brukar- eller närståendeförening</a:t>
            </a:r>
          </a:p>
          <a:p>
            <a:r>
              <a:rPr lang="sv-SE" dirty="0"/>
              <a:t>Enskilda patienter kan också nomineras, till exempel då det inte finns någon förening för den aktuella patientgruppen</a:t>
            </a:r>
          </a:p>
          <a:p>
            <a:r>
              <a:rPr lang="sv-SE" dirty="0"/>
              <a:t>1–2 företrädare per arbetsgrupp</a:t>
            </a:r>
            <a:endParaRPr lang="sv-SE" dirty="0">
              <a:cs typeface="Calibri"/>
            </a:endParaRPr>
          </a:p>
          <a:p>
            <a:r>
              <a:rPr lang="sv-SE" dirty="0"/>
              <a:t>Rekrytering, jävsdeklaration och ersättning hanteras av värdregionen</a:t>
            </a:r>
          </a:p>
          <a:p>
            <a:r>
              <a:rPr lang="sv-SE" dirty="0"/>
              <a:t>Ersättningsnivåer baseras på prisbasbeloppet</a:t>
            </a:r>
          </a:p>
          <a:p>
            <a:endParaRPr lang="sv-SE" dirty="0">
              <a:cs typeface="Calibri"/>
            </a:endParaRPr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</p:txBody>
      </p:sp>
      <p:pic>
        <p:nvPicPr>
          <p:cNvPr id="7" name="Platshållare för bild 6" descr="Bild på manlig vårdpersonal som undersöker ett barn genom att känna på barnets hals.">
            <a:extLst>
              <a:ext uri="{FF2B5EF4-FFF2-40B4-BE49-F238E27FC236}">
                <a16:creationId xmlns:a16="http://schemas.microsoft.com/office/drawing/2014/main" id="{A929492C-58F7-4D87-88B3-17C5C18F175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812651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182DC4E-6979-4A5A-9087-07D8DCB81B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29301" y="306280"/>
            <a:ext cx="4127500" cy="805559"/>
          </a:xfrm>
        </p:spPr>
        <p:txBody>
          <a:bodyPr/>
          <a:lstStyle/>
          <a:p>
            <a:r>
              <a:rPr lang="sv-SE" sz="3200" dirty="0"/>
              <a:t>Överenskommelse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264F05A-5DAA-4D42-ACEF-4467A1E829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29301" y="1274438"/>
            <a:ext cx="5696951" cy="527728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sv-SE" dirty="0">
                <a:hlinkClick r:id="rId2"/>
              </a:rPr>
              <a:t>Överenskommelse</a:t>
            </a:r>
            <a:r>
              <a:rPr lang="sv-SE" dirty="0"/>
              <a:t> om patientmedverkan i arbetsgruppen tas fram tillsammans med ordförande, processledare eller motsvarande.</a:t>
            </a:r>
          </a:p>
          <a:p>
            <a:pPr marL="0" indent="0">
              <a:buNone/>
            </a:pPr>
            <a:r>
              <a:rPr lang="sv-SE" dirty="0"/>
              <a:t> Innehåll:</a:t>
            </a:r>
            <a:endParaRPr lang="sv-SE" dirty="0">
              <a:cs typeface="Calibri"/>
            </a:endParaRPr>
          </a:p>
          <a:p>
            <a:pPr lvl="1"/>
            <a:r>
              <a:rPr lang="sv-SE" dirty="0"/>
              <a:t>uppdraget som patient-, brukar- och närståendeföreträdare: att bidra med ett generellt perspektiv utifrån egna erfarenheter </a:t>
            </a:r>
          </a:p>
          <a:p>
            <a:pPr lvl="1"/>
            <a:r>
              <a:rPr lang="sv-SE" dirty="0">
                <a:ea typeface="+mn-lt"/>
                <a:cs typeface="+mn-lt"/>
              </a:rPr>
              <a:t>ungefärlig tidsåtgång, inklusive förberedelsetid</a:t>
            </a:r>
          </a:p>
          <a:p>
            <a:pPr lvl="1"/>
            <a:r>
              <a:rPr lang="sv-SE" dirty="0">
                <a:cs typeface="Calibri"/>
              </a:rPr>
              <a:t>informationsansvar och förankring </a:t>
            </a:r>
          </a:p>
          <a:p>
            <a:pPr lvl="1"/>
            <a:r>
              <a:rPr lang="sv-SE" dirty="0">
                <a:cs typeface="Calibri"/>
              </a:rPr>
              <a:t>jävsdeklaration</a:t>
            </a:r>
          </a:p>
          <a:p>
            <a:pPr lvl="1"/>
            <a:endParaRPr lang="sv-SE" dirty="0">
              <a:highlight>
                <a:srgbClr val="FFFF00"/>
              </a:highlight>
              <a:cs typeface="Calibri"/>
            </a:endParaRPr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5E5A6745-5233-4FE2-BCE1-0846A2DEA06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pic>
        <p:nvPicPr>
          <p:cNvPr id="5" name="Platshållare för bild 5" descr="Bild på manlig vårdpersonal tillsammans med kvinnlig patient.">
            <a:extLst>
              <a:ext uri="{FF2B5EF4-FFF2-40B4-BE49-F238E27FC236}">
                <a16:creationId xmlns:a16="http://schemas.microsoft.com/office/drawing/2014/main" id="{2692A01D-30A3-4236-93DB-C5C263E4F0F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1113"/>
            <a:ext cx="5257800" cy="664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746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65B165C0-8AFB-46D7-969D-D116A6FD9A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3640" y="2306119"/>
            <a:ext cx="5059778" cy="1706899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sv-SE" sz="2800" dirty="0"/>
              <a:t>Vår framgång räknas i liv och hälsa</a:t>
            </a:r>
          </a:p>
          <a:p>
            <a:r>
              <a:rPr lang="sv-SE" sz="2000" dirty="0"/>
              <a:t>– </a:t>
            </a:r>
            <a:r>
              <a:rPr lang="sv-SE" sz="2800" dirty="0"/>
              <a:t>tillsammans gör vi varandra framgångsrika!</a:t>
            </a:r>
          </a:p>
          <a:p>
            <a:pPr marL="480048" indent="-480048"/>
            <a:endParaRPr lang="sv-SE" dirty="0">
              <a:cs typeface="Calibri"/>
            </a:endParaRPr>
          </a:p>
          <a:p>
            <a:pPr marL="480048" indent="-480048"/>
            <a:endParaRPr lang="sv-SE" dirty="0">
              <a:cs typeface="Calibri"/>
            </a:endParaRPr>
          </a:p>
          <a:p>
            <a:pPr marL="480048" indent="-480048"/>
            <a:endParaRPr lang="sv-SE" dirty="0">
              <a:cs typeface="Calibri"/>
            </a:endParaRP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AD6383B2-CDD4-47BE-B9A6-E1E66CF3C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3640" y="640361"/>
            <a:ext cx="4789275" cy="822679"/>
          </a:xfrm>
        </p:spPr>
        <p:txBody>
          <a:bodyPr/>
          <a:lstStyle/>
          <a:p>
            <a:r>
              <a:rPr lang="sv-SE" dirty="0">
                <a:ea typeface="+mj-lt"/>
                <a:cs typeface="+mj-lt"/>
              </a:rPr>
              <a:t>Vision</a:t>
            </a:r>
            <a:endParaRPr lang="sv-SE" dirty="0"/>
          </a:p>
        </p:txBody>
      </p:sp>
      <p:pic>
        <p:nvPicPr>
          <p:cNvPr id="6" name="Bildobjekt 5" descr="Bild på kvinnlig vårdpersonal som kramar yngre patient.">
            <a:extLst>
              <a:ext uri="{FF2B5EF4-FFF2-40B4-BE49-F238E27FC236}">
                <a16:creationId xmlns:a16="http://schemas.microsoft.com/office/drawing/2014/main" id="{76637024-99D8-B2CE-1CFE-6508CA192F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5848213" cy="6635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6690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3DF1400-B305-4997-A790-C94A894407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35984" y="316803"/>
            <a:ext cx="4127500" cy="805559"/>
          </a:xfrm>
        </p:spPr>
        <p:txBody>
          <a:bodyPr/>
          <a:lstStyle/>
          <a:p>
            <a:r>
              <a:rPr lang="sv-SE" sz="3600" dirty="0"/>
              <a:t>Ersättningsnivåer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85942D6-2F2C-40C3-B7F7-CC318A576A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81702" y="1549400"/>
            <a:ext cx="5394958" cy="4363720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sv-SE" sz="2200" dirty="0"/>
              <a:t>Baseras på prisbasbeloppet</a:t>
            </a:r>
          </a:p>
          <a:p>
            <a:r>
              <a:rPr lang="sv-SE" sz="2200" dirty="0"/>
              <a:t>Gäller från 1 januari 2023, uppdateras årligen</a:t>
            </a:r>
          </a:p>
          <a:p>
            <a:pPr lvl="1"/>
            <a:r>
              <a:rPr lang="sv-SE" sz="2200" dirty="0"/>
              <a:t>heldag 1 890 kr</a:t>
            </a:r>
            <a:endParaRPr lang="sv-SE" sz="2200" dirty="0">
              <a:cs typeface="Calibri"/>
            </a:endParaRPr>
          </a:p>
          <a:p>
            <a:pPr lvl="1"/>
            <a:r>
              <a:rPr lang="sv-SE" sz="2200" dirty="0"/>
              <a:t>halvdag 945 kr</a:t>
            </a:r>
          </a:p>
          <a:p>
            <a:pPr lvl="1"/>
            <a:r>
              <a:rPr lang="sv-SE" sz="2200" dirty="0">
                <a:cs typeface="Calibri"/>
              </a:rPr>
              <a:t>per timme 238 kr</a:t>
            </a:r>
          </a:p>
          <a:p>
            <a:pPr marL="457200" lvl="1" indent="0">
              <a:buNone/>
            </a:pPr>
            <a:endParaRPr lang="sv-SE" sz="2200" dirty="0">
              <a:cs typeface="Calibri"/>
            </a:endParaRPr>
          </a:p>
          <a:p>
            <a:r>
              <a:rPr lang="sv-SE" sz="2200" dirty="0">
                <a:cs typeface="Calibri"/>
              </a:rPr>
              <a:t>Skattepliktig ersättning </a:t>
            </a:r>
            <a:endParaRPr lang="sv-SE" sz="2200" dirty="0"/>
          </a:p>
          <a:p>
            <a:r>
              <a:rPr lang="sv-SE" sz="2200" dirty="0"/>
              <a:t>Reseersättning tillkommer</a:t>
            </a:r>
            <a:endParaRPr lang="sv-SE" sz="2200" dirty="0">
              <a:cs typeface="Calibri"/>
            </a:endParaRPr>
          </a:p>
          <a:p>
            <a:r>
              <a:rPr lang="sv-SE" sz="2200" dirty="0">
                <a:cs typeface="Calibri"/>
              </a:rPr>
              <a:t>Vid sjukersättning, försörjningsstöd eller liknande: stäm av med handläggare</a:t>
            </a:r>
          </a:p>
          <a:p>
            <a:r>
              <a:rPr lang="sv-SE" sz="2200" dirty="0">
                <a:cs typeface="Calibri"/>
              </a:rPr>
              <a:t>Ersättning endast till företrädare som inte är anställd av förening</a:t>
            </a:r>
          </a:p>
          <a:p>
            <a:endParaRPr lang="sv-SE" dirty="0">
              <a:cs typeface="Calibri"/>
            </a:endParaRPr>
          </a:p>
        </p:txBody>
      </p:sp>
      <p:pic>
        <p:nvPicPr>
          <p:cNvPr id="8" name="Platshållare för bild 7" descr="En bild som visar metallköksredskap, inomhus, skruv, basket&#10;&#10;Automatiskt genererad beskrivning">
            <a:extLst>
              <a:ext uri="{FF2B5EF4-FFF2-40B4-BE49-F238E27FC236}">
                <a16:creationId xmlns:a16="http://schemas.microsoft.com/office/drawing/2014/main" id="{24EF6F4A-FB7F-1721-2E08-208036BD33C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256306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7CDD881B-0131-480B-A116-E69E0EE3C9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2748280"/>
            <a:ext cx="12192000" cy="165608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sv-SE" sz="6600" dirty="0"/>
              <a:t>Frågor och reflektioner? </a:t>
            </a:r>
          </a:p>
        </p:txBody>
      </p:sp>
    </p:spTree>
    <p:extLst>
      <p:ext uri="{BB962C8B-B14F-4D97-AF65-F5344CB8AC3E}">
        <p14:creationId xmlns:p14="http://schemas.microsoft.com/office/powerpoint/2010/main" val="12298171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C0F5986-CBF4-4E1C-B28D-154047E68E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40342" y="622589"/>
            <a:ext cx="5995963" cy="805559"/>
          </a:xfrm>
        </p:spPr>
        <p:txBody>
          <a:bodyPr/>
          <a:lstStyle/>
          <a:p>
            <a:r>
              <a:rPr lang="sv-SE" sz="3200" dirty="0">
                <a:cs typeface="Calibri Light"/>
              </a:rPr>
              <a:t>Innehåll:</a:t>
            </a:r>
            <a:endParaRPr lang="sv-SE" sz="3200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4FCDAB8-7FFC-43AB-B346-A5FFF54D69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04086" y="1639407"/>
            <a:ext cx="5382121" cy="419667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Arial,Sans-Serif" panose="020B0604020202020204" pitchFamily="34" charset="0"/>
            </a:pPr>
            <a:r>
              <a:rPr lang="sv-SE" sz="2800" dirty="0">
                <a:cs typeface="Calibri"/>
              </a:rPr>
              <a:t>Nationellt system för kunskapsstyrning</a:t>
            </a:r>
            <a:br>
              <a:rPr lang="sv-SE" sz="2800" dirty="0">
                <a:cs typeface="Calibri"/>
              </a:rPr>
            </a:br>
            <a:r>
              <a:rPr lang="sv-SE" sz="2800" dirty="0">
                <a:cs typeface="Calibri"/>
              </a:rPr>
              <a:t>hälso- och sjukvård</a:t>
            </a:r>
            <a:endParaRPr lang="en-US" sz="2800" dirty="0">
              <a:ea typeface="+mn-lt"/>
              <a:cs typeface="+mn-lt"/>
            </a:endParaRPr>
          </a:p>
          <a:p>
            <a:pPr marL="285750" indent="-285750">
              <a:buFont typeface="Arial,Sans-Serif" panose="020B0604020202020204" pitchFamily="34" charset="0"/>
            </a:pPr>
            <a:r>
              <a:rPr lang="sv-SE" sz="2800" dirty="0">
                <a:cs typeface="Calibri"/>
              </a:rPr>
              <a:t>Patientmedverkan</a:t>
            </a:r>
            <a:endParaRPr lang="en-US" sz="2800" dirty="0">
              <a:ea typeface="+mn-lt"/>
              <a:cs typeface="+mn-lt"/>
            </a:endParaRPr>
          </a:p>
          <a:p>
            <a:pPr marL="971550" lvl="1" indent="-285750">
              <a:buFont typeface="Arial,Sans-Serif" panose="020B0604020202020204" pitchFamily="34" charset="0"/>
            </a:pPr>
            <a:r>
              <a:rPr lang="sv-SE" dirty="0">
                <a:cs typeface="Calibri"/>
              </a:rPr>
              <a:t>Rutin för patientmedverkan</a:t>
            </a:r>
            <a:endParaRPr lang="en-US" dirty="0">
              <a:ea typeface="+mn-lt"/>
              <a:cs typeface="+mn-lt"/>
            </a:endParaRPr>
          </a:p>
          <a:p>
            <a:pPr marL="971550" lvl="1" indent="-285750">
              <a:buFont typeface="Arial,Sans-Serif" panose="020B0604020202020204" pitchFamily="34" charset="0"/>
            </a:pPr>
            <a:r>
              <a:rPr lang="sv-SE" dirty="0">
                <a:cs typeface="Calibri"/>
              </a:rPr>
              <a:t>Att vara patientföreträdare</a:t>
            </a:r>
            <a:endParaRPr lang="sv-SE" dirty="0">
              <a:ea typeface="+mn-lt"/>
              <a:cs typeface="+mn-lt"/>
            </a:endParaRPr>
          </a:p>
          <a:p>
            <a:pPr marL="285750" lvl="1" indent="-285750">
              <a:buFont typeface="Arial,Sans-Serif" panose="020B0604020202020204" pitchFamily="34" charset="0"/>
            </a:pPr>
            <a:r>
              <a:rPr lang="sv-SE" sz="2800" dirty="0">
                <a:cs typeface="Calibri"/>
              </a:rPr>
              <a:t>Erfarenhetsutbyte</a:t>
            </a:r>
            <a:endParaRPr lang="en-US" sz="2800" dirty="0">
              <a:ea typeface="+mn-lt"/>
              <a:cs typeface="+mn-lt"/>
            </a:endParaRPr>
          </a:p>
          <a:p>
            <a:pPr marL="285750" lvl="1" indent="-285750">
              <a:buFont typeface="Arial,Sans-Serif" panose="020B0604020202020204" pitchFamily="34" charset="0"/>
            </a:pPr>
            <a:r>
              <a:rPr lang="sv-SE" sz="2800" dirty="0">
                <a:cs typeface="Calibri"/>
              </a:rPr>
              <a:t>Inspiration</a:t>
            </a:r>
            <a:endParaRPr lang="en-US" sz="2800" dirty="0">
              <a:ea typeface="+mn-lt"/>
              <a:cs typeface="+mn-lt"/>
            </a:endParaRPr>
          </a:p>
          <a:p>
            <a:pPr marL="285750" lvl="1" indent="-285750">
              <a:buFont typeface="Arial,Sans-Serif" panose="020B0604020202020204" pitchFamily="34" charset="0"/>
            </a:pPr>
            <a:r>
              <a:rPr lang="sv-SE" sz="2800" dirty="0">
                <a:cs typeface="Calibri"/>
              </a:rPr>
              <a:t>Ordlista</a:t>
            </a:r>
            <a:endParaRPr lang="sv-SE" dirty="0"/>
          </a:p>
          <a:p>
            <a:endParaRPr lang="sv-SE" dirty="0"/>
          </a:p>
        </p:txBody>
      </p:sp>
      <p:pic>
        <p:nvPicPr>
          <p:cNvPr id="5" name="Bildobjekt 2" descr="En bild som visar sitter, lägger&#10;&#10;Automatiskt genererad beskrivning">
            <a:extLst>
              <a:ext uri="{FF2B5EF4-FFF2-40B4-BE49-F238E27FC236}">
                <a16:creationId xmlns:a16="http://schemas.microsoft.com/office/drawing/2014/main" id="{227DC82B-D394-4599-8A12-5EE2BFF4973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693185" cy="6640497"/>
          </a:xfrm>
          <a:prstGeom prst="rect">
            <a:avLst/>
          </a:prstGeom>
        </p:spPr>
      </p:pic>
      <p:sp>
        <p:nvSpPr>
          <p:cNvPr id="6" name="Pil: höger 5">
            <a:extLst>
              <a:ext uri="{FF2B5EF4-FFF2-40B4-BE49-F238E27FC236}">
                <a16:creationId xmlns:a16="http://schemas.microsoft.com/office/drawing/2014/main" id="{C301E1EA-AFDA-4FF3-A534-00A0E7F00B62}"/>
              </a:ext>
            </a:extLst>
          </p:cNvPr>
          <p:cNvSpPr/>
          <p:nvPr/>
        </p:nvSpPr>
        <p:spPr>
          <a:xfrm>
            <a:off x="4757927" y="2252707"/>
            <a:ext cx="1017673" cy="23525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</p:spTree>
    <p:extLst>
      <p:ext uri="{BB962C8B-B14F-4D97-AF65-F5344CB8AC3E}">
        <p14:creationId xmlns:p14="http://schemas.microsoft.com/office/powerpoint/2010/main" val="15614180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C0F5986-CBF4-4E1C-B28D-154047E68E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247589"/>
            <a:ext cx="5617752" cy="805559"/>
          </a:xfrm>
        </p:spPr>
        <p:txBody>
          <a:bodyPr/>
          <a:lstStyle/>
          <a:p>
            <a:r>
              <a:rPr lang="sv-SE" sz="3200" dirty="0"/>
              <a:t>Vad är en patientföreträdare?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4FCDAB8-7FFC-43AB-B346-A5FFF54D69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25171" y="1506343"/>
            <a:ext cx="5578239" cy="463744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/>
              <a:t>En företrädare är öppen med sin egen erfarenhet av sin(a) sjukdom(ar) och delar med sig av dessa erfarenheter. </a:t>
            </a:r>
          </a:p>
          <a:p>
            <a:r>
              <a:rPr lang="sv-SE" dirty="0"/>
              <a:t>Företrädare från patientförening förmedlar inte bara sina egna erfarenheter utan har fått mandat från en grupp att representera deras samlade erfarenheter. </a:t>
            </a:r>
            <a:endParaRPr lang="sv-SE" dirty="0">
              <a:cs typeface="Calibri"/>
            </a:endParaRPr>
          </a:p>
          <a:p>
            <a:r>
              <a:rPr lang="sv-SE" dirty="0"/>
              <a:t>Enskilda företrädare är inte med i någon förening och företräder därmed sig själva och sina egna perspektiv.</a:t>
            </a:r>
            <a:endParaRPr lang="sv-SE" dirty="0">
              <a:cs typeface="Calibri"/>
            </a:endParaRPr>
          </a:p>
        </p:txBody>
      </p:sp>
      <p:pic>
        <p:nvPicPr>
          <p:cNvPr id="8" name="Platshållare för bild 7" descr="En bild som visar person, inomhus&#10;&#10;Automatiskt genererad beskrivning">
            <a:extLst>
              <a:ext uri="{FF2B5EF4-FFF2-40B4-BE49-F238E27FC236}">
                <a16:creationId xmlns:a16="http://schemas.microsoft.com/office/drawing/2014/main" id="{50DC95D9-64C4-CF24-6A75-B1405ABBE9F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404576" cy="6598920"/>
          </a:xfrm>
        </p:spPr>
      </p:pic>
    </p:spTree>
    <p:extLst>
      <p:ext uri="{BB962C8B-B14F-4D97-AF65-F5344CB8AC3E}">
        <p14:creationId xmlns:p14="http://schemas.microsoft.com/office/powerpoint/2010/main" val="2106057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C349390B-E51A-4FA5-85C3-784A0D249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2746" y="1523231"/>
            <a:ext cx="9404497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b="1" dirty="0"/>
              <a:t>Individnivå</a:t>
            </a:r>
          </a:p>
          <a:p>
            <a:pPr marL="859155" lvl="1" indent="-380365"/>
            <a:r>
              <a:rPr lang="sv-SE" dirty="0"/>
              <a:t>Patienten medskapar sin egen vård och behandling.</a:t>
            </a:r>
            <a:endParaRPr lang="sv-SE" dirty="0">
              <a:cs typeface="Calibri"/>
            </a:endParaRPr>
          </a:p>
          <a:p>
            <a:pPr marL="859155" lvl="1" indent="-380365"/>
            <a:endParaRPr lang="sv-SE" dirty="0">
              <a:cs typeface="Calibri"/>
            </a:endParaRPr>
          </a:p>
          <a:p>
            <a:r>
              <a:rPr lang="sv-SE" b="1" dirty="0"/>
              <a:t>Verksamhetsnivå </a:t>
            </a:r>
            <a:endParaRPr lang="sv-SE" b="1" dirty="0">
              <a:cs typeface="Calibri"/>
            </a:endParaRPr>
          </a:p>
          <a:p>
            <a:pPr marL="859155" lvl="1" indent="-380365"/>
            <a:r>
              <a:rPr lang="sv-SE" dirty="0"/>
              <a:t>Patientföreträdare medverkar i olika former av förbättringsarbeten.</a:t>
            </a:r>
          </a:p>
          <a:p>
            <a:endParaRPr lang="sv-SE" b="1" dirty="0"/>
          </a:p>
          <a:p>
            <a:r>
              <a:rPr lang="sv-SE" b="1" dirty="0"/>
              <a:t>Systemnivå </a:t>
            </a:r>
            <a:endParaRPr lang="sv-SE" b="1" dirty="0">
              <a:cs typeface="Calibri"/>
            </a:endParaRPr>
          </a:p>
          <a:p>
            <a:pPr marL="859155" lvl="1" indent="-380365"/>
            <a:r>
              <a:rPr lang="sv-SE" dirty="0"/>
              <a:t>Patientföreträdare medverkar i styrgrupper, ledningsgrupper, utbildningar, nationella arbetsgrupper (NAG) och skapande av kunskapsstöd.</a:t>
            </a:r>
            <a:endParaRPr lang="sv-SE" dirty="0">
              <a:cs typeface="Calibri"/>
            </a:endParaRP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CF171482-8DF3-4AE5-BEBD-D0ED22888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409043" cy="824483"/>
          </a:xfrm>
        </p:spPr>
        <p:txBody>
          <a:bodyPr/>
          <a:lstStyle/>
          <a:p>
            <a:r>
              <a:rPr lang="sv-SE" dirty="0"/>
              <a:t>Medskapande på olika nivåer</a:t>
            </a:r>
          </a:p>
        </p:txBody>
      </p:sp>
    </p:spTree>
    <p:extLst>
      <p:ext uri="{BB962C8B-B14F-4D97-AF65-F5344CB8AC3E}">
        <p14:creationId xmlns:p14="http://schemas.microsoft.com/office/powerpoint/2010/main" val="14806169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C349390B-E51A-4FA5-85C3-784A0D249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6551"/>
            <a:ext cx="9404497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sz="2133" b="1" dirty="0"/>
              <a:t>Rättigheter</a:t>
            </a:r>
          </a:p>
          <a:p>
            <a:pPr marL="859155" lvl="1" indent="-380365"/>
            <a:r>
              <a:rPr lang="sv-SE" sz="2100" dirty="0"/>
              <a:t>Delta aktivt, bli lyssnad på och ha inflytande</a:t>
            </a:r>
            <a:endParaRPr lang="sv-SE" sz="2100" dirty="0">
              <a:cs typeface="Calibri"/>
            </a:endParaRPr>
          </a:p>
          <a:p>
            <a:pPr marL="859155" lvl="1" indent="-380365"/>
            <a:r>
              <a:rPr lang="sv-SE" sz="2100" dirty="0"/>
              <a:t>Ersättning (för företrädare som inte är anställd av sin förening)</a:t>
            </a:r>
            <a:endParaRPr lang="sv-SE" sz="2100" dirty="0">
              <a:cs typeface="Calibri"/>
            </a:endParaRPr>
          </a:p>
          <a:p>
            <a:pPr marL="859155" lvl="1" indent="-380365"/>
            <a:endParaRPr lang="sv-SE" sz="2133" dirty="0">
              <a:cs typeface="Calibri"/>
            </a:endParaRPr>
          </a:p>
          <a:p>
            <a:r>
              <a:rPr lang="sv-SE" sz="2133" b="1" dirty="0"/>
              <a:t>Skyldigheter </a:t>
            </a:r>
            <a:endParaRPr lang="sv-SE" sz="2133" b="1" dirty="0">
              <a:cs typeface="Calibri"/>
            </a:endParaRPr>
          </a:p>
          <a:p>
            <a:pPr marL="859155" lvl="1" indent="-380365"/>
            <a:r>
              <a:rPr lang="sv-SE" sz="2100" dirty="0"/>
              <a:t>Bidra till att förbättra vården, tillsammans med övriga i  arbetsgruppen </a:t>
            </a:r>
            <a:endParaRPr lang="sv-SE" sz="2100" dirty="0">
              <a:cs typeface="Calibri"/>
            </a:endParaRPr>
          </a:p>
          <a:p>
            <a:pPr marL="859155" lvl="1" indent="-380365"/>
            <a:r>
              <a:rPr lang="sv-SE" sz="2100" dirty="0">
                <a:ea typeface="+mn-lt"/>
                <a:cs typeface="+mn-lt"/>
              </a:rPr>
              <a:t>Representera patient-, brukar- och närståendeperspektiv </a:t>
            </a:r>
          </a:p>
          <a:p>
            <a:pPr marL="859155" lvl="1" indent="-380365"/>
            <a:r>
              <a:rPr lang="sv-SE" sz="2100" dirty="0">
                <a:ea typeface="+mn-lt"/>
                <a:cs typeface="+mn-lt"/>
              </a:rPr>
              <a:t>Samla in andra patienters perspektiv så att synpunkter är representativa </a:t>
            </a:r>
            <a:endParaRPr lang="sv-SE" sz="2100" dirty="0">
              <a:cs typeface="Calibri"/>
            </a:endParaRPr>
          </a:p>
          <a:p>
            <a:pPr marL="859155" lvl="1" indent="-380365"/>
            <a:r>
              <a:rPr lang="sv-SE" sz="2100" dirty="0"/>
              <a:t>Aktivt delta i diskussioner, bidra med erfarenheter och ge synpunkter</a:t>
            </a:r>
            <a:endParaRPr lang="sv-SE" sz="2100" dirty="0">
              <a:cs typeface="Calibri"/>
            </a:endParaRPr>
          </a:p>
          <a:p>
            <a:pPr marL="859155" lvl="1" indent="-380365"/>
            <a:r>
              <a:rPr lang="sv-SE" sz="2100" dirty="0">
                <a:cs typeface="Calibri"/>
              </a:rPr>
              <a:t>Förbereda inför möten genom att läsa in material</a:t>
            </a:r>
          </a:p>
          <a:p>
            <a:pPr marL="859155" lvl="1" indent="-380365"/>
            <a:r>
              <a:rPr lang="sv-SE" sz="2100" dirty="0">
                <a:cs typeface="Calibri"/>
              </a:rPr>
              <a:t>Tidrapportering</a:t>
            </a:r>
          </a:p>
          <a:p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CF171482-8DF3-4AE5-BEBD-D0ED22888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Patientföreträdare</a:t>
            </a:r>
          </a:p>
        </p:txBody>
      </p:sp>
    </p:spTree>
    <p:extLst>
      <p:ext uri="{BB962C8B-B14F-4D97-AF65-F5344CB8AC3E}">
        <p14:creationId xmlns:p14="http://schemas.microsoft.com/office/powerpoint/2010/main" val="22813716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4" descr="Bild som visar olika kompetenser i en arbetsgrupp:&#10;Ordförande, processledare, sakkunniga inom olika yrkesgrupper och specialiteter, patientföreträdare, NPO-representant, primärvård, ekonom, uppföljning analys och kvalitetsregister, kommunrepresentant samt närliggande NPO.">
            <a:extLst>
              <a:ext uri="{FF2B5EF4-FFF2-40B4-BE49-F238E27FC236}">
                <a16:creationId xmlns:a16="http://schemas.microsoft.com/office/drawing/2014/main" id="{EFB2FEE4-75C3-4603-8EA2-CCC7238253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4006" y="2003461"/>
            <a:ext cx="6658609" cy="4582271"/>
          </a:xfrm>
          <a:prstGeom prst="rect">
            <a:avLst/>
          </a:prstGeom>
        </p:spPr>
      </p:pic>
      <p:sp>
        <p:nvSpPr>
          <p:cNvPr id="4" name="Rektangel: rundade hörn 3">
            <a:extLst>
              <a:ext uri="{FF2B5EF4-FFF2-40B4-BE49-F238E27FC236}">
                <a16:creationId xmlns:a16="http://schemas.microsoft.com/office/drawing/2014/main" id="{3C24554C-C53B-483C-BACB-707030744C48}"/>
              </a:ext>
            </a:extLst>
          </p:cNvPr>
          <p:cNvSpPr/>
          <p:nvPr/>
        </p:nvSpPr>
        <p:spPr>
          <a:xfrm>
            <a:off x="863030" y="585628"/>
            <a:ext cx="9431677" cy="9657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4000" dirty="0"/>
              <a:t>Så här kan en arbetsgrupp se ut</a:t>
            </a:r>
          </a:p>
        </p:txBody>
      </p:sp>
    </p:spTree>
    <p:extLst>
      <p:ext uri="{BB962C8B-B14F-4D97-AF65-F5344CB8AC3E}">
        <p14:creationId xmlns:p14="http://schemas.microsoft.com/office/powerpoint/2010/main" val="23669916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7CDD881B-0131-480B-A116-E69E0EE3C9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2824480"/>
            <a:ext cx="12192000" cy="185420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ctr"/>
            <a:r>
              <a:rPr lang="sv-SE" sz="6600" dirty="0"/>
              <a:t>Frågor och reflektioner? </a:t>
            </a:r>
          </a:p>
          <a:p>
            <a:pPr algn="ctr"/>
            <a:r>
              <a:rPr lang="sv-SE" sz="6600" dirty="0"/>
              <a:t>	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666893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C0F5986-CBF4-4E1C-B28D-154047E68E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29302" y="743841"/>
            <a:ext cx="4774677" cy="805559"/>
          </a:xfrm>
        </p:spPr>
        <p:txBody>
          <a:bodyPr/>
          <a:lstStyle/>
          <a:p>
            <a:br>
              <a:rPr lang="sv-SE" sz="3600">
                <a:cs typeface="Calibri Light"/>
              </a:rPr>
            </a:br>
            <a:r>
              <a:rPr lang="sv-SE" sz="3600">
                <a:cs typeface="Calibri Light"/>
              </a:rPr>
              <a:t> Innehåll</a:t>
            </a:r>
            <a:endParaRPr lang="sv-SE" sz="360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4FCDAB8-7FFC-43AB-B346-A5FFF54D69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35611" y="1713149"/>
            <a:ext cx="4910376" cy="469771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285750" indent="-285750"/>
            <a:r>
              <a:rPr lang="sv-SE" sz="2800" dirty="0">
                <a:ea typeface="+mn-lt"/>
                <a:cs typeface="+mn-lt"/>
              </a:rPr>
              <a:t>Nationellt system för kunskapsstyrning</a:t>
            </a:r>
            <a:br>
              <a:rPr lang="sv-SE" sz="2800" dirty="0">
                <a:ea typeface="+mn-lt"/>
                <a:cs typeface="+mn-lt"/>
              </a:rPr>
            </a:br>
            <a:r>
              <a:rPr lang="sv-SE" sz="2800" dirty="0">
                <a:ea typeface="+mn-lt"/>
                <a:cs typeface="+mn-lt"/>
              </a:rPr>
              <a:t>hälso- och sjukvård</a:t>
            </a:r>
            <a:endParaRPr lang="en-US" sz="2800" dirty="0">
              <a:ea typeface="+mn-lt"/>
              <a:cs typeface="+mn-lt"/>
            </a:endParaRPr>
          </a:p>
          <a:p>
            <a:pPr marL="285750" indent="-285750"/>
            <a:r>
              <a:rPr lang="sv-SE" sz="2800" dirty="0">
                <a:ea typeface="+mn-lt"/>
                <a:cs typeface="+mn-lt"/>
              </a:rPr>
              <a:t>Patientmedverkan</a:t>
            </a:r>
            <a:endParaRPr lang="en-US" sz="2800" dirty="0">
              <a:ea typeface="+mn-lt"/>
              <a:cs typeface="+mn-lt"/>
            </a:endParaRPr>
          </a:p>
          <a:p>
            <a:pPr marL="971550" lvl="1" indent="-285750"/>
            <a:r>
              <a:rPr lang="sv-SE" sz="2800" dirty="0">
                <a:ea typeface="+mn-lt"/>
                <a:cs typeface="+mn-lt"/>
              </a:rPr>
              <a:t>Rutin för patientmedverkan</a:t>
            </a:r>
            <a:endParaRPr lang="en-US" sz="2800" dirty="0">
              <a:ea typeface="+mn-lt"/>
              <a:cs typeface="+mn-lt"/>
            </a:endParaRPr>
          </a:p>
          <a:p>
            <a:pPr marL="971550" lvl="1" indent="-285750"/>
            <a:r>
              <a:rPr lang="sv-SE" sz="2800" dirty="0">
                <a:ea typeface="+mn-lt"/>
                <a:cs typeface="+mn-lt"/>
              </a:rPr>
              <a:t>Att vara patientföreträdare</a:t>
            </a:r>
          </a:p>
          <a:p>
            <a:pPr marL="285750" lvl="1" indent="-285750"/>
            <a:r>
              <a:rPr lang="sv-SE" sz="2800" dirty="0">
                <a:ea typeface="+mn-lt"/>
                <a:cs typeface="+mn-lt"/>
              </a:rPr>
              <a:t>Erfarenhetsutbyte</a:t>
            </a:r>
            <a:endParaRPr lang="en-US" sz="2800" dirty="0">
              <a:ea typeface="+mn-lt"/>
              <a:cs typeface="+mn-lt"/>
            </a:endParaRPr>
          </a:p>
          <a:p>
            <a:pPr marL="285750" lvl="1" indent="-285750"/>
            <a:r>
              <a:rPr lang="sv-SE" sz="2800" dirty="0">
                <a:ea typeface="+mn-lt"/>
                <a:cs typeface="+mn-lt"/>
              </a:rPr>
              <a:t>Inspiration</a:t>
            </a:r>
            <a:endParaRPr lang="en-US" sz="2800" dirty="0">
              <a:ea typeface="+mn-lt"/>
              <a:cs typeface="+mn-lt"/>
            </a:endParaRPr>
          </a:p>
          <a:p>
            <a:pPr marL="285750" lvl="1" indent="-285750"/>
            <a:r>
              <a:rPr lang="sv-SE" sz="2800" dirty="0">
                <a:ea typeface="+mn-lt"/>
                <a:cs typeface="+mn-lt"/>
              </a:rPr>
              <a:t>Ordlista</a:t>
            </a:r>
            <a:endParaRPr lang="sv-SE" dirty="0">
              <a:ea typeface="+mn-lt"/>
              <a:cs typeface="+mn-lt"/>
            </a:endParaRPr>
          </a:p>
          <a:p>
            <a:pPr marL="0" indent="0">
              <a:buNone/>
            </a:pPr>
            <a:endParaRPr lang="sv-SE" dirty="0">
              <a:cs typeface="Calibri"/>
            </a:endParaRPr>
          </a:p>
        </p:txBody>
      </p:sp>
      <p:pic>
        <p:nvPicPr>
          <p:cNvPr id="5" name="Bildobjekt 2" descr="En bild som visar sitter, lägger&#10;&#10;Automatiskt genererad beskrivning">
            <a:extLst>
              <a:ext uri="{FF2B5EF4-FFF2-40B4-BE49-F238E27FC236}">
                <a16:creationId xmlns:a16="http://schemas.microsoft.com/office/drawing/2014/main" id="{227DC82B-D394-4599-8A12-5EE2BFF4973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18" y="2494"/>
            <a:ext cx="4525894" cy="6642101"/>
          </a:xfrm>
          <a:prstGeom prst="rect">
            <a:avLst/>
          </a:prstGeom>
        </p:spPr>
      </p:pic>
      <p:sp>
        <p:nvSpPr>
          <p:cNvPr id="6" name="Pil: höger 5">
            <a:extLst>
              <a:ext uri="{FF2B5EF4-FFF2-40B4-BE49-F238E27FC236}">
                <a16:creationId xmlns:a16="http://schemas.microsoft.com/office/drawing/2014/main" id="{C301E1EA-AFDA-4FF3-A534-00A0E7F00B62}"/>
              </a:ext>
            </a:extLst>
          </p:cNvPr>
          <p:cNvSpPr/>
          <p:nvPr/>
        </p:nvSpPr>
        <p:spPr>
          <a:xfrm>
            <a:off x="5172775" y="4663870"/>
            <a:ext cx="1017673" cy="7012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</p:spTree>
    <p:extLst>
      <p:ext uri="{BB962C8B-B14F-4D97-AF65-F5344CB8AC3E}">
        <p14:creationId xmlns:p14="http://schemas.microsoft.com/office/powerpoint/2010/main" val="33747372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7053CF09-2C5F-4027-9BF8-3B5C25DCD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7840" y="1369611"/>
            <a:ext cx="6388465" cy="346871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/>
              <a:t>Samtliga företrädare i systemet för kunskapsstyrning bjuds in cirka 2 gånger per år</a:t>
            </a:r>
          </a:p>
          <a:p>
            <a:endParaRPr lang="sv-SE" dirty="0"/>
          </a:p>
          <a:p>
            <a:r>
              <a:rPr lang="sv-SE" dirty="0"/>
              <a:t>Exempel på innehåll:</a:t>
            </a:r>
            <a:endParaRPr lang="sv-SE" dirty="0">
              <a:cs typeface="Calibri"/>
            </a:endParaRPr>
          </a:p>
          <a:p>
            <a:pPr lvl="1"/>
            <a:r>
              <a:rPr lang="sv-SE" dirty="0"/>
              <a:t>Gemensamma erfarenheter</a:t>
            </a:r>
            <a:endParaRPr lang="sv-SE" dirty="0">
              <a:cs typeface="Calibri"/>
            </a:endParaRPr>
          </a:p>
          <a:p>
            <a:pPr lvl="1"/>
            <a:r>
              <a:rPr lang="sv-SE" dirty="0"/>
              <a:t>Möjligheter som företrädare</a:t>
            </a:r>
            <a:endParaRPr lang="sv-SE" dirty="0">
              <a:cs typeface="Calibri"/>
            </a:endParaRPr>
          </a:p>
          <a:p>
            <a:pPr lvl="1"/>
            <a:r>
              <a:rPr lang="sv-SE" dirty="0"/>
              <a:t>Utmaningar som företrädare</a:t>
            </a:r>
            <a:endParaRPr lang="sv-SE" dirty="0">
              <a:cs typeface="Calibri"/>
            </a:endParaRPr>
          </a:p>
          <a:p>
            <a:pPr lvl="1"/>
            <a:r>
              <a:rPr lang="sv-SE" dirty="0">
                <a:cs typeface="Calibri"/>
              </a:rPr>
              <a:t>Diskussion om utbildningsbehov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F4B66C87-91CE-4A73-BEA3-6FEB48510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2401" y="197673"/>
            <a:ext cx="4326100" cy="601318"/>
          </a:xfrm>
        </p:spPr>
        <p:txBody>
          <a:bodyPr>
            <a:normAutofit/>
          </a:bodyPr>
          <a:lstStyle/>
          <a:p>
            <a:r>
              <a:rPr lang="sv-SE" dirty="0"/>
              <a:t>Erfarenhetsutbyte</a:t>
            </a:r>
          </a:p>
        </p:txBody>
      </p:sp>
      <p:pic>
        <p:nvPicPr>
          <p:cNvPr id="4" name="Picture 4" descr="Bild på en man och en kvinna som tittar på postit-lappar.">
            <a:extLst>
              <a:ext uri="{FF2B5EF4-FFF2-40B4-BE49-F238E27FC236}">
                <a16:creationId xmlns:a16="http://schemas.microsoft.com/office/drawing/2014/main" id="{F496647D-3485-4897-BDD6-56DAAEAFC2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724" y="11004"/>
            <a:ext cx="5416061" cy="663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796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65B165C0-8AFB-46D7-969D-D116A6FD9A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161" y="2552400"/>
            <a:ext cx="7199159" cy="2526680"/>
          </a:xfrm>
        </p:spPr>
        <p:txBody>
          <a:bodyPr vert="horz" lIns="0" tIns="0" rIns="0" bIns="0" rtlCol="0"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600" dirty="0"/>
              <a:t>Bakom systemet står regioner i samverkan med stöd av Sveriges Kommuner och Regioner (SKR)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600" dirty="0"/>
              <a:t>Samarbete med kommunerna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600" dirty="0"/>
              <a:t>Samverkan med bland andra patient- och professionsföreningar, staten </a:t>
            </a:r>
          </a:p>
          <a:p>
            <a:pPr marL="480048" indent="-480048"/>
            <a:endParaRPr lang="sv-SE" dirty="0">
              <a:cs typeface="Calibri"/>
            </a:endParaRPr>
          </a:p>
          <a:p>
            <a:pPr marL="480048" indent="-480048"/>
            <a:endParaRPr lang="sv-SE" dirty="0">
              <a:cs typeface="Calibri"/>
            </a:endParaRPr>
          </a:p>
          <a:p>
            <a:pPr marL="480048" indent="-480048"/>
            <a:endParaRPr lang="sv-SE" dirty="0">
              <a:cs typeface="Calibri"/>
            </a:endParaRP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AD6383B2-CDD4-47BE-B9A6-E1E66CF3C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980" y="548921"/>
            <a:ext cx="10771200" cy="1382400"/>
          </a:xfrm>
        </p:spPr>
        <p:txBody>
          <a:bodyPr/>
          <a:lstStyle/>
          <a:p>
            <a:r>
              <a:rPr lang="sv-SE" dirty="0">
                <a:ea typeface="+mj-lt"/>
                <a:cs typeface="+mj-lt"/>
              </a:rPr>
              <a:t>Nationellt system för kunskapsstyrning</a:t>
            </a:r>
            <a:br>
              <a:rPr lang="sv-SE" dirty="0">
                <a:ea typeface="+mj-lt"/>
                <a:cs typeface="+mj-lt"/>
              </a:rPr>
            </a:br>
            <a:r>
              <a:rPr lang="sv-SE" dirty="0">
                <a:ea typeface="+mj-lt"/>
                <a:cs typeface="+mj-lt"/>
              </a:rPr>
              <a:t>hälso- och sjukvård</a:t>
            </a:r>
            <a:endParaRPr lang="sv-SE" dirty="0"/>
          </a:p>
        </p:txBody>
      </p:sp>
      <p:pic>
        <p:nvPicPr>
          <p:cNvPr id="5" name="Picture 14" descr="En bild som visar utomhus, mörk, ljus, sitter&#10;&#10;Automatiskt genererad beskrivning">
            <a:extLst>
              <a:ext uri="{FF2B5EF4-FFF2-40B4-BE49-F238E27FC236}">
                <a16:creationId xmlns:a16="http://schemas.microsoft.com/office/drawing/2014/main" id="{110089C2-6973-4BA1-A187-2218BECC489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64582">
            <a:off x="7145435" y="1106455"/>
            <a:ext cx="4879977" cy="504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1335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C0F5986-CBF4-4E1C-B28D-154047E68E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29302" y="743841"/>
            <a:ext cx="5056513" cy="805559"/>
          </a:xfrm>
        </p:spPr>
        <p:txBody>
          <a:bodyPr/>
          <a:lstStyle/>
          <a:p>
            <a:r>
              <a:rPr lang="sv-SE" sz="3200">
                <a:ea typeface="+mj-lt"/>
                <a:cs typeface="Calibri Light"/>
              </a:rPr>
              <a:t> </a:t>
            </a:r>
            <a:br>
              <a:rPr lang="sv-SE" sz="3200">
                <a:ea typeface="+mj-lt"/>
                <a:cs typeface="Calibri Light"/>
              </a:rPr>
            </a:br>
            <a:r>
              <a:rPr lang="sv-SE" sz="3200">
                <a:ea typeface="+mj-lt"/>
                <a:cs typeface="Calibri Light"/>
              </a:rPr>
              <a:t> Innehåll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4FCDAB8-7FFC-43AB-B346-A5FFF54D69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63175" y="1765341"/>
            <a:ext cx="5132780" cy="46977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/>
            <a:r>
              <a:rPr lang="sv-SE" sz="2800" dirty="0">
                <a:ea typeface="+mn-lt"/>
                <a:cs typeface="+mn-lt"/>
              </a:rPr>
              <a:t>Nationellt system för kunskapsstyrning</a:t>
            </a:r>
            <a:br>
              <a:rPr lang="sv-SE" sz="2800" dirty="0">
                <a:ea typeface="+mn-lt"/>
                <a:cs typeface="+mn-lt"/>
              </a:rPr>
            </a:br>
            <a:r>
              <a:rPr lang="sv-SE" sz="2800" dirty="0">
                <a:ea typeface="+mn-lt"/>
                <a:cs typeface="+mn-lt"/>
              </a:rPr>
              <a:t>hälso- och sjukvård</a:t>
            </a:r>
            <a:endParaRPr lang="en-US" sz="2800" dirty="0">
              <a:ea typeface="+mn-lt"/>
              <a:cs typeface="+mn-lt"/>
            </a:endParaRPr>
          </a:p>
          <a:p>
            <a:pPr marL="285750" indent="-285750"/>
            <a:r>
              <a:rPr lang="sv-SE" sz="2800" dirty="0">
                <a:ea typeface="+mn-lt"/>
                <a:cs typeface="+mn-lt"/>
              </a:rPr>
              <a:t>Patientmedverkan</a:t>
            </a:r>
            <a:endParaRPr lang="en-US" sz="2800" dirty="0">
              <a:ea typeface="+mn-lt"/>
              <a:cs typeface="+mn-lt"/>
            </a:endParaRPr>
          </a:p>
          <a:p>
            <a:pPr marL="971550" lvl="1" indent="-285750"/>
            <a:r>
              <a:rPr lang="sv-SE" sz="2800" dirty="0">
                <a:ea typeface="+mn-lt"/>
                <a:cs typeface="+mn-lt"/>
              </a:rPr>
              <a:t>Rutin för patientmedverkan</a:t>
            </a:r>
            <a:endParaRPr lang="en-US" sz="2800" dirty="0">
              <a:ea typeface="+mn-lt"/>
              <a:cs typeface="+mn-lt"/>
            </a:endParaRPr>
          </a:p>
          <a:p>
            <a:pPr marL="971550" lvl="1" indent="-285750"/>
            <a:r>
              <a:rPr lang="sv-SE" sz="2800" dirty="0">
                <a:ea typeface="+mn-lt"/>
                <a:cs typeface="+mn-lt"/>
              </a:rPr>
              <a:t>Att vara patientföreträdare</a:t>
            </a:r>
          </a:p>
          <a:p>
            <a:pPr marL="285750" lvl="1" indent="-285750"/>
            <a:r>
              <a:rPr lang="sv-SE" sz="2800" dirty="0">
                <a:ea typeface="+mn-lt"/>
                <a:cs typeface="+mn-lt"/>
              </a:rPr>
              <a:t>Erfarenhetsutbyte</a:t>
            </a:r>
            <a:endParaRPr lang="en-US" sz="2800" dirty="0">
              <a:ea typeface="+mn-lt"/>
              <a:cs typeface="+mn-lt"/>
            </a:endParaRPr>
          </a:p>
          <a:p>
            <a:pPr marL="285750" lvl="1" indent="-285750"/>
            <a:r>
              <a:rPr lang="sv-SE" sz="2800" dirty="0">
                <a:ea typeface="+mn-lt"/>
                <a:cs typeface="+mn-lt"/>
              </a:rPr>
              <a:t>Inspiration</a:t>
            </a:r>
            <a:endParaRPr lang="en-US" sz="2800" dirty="0">
              <a:ea typeface="+mn-lt"/>
              <a:cs typeface="+mn-lt"/>
            </a:endParaRPr>
          </a:p>
          <a:p>
            <a:pPr marL="285750" lvl="1" indent="-285750"/>
            <a:r>
              <a:rPr lang="sv-SE" sz="2800" dirty="0">
                <a:ea typeface="+mn-lt"/>
                <a:cs typeface="+mn-lt"/>
              </a:rPr>
              <a:t>Ordlista</a:t>
            </a:r>
            <a:endParaRPr lang="sv-SE" dirty="0">
              <a:ea typeface="+mn-lt"/>
              <a:cs typeface="+mn-lt"/>
            </a:endParaRPr>
          </a:p>
          <a:p>
            <a:endParaRPr lang="sv-SE" dirty="0"/>
          </a:p>
        </p:txBody>
      </p:sp>
      <p:pic>
        <p:nvPicPr>
          <p:cNvPr id="5" name="Bildobjekt 2" descr="En bild som visar sitter, lägger&#10;&#10;Automatiskt genererad beskrivning">
            <a:extLst>
              <a:ext uri="{FF2B5EF4-FFF2-40B4-BE49-F238E27FC236}">
                <a16:creationId xmlns:a16="http://schemas.microsoft.com/office/drawing/2014/main" id="{227DC82B-D394-4599-8A12-5EE2BFF4973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21185" y="39365"/>
            <a:ext cx="5257800" cy="6642101"/>
          </a:xfrm>
          <a:prstGeom prst="rect">
            <a:avLst/>
          </a:prstGeom>
        </p:spPr>
      </p:pic>
      <p:sp>
        <p:nvSpPr>
          <p:cNvPr id="6" name="Pil: höger 5">
            <a:extLst>
              <a:ext uri="{FF2B5EF4-FFF2-40B4-BE49-F238E27FC236}">
                <a16:creationId xmlns:a16="http://schemas.microsoft.com/office/drawing/2014/main" id="{C301E1EA-AFDA-4FF3-A534-00A0E7F00B62}"/>
              </a:ext>
            </a:extLst>
          </p:cNvPr>
          <p:cNvSpPr/>
          <p:nvPr/>
        </p:nvSpPr>
        <p:spPr>
          <a:xfrm>
            <a:off x="5587163" y="5096453"/>
            <a:ext cx="1017673" cy="6889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</p:spTree>
    <p:extLst>
      <p:ext uri="{BB962C8B-B14F-4D97-AF65-F5344CB8AC3E}">
        <p14:creationId xmlns:p14="http://schemas.microsoft.com/office/powerpoint/2010/main" val="5578656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5400347" y="-96799"/>
            <a:ext cx="6770914" cy="6660000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ubrik 3"/>
          <p:cNvSpPr>
            <a:spLocks noGrp="1"/>
          </p:cNvSpPr>
          <p:nvPr>
            <p:ph type="ctrTitle"/>
          </p:nvPr>
        </p:nvSpPr>
        <p:spPr>
          <a:xfrm>
            <a:off x="399495" y="292964"/>
            <a:ext cx="4734806" cy="1180729"/>
          </a:xfrm>
        </p:spPr>
        <p:txBody>
          <a:bodyPr>
            <a:normAutofit fontScale="90000"/>
          </a:bodyPr>
          <a:lstStyle/>
          <a:p>
            <a:r>
              <a:rPr lang="sv-SE" dirty="0"/>
              <a:t>Filmer om vårdförlopp på kunskapsstyrningvard.se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/>
          </p:nvPr>
        </p:nvSpPr>
        <p:spPr>
          <a:xfrm>
            <a:off x="7137052" y="255533"/>
            <a:ext cx="1483311" cy="46415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sv-SE" sz="1600" b="1" dirty="0">
                <a:solidFill>
                  <a:schemeClr val="accent1"/>
                </a:solidFill>
              </a:rPr>
              <a:t>Höftledsartros </a:t>
            </a:r>
            <a:br>
              <a:rPr lang="sv-SE" sz="1600" b="1" dirty="0">
                <a:solidFill>
                  <a:schemeClr val="accent1"/>
                </a:solidFill>
              </a:rPr>
            </a:br>
            <a:r>
              <a:rPr lang="sv-SE" sz="1600" b="1" dirty="0">
                <a:solidFill>
                  <a:schemeClr val="accent1"/>
                </a:solidFill>
              </a:rPr>
              <a:t>- primärvård</a:t>
            </a: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3949" y="915887"/>
            <a:ext cx="1036800" cy="1296000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5536" y="3242395"/>
            <a:ext cx="1102698" cy="1296000"/>
          </a:xfrm>
          <a:prstGeom prst="rect">
            <a:avLst/>
          </a:prstGeom>
        </p:spPr>
      </p:pic>
      <p:sp>
        <p:nvSpPr>
          <p:cNvPr id="11" name="Platshållare för text 4"/>
          <p:cNvSpPr txBox="1">
            <a:spLocks/>
          </p:cNvSpPr>
          <p:nvPr/>
        </p:nvSpPr>
        <p:spPr>
          <a:xfrm>
            <a:off x="8733042" y="2495065"/>
            <a:ext cx="1207785" cy="464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rgbClr val="377D7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Reumatoid artrit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6508" y="5236304"/>
            <a:ext cx="1023030" cy="1296000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6049924" y="6590226"/>
            <a:ext cx="1044000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5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Platshållare för text 4"/>
          <p:cNvSpPr txBox="1">
            <a:spLocks/>
          </p:cNvSpPr>
          <p:nvPr/>
        </p:nvSpPr>
        <p:spPr>
          <a:xfrm>
            <a:off x="5646508" y="4635970"/>
            <a:ext cx="1251298" cy="46415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rgbClr val="377D7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Stroke och </a:t>
            </a:r>
            <a:br>
              <a: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rgbClr val="377D7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rgbClr val="377D7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TIA</a:t>
            </a: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8454" y="3242395"/>
            <a:ext cx="1051224" cy="1296000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445" y="3303283"/>
            <a:ext cx="1130630" cy="720000"/>
          </a:xfrm>
          <a:prstGeom prst="rect">
            <a:avLst/>
          </a:prstGeom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5804" y="915887"/>
            <a:ext cx="1009639" cy="1296000"/>
          </a:xfrm>
          <a:prstGeom prst="rect">
            <a:avLst/>
          </a:prstGeom>
        </p:spPr>
      </p:pic>
      <p:sp>
        <p:nvSpPr>
          <p:cNvPr id="16" name="Platshållare för text 4"/>
          <p:cNvSpPr txBox="1">
            <a:spLocks/>
          </p:cNvSpPr>
          <p:nvPr/>
        </p:nvSpPr>
        <p:spPr>
          <a:xfrm>
            <a:off x="8785804" y="284212"/>
            <a:ext cx="1218788" cy="326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rgbClr val="377D7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KOL</a:t>
            </a:r>
          </a:p>
        </p:txBody>
      </p:sp>
      <p:sp>
        <p:nvSpPr>
          <p:cNvPr id="17" name="Platshållare för text 4"/>
          <p:cNvSpPr txBox="1">
            <a:spLocks/>
          </p:cNvSpPr>
          <p:nvPr/>
        </p:nvSpPr>
        <p:spPr>
          <a:xfrm>
            <a:off x="5603802" y="2500798"/>
            <a:ext cx="1294004" cy="464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rgbClr val="377D7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Kritisk benischemi</a:t>
            </a:r>
          </a:p>
        </p:txBody>
      </p:sp>
      <p:sp>
        <p:nvSpPr>
          <p:cNvPr id="18" name="Platshållare för text 4"/>
          <p:cNvSpPr txBox="1">
            <a:spLocks/>
          </p:cNvSpPr>
          <p:nvPr/>
        </p:nvSpPr>
        <p:spPr>
          <a:xfrm>
            <a:off x="10253895" y="2495390"/>
            <a:ext cx="1728000" cy="6898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rgbClr val="377D7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Schizofreni – förstagångs-insjuknande</a:t>
            </a:r>
          </a:p>
        </p:txBody>
      </p:sp>
      <p:sp>
        <p:nvSpPr>
          <p:cNvPr id="21" name="textruta 20"/>
          <p:cNvSpPr txBox="1">
            <a:spLocks noChangeAspect="1"/>
          </p:cNvSpPr>
          <p:nvPr/>
        </p:nvSpPr>
        <p:spPr>
          <a:xfrm>
            <a:off x="596557" y="2027888"/>
            <a:ext cx="3600000" cy="32084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2400" dirty="0">
                <a:solidFill>
                  <a:srgbClr val="000000"/>
                </a:solidFill>
                <a:latin typeface="Calibri"/>
              </a:rPr>
              <a:t>Filmerna </a:t>
            </a: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hittar du genom att klicka dig fram till respektive vårdförlopp på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2400" dirty="0">
              <a:solidFill>
                <a:srgbClr val="000000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kunskapsstyrningvard.se → kunskapsstöd → publicerade kunskapsstöd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2400" dirty="0">
              <a:solidFill>
                <a:srgbClr val="000000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5" name="Bildobjekt 2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3175" y="3242395"/>
            <a:ext cx="1062440" cy="1296000"/>
          </a:xfrm>
          <a:prstGeom prst="rect">
            <a:avLst/>
          </a:prstGeom>
        </p:spPr>
      </p:pic>
      <p:pic>
        <p:nvPicPr>
          <p:cNvPr id="26" name="Bildobjekt 25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8664" y="927353"/>
            <a:ext cx="1038192" cy="1296000"/>
          </a:xfrm>
          <a:prstGeom prst="rect">
            <a:avLst/>
          </a:prstGeom>
        </p:spPr>
      </p:pic>
      <p:pic>
        <p:nvPicPr>
          <p:cNvPr id="27" name="Bildobjekt 26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7483" y="915887"/>
            <a:ext cx="1005750" cy="648000"/>
          </a:xfrm>
          <a:prstGeom prst="rect">
            <a:avLst/>
          </a:prstGeom>
        </p:spPr>
      </p:pic>
      <p:sp>
        <p:nvSpPr>
          <p:cNvPr id="28" name="Platshållare för text 4"/>
          <p:cNvSpPr txBox="1">
            <a:spLocks/>
          </p:cNvSpPr>
          <p:nvPr/>
        </p:nvSpPr>
        <p:spPr>
          <a:xfrm>
            <a:off x="10253895" y="269269"/>
            <a:ext cx="1728000" cy="6466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rgbClr val="377D7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Kognitiv svikt vid misstänkt demenssjukdom</a:t>
            </a:r>
          </a:p>
        </p:txBody>
      </p:sp>
      <p:sp>
        <p:nvSpPr>
          <p:cNvPr id="30" name="Platshållare för text 4"/>
          <p:cNvSpPr txBox="1">
            <a:spLocks/>
          </p:cNvSpPr>
          <p:nvPr/>
        </p:nvSpPr>
        <p:spPr>
          <a:xfrm>
            <a:off x="7107911" y="2495390"/>
            <a:ext cx="1625131" cy="6898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rgbClr val="377D7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Osteoporos – sekundärpreven-tion efter fraktur</a:t>
            </a:r>
          </a:p>
        </p:txBody>
      </p:sp>
      <p:sp>
        <p:nvSpPr>
          <p:cNvPr id="31" name="Platshållare för text 4"/>
          <p:cNvSpPr txBox="1">
            <a:spLocks/>
          </p:cNvSpPr>
          <p:nvPr/>
        </p:nvSpPr>
        <p:spPr>
          <a:xfrm>
            <a:off x="5598174" y="284212"/>
            <a:ext cx="1423429" cy="464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rgbClr val="377D7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Hjärtsvikt - nydebuterad</a:t>
            </a: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DA0D80AF-4B5B-37C8-EA77-AC914E7DE0BB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5182" y="5911328"/>
            <a:ext cx="1056079" cy="594921"/>
          </a:xfrm>
          <a:prstGeom prst="rect">
            <a:avLst/>
          </a:prstGeom>
        </p:spPr>
      </p:pic>
      <p:pic>
        <p:nvPicPr>
          <p:cNvPr id="20" name="Bildobjekt 19">
            <a:extLst>
              <a:ext uri="{FF2B5EF4-FFF2-40B4-BE49-F238E27FC236}">
                <a16:creationId xmlns:a16="http://schemas.microsoft.com/office/drawing/2014/main" id="{AFEF340D-CD8B-70B2-9507-8526787270A0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7911" y="5231768"/>
            <a:ext cx="1057949" cy="594921"/>
          </a:xfrm>
          <a:prstGeom prst="rect">
            <a:avLst/>
          </a:prstGeom>
        </p:spPr>
      </p:pic>
      <p:sp>
        <p:nvSpPr>
          <p:cNvPr id="24" name="Platshållare för text 4">
            <a:extLst>
              <a:ext uri="{FF2B5EF4-FFF2-40B4-BE49-F238E27FC236}">
                <a16:creationId xmlns:a16="http://schemas.microsoft.com/office/drawing/2014/main" id="{D938DBD4-0546-4673-76EA-C2948819C30B}"/>
              </a:ext>
            </a:extLst>
          </p:cNvPr>
          <p:cNvSpPr txBox="1">
            <a:spLocks/>
          </p:cNvSpPr>
          <p:nvPr/>
        </p:nvSpPr>
        <p:spPr>
          <a:xfrm>
            <a:off x="7060189" y="4607009"/>
            <a:ext cx="1560173" cy="6247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600" b="1" dirty="0">
                <a:solidFill>
                  <a:srgbClr val="377D7A"/>
                </a:solidFill>
                <a:latin typeface="Calibri"/>
              </a:rPr>
              <a:t>Inflammatorisk tarmsjukdom</a:t>
            </a:r>
            <a:endParaRPr kumimoji="0" lang="sv-SE" sz="1600" b="1" i="0" u="none" strike="noStrike" kern="1200" cap="none" spc="0" normalizeH="0" baseline="0" noProof="0" dirty="0">
              <a:ln>
                <a:noFill/>
              </a:ln>
              <a:solidFill>
                <a:srgbClr val="377D7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2" name="Bildobjekt 31">
            <a:extLst>
              <a:ext uri="{FF2B5EF4-FFF2-40B4-BE49-F238E27FC236}">
                <a16:creationId xmlns:a16="http://schemas.microsoft.com/office/drawing/2014/main" id="{37C5C76D-4918-6F59-0363-0B9043DCD73E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5804" y="5207940"/>
            <a:ext cx="1155023" cy="642576"/>
          </a:xfrm>
          <a:prstGeom prst="rect">
            <a:avLst/>
          </a:prstGeom>
        </p:spPr>
      </p:pic>
      <p:sp>
        <p:nvSpPr>
          <p:cNvPr id="33" name="Platshållare för text 4">
            <a:extLst>
              <a:ext uri="{FF2B5EF4-FFF2-40B4-BE49-F238E27FC236}">
                <a16:creationId xmlns:a16="http://schemas.microsoft.com/office/drawing/2014/main" id="{EAFAFC91-AF98-BBCE-2F36-699EDA72F086}"/>
              </a:ext>
            </a:extLst>
          </p:cNvPr>
          <p:cNvSpPr txBox="1">
            <a:spLocks/>
          </p:cNvSpPr>
          <p:nvPr/>
        </p:nvSpPr>
        <p:spPr>
          <a:xfrm>
            <a:off x="8693722" y="4657219"/>
            <a:ext cx="1560173" cy="6247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600" b="1" dirty="0">
                <a:solidFill>
                  <a:srgbClr val="377D7A"/>
                </a:solidFill>
                <a:latin typeface="Calibri"/>
              </a:rPr>
              <a:t>Sepsis</a:t>
            </a:r>
            <a:endParaRPr kumimoji="0" lang="sv-SE" sz="1600" b="1" i="0" u="none" strike="noStrike" kern="1200" cap="none" spc="0" normalizeH="0" baseline="0" noProof="0" dirty="0">
              <a:ln>
                <a:noFill/>
              </a:ln>
              <a:solidFill>
                <a:srgbClr val="377D7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5" name="Bildobjekt 34">
            <a:extLst>
              <a:ext uri="{FF2B5EF4-FFF2-40B4-BE49-F238E27FC236}">
                <a16:creationId xmlns:a16="http://schemas.microsoft.com/office/drawing/2014/main" id="{DB9FFC0E-4710-011A-991D-8AD0A5C23932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5804" y="5896778"/>
            <a:ext cx="1155024" cy="649636"/>
          </a:xfrm>
          <a:prstGeom prst="rect">
            <a:avLst/>
          </a:prstGeom>
        </p:spPr>
      </p:pic>
      <p:pic>
        <p:nvPicPr>
          <p:cNvPr id="37" name="Bildobjekt 36">
            <a:extLst>
              <a:ext uri="{FF2B5EF4-FFF2-40B4-BE49-F238E27FC236}">
                <a16:creationId xmlns:a16="http://schemas.microsoft.com/office/drawing/2014/main" id="{6E8C8591-0F9E-31B1-D676-B317DB49D54B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0095" y="5826689"/>
            <a:ext cx="1196623" cy="671380"/>
          </a:xfrm>
          <a:prstGeom prst="rect">
            <a:avLst/>
          </a:prstGeom>
        </p:spPr>
      </p:pic>
      <p:sp>
        <p:nvSpPr>
          <p:cNvPr id="42" name="Platshållare för text 4">
            <a:extLst>
              <a:ext uri="{FF2B5EF4-FFF2-40B4-BE49-F238E27FC236}">
                <a16:creationId xmlns:a16="http://schemas.microsoft.com/office/drawing/2014/main" id="{80713B28-150C-7BC6-EF26-4A44E76DE847}"/>
              </a:ext>
            </a:extLst>
          </p:cNvPr>
          <p:cNvSpPr txBox="1">
            <a:spLocks/>
          </p:cNvSpPr>
          <p:nvPr/>
        </p:nvSpPr>
        <p:spPr>
          <a:xfrm>
            <a:off x="10327255" y="4657219"/>
            <a:ext cx="1654640" cy="6247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600" b="1" dirty="0">
                <a:solidFill>
                  <a:srgbClr val="377D7A"/>
                </a:solidFill>
                <a:latin typeface="Calibri"/>
              </a:rPr>
              <a:t>Obstruktiv sömnrelaterad andningsstörning hos barn </a:t>
            </a:r>
            <a:endParaRPr kumimoji="0" lang="sv-SE" sz="1600" b="1" i="0" u="none" strike="noStrike" kern="1200" cap="none" spc="0" normalizeH="0" baseline="0" noProof="0" dirty="0">
              <a:ln>
                <a:noFill/>
              </a:ln>
              <a:solidFill>
                <a:srgbClr val="377D7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54016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B2CE8BEF-4785-48A1-98C3-D3F12B56A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2746" y="1920240"/>
            <a:ext cx="9404497" cy="4587456"/>
          </a:xfrm>
        </p:spPr>
        <p:txBody>
          <a:bodyPr vert="horz" lIns="91440" tIns="45720" rIns="91440" bIns="45720" rtlCol="0" anchor="b">
            <a:normAutofit lnSpcReduction="10000"/>
          </a:bodyPr>
          <a:lstStyle/>
          <a:p>
            <a:endParaRPr lang="sv-SE" dirty="0">
              <a:ea typeface="+mn-lt"/>
              <a:cs typeface="+mn-lt"/>
              <a:hlinkClick r:id="rId2"/>
            </a:endParaRPr>
          </a:p>
          <a:p>
            <a:r>
              <a:rPr lang="sv-SE" dirty="0">
                <a:ea typeface="+mn-lt"/>
                <a:cs typeface="+mn-lt"/>
                <a:hlinkClick r:id="rId2"/>
              </a:rPr>
              <a:t>Personcentrerad vård SKR</a:t>
            </a:r>
            <a:endParaRPr lang="sv-SE" dirty="0">
              <a:ea typeface="+mn-lt"/>
              <a:cs typeface="+mn-lt"/>
            </a:endParaRPr>
          </a:p>
          <a:p>
            <a:endParaRPr lang="sv-SE" dirty="0">
              <a:hlinkClick r:id="rId3"/>
            </a:endParaRPr>
          </a:p>
          <a:p>
            <a:r>
              <a:rPr lang="sv-SE" dirty="0">
                <a:hlinkClick r:id="rId3"/>
              </a:rPr>
              <a:t>Verktyg för patientsamverkan | Vårdgivarguiden (vardgivarguiden.se)</a:t>
            </a:r>
            <a:endParaRPr lang="sv-SE" dirty="0"/>
          </a:p>
          <a:p>
            <a:endParaRPr lang="sv-SE" dirty="0">
              <a:ea typeface="+mn-lt"/>
              <a:cs typeface="+mn-lt"/>
            </a:endParaRPr>
          </a:p>
          <a:p>
            <a:r>
              <a:rPr lang="sv-SE" dirty="0">
                <a:hlinkClick r:id="rId4"/>
              </a:rPr>
              <a:t>Patientens delaktighet i hälso- och sjukvården (sbu.se)</a:t>
            </a:r>
            <a:endParaRPr lang="sv-SE" dirty="0">
              <a:ea typeface="+mn-lt"/>
              <a:cs typeface="+mn-lt"/>
            </a:endParaRPr>
          </a:p>
          <a:p>
            <a:endParaRPr lang="sv-SE" dirty="0">
              <a:ea typeface="+mn-lt"/>
              <a:cs typeface="+mn-lt"/>
            </a:endParaRPr>
          </a:p>
          <a:p>
            <a:r>
              <a:rPr lang="sv-SE" dirty="0">
                <a:hlinkClick r:id="rId5"/>
              </a:rPr>
              <a:t>Patientmedverkan | Kvalitetsregister | SKR</a:t>
            </a:r>
            <a:endParaRPr lang="sv-SE" dirty="0">
              <a:ea typeface="+mn-lt"/>
              <a:cs typeface="+mn-lt"/>
            </a:endParaRPr>
          </a:p>
          <a:p>
            <a:endParaRPr lang="sv-SE" dirty="0">
              <a:ea typeface="+mn-lt"/>
              <a:cs typeface="+mn-lt"/>
            </a:endParaRPr>
          </a:p>
          <a:p>
            <a:r>
              <a:rPr lang="sv-SE" dirty="0">
                <a:hlinkClick r:id="rId6"/>
              </a:rPr>
              <a:t>Göteborgs centrum för personcentrerad vård</a:t>
            </a:r>
            <a:endParaRPr lang="sv-SE" dirty="0">
              <a:cs typeface="Calibri"/>
              <a:hlinkClick r:id="rId6"/>
            </a:endParaRPr>
          </a:p>
          <a:p>
            <a:pPr lvl="1"/>
            <a:r>
              <a:rPr lang="sv-SE" dirty="0">
                <a:hlinkClick r:id="rId7"/>
              </a:rPr>
              <a:t>Resurssida</a:t>
            </a:r>
            <a:r>
              <a:rPr lang="sv-SE" dirty="0"/>
              <a:t> Patienters och allmänhetens medverkan i forskning</a:t>
            </a:r>
          </a:p>
          <a:p>
            <a:pPr marL="457200" lvl="1" indent="0">
              <a:buNone/>
            </a:pPr>
            <a:endParaRPr lang="sv-SE" dirty="0">
              <a:cs typeface="Calibri"/>
            </a:endParaRPr>
          </a:p>
          <a:p>
            <a:pPr marL="457200" lvl="1" indent="0">
              <a:buNone/>
            </a:pPr>
            <a:endParaRPr lang="sv-SE" dirty="0">
              <a:cs typeface="Calibri"/>
            </a:endParaRP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9F70BAE0-00E0-436B-8ACE-05C7910F9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0304"/>
            <a:ext cx="9409043" cy="992436"/>
          </a:xfrm>
        </p:spPr>
        <p:txBody>
          <a:bodyPr/>
          <a:lstStyle/>
          <a:p>
            <a:r>
              <a:rPr lang="en-US" dirty="0">
                <a:cs typeface="Calibri Light"/>
              </a:rPr>
              <a:t>Övrig inspiration </a:t>
            </a:r>
          </a:p>
        </p:txBody>
      </p:sp>
    </p:spTree>
    <p:extLst>
      <p:ext uri="{BB962C8B-B14F-4D97-AF65-F5344CB8AC3E}">
        <p14:creationId xmlns:p14="http://schemas.microsoft.com/office/powerpoint/2010/main" val="20185670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C0F5986-CBF4-4E1C-B28D-154047E68E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sv-SE" sz="3600">
                <a:cs typeface="Calibri Light"/>
              </a:rPr>
            </a:br>
            <a:r>
              <a:rPr lang="sv-SE" sz="2000">
                <a:cs typeface="Calibri Light"/>
              </a:rPr>
              <a:t> </a:t>
            </a:r>
            <a:r>
              <a:rPr lang="sv-SE" sz="3600">
                <a:cs typeface="Calibri Light"/>
              </a:rPr>
              <a:t>Innehåll</a:t>
            </a:r>
            <a:endParaRPr lang="sv-SE" sz="360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4FCDAB8-7FFC-43AB-B346-A5FFF54D69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26844" y="1713149"/>
            <a:ext cx="5317471" cy="46977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/>
            <a:r>
              <a:rPr lang="sv-SE" sz="2800" dirty="0">
                <a:ea typeface="+mn-lt"/>
                <a:cs typeface="+mn-lt"/>
              </a:rPr>
              <a:t>Nationellt system för kunskapsstyrning</a:t>
            </a:r>
            <a:br>
              <a:rPr lang="sv-SE" sz="2800" dirty="0">
                <a:ea typeface="+mn-lt"/>
                <a:cs typeface="+mn-lt"/>
              </a:rPr>
            </a:br>
            <a:r>
              <a:rPr lang="sv-SE" sz="2800" dirty="0">
                <a:ea typeface="+mn-lt"/>
                <a:cs typeface="+mn-lt"/>
              </a:rPr>
              <a:t>hälso- och sjukvård</a:t>
            </a:r>
            <a:endParaRPr lang="en-US" sz="2800" dirty="0">
              <a:ea typeface="+mn-lt"/>
              <a:cs typeface="+mn-lt"/>
            </a:endParaRPr>
          </a:p>
          <a:p>
            <a:pPr marL="285750" indent="-285750"/>
            <a:r>
              <a:rPr lang="sv-SE" sz="2800" dirty="0">
                <a:ea typeface="+mn-lt"/>
                <a:cs typeface="+mn-lt"/>
              </a:rPr>
              <a:t>Patientmedverkan</a:t>
            </a:r>
            <a:endParaRPr lang="en-US" sz="2800" dirty="0">
              <a:ea typeface="+mn-lt"/>
              <a:cs typeface="+mn-lt"/>
            </a:endParaRPr>
          </a:p>
          <a:p>
            <a:pPr marL="971550" lvl="1" indent="-285750"/>
            <a:r>
              <a:rPr lang="sv-SE" sz="2800" dirty="0">
                <a:ea typeface="+mn-lt"/>
                <a:cs typeface="+mn-lt"/>
              </a:rPr>
              <a:t>Rutin för patientmedverkan</a:t>
            </a:r>
            <a:endParaRPr lang="en-US" sz="2800" dirty="0">
              <a:ea typeface="+mn-lt"/>
              <a:cs typeface="+mn-lt"/>
            </a:endParaRPr>
          </a:p>
          <a:p>
            <a:pPr marL="971550" lvl="1" indent="-285750"/>
            <a:r>
              <a:rPr lang="sv-SE" sz="2800" dirty="0">
                <a:ea typeface="+mn-lt"/>
                <a:cs typeface="+mn-lt"/>
              </a:rPr>
              <a:t>Att vara patientföreträdare</a:t>
            </a:r>
          </a:p>
          <a:p>
            <a:pPr marL="285750" lvl="1" indent="-285750"/>
            <a:r>
              <a:rPr lang="sv-SE" sz="2800" dirty="0">
                <a:ea typeface="+mn-lt"/>
                <a:cs typeface="+mn-lt"/>
              </a:rPr>
              <a:t>Erfarenhetsutbyte</a:t>
            </a:r>
            <a:endParaRPr lang="en-US" sz="2800" dirty="0">
              <a:ea typeface="+mn-lt"/>
              <a:cs typeface="+mn-lt"/>
            </a:endParaRPr>
          </a:p>
          <a:p>
            <a:pPr marL="285750" lvl="1" indent="-285750"/>
            <a:r>
              <a:rPr lang="sv-SE" sz="2800" dirty="0">
                <a:ea typeface="+mn-lt"/>
                <a:cs typeface="+mn-lt"/>
              </a:rPr>
              <a:t>Inspiration</a:t>
            </a:r>
            <a:endParaRPr lang="en-US" sz="2800" dirty="0">
              <a:ea typeface="+mn-lt"/>
              <a:cs typeface="+mn-lt"/>
            </a:endParaRPr>
          </a:p>
          <a:p>
            <a:pPr marL="285750" lvl="1" indent="-285750"/>
            <a:r>
              <a:rPr lang="sv-SE" sz="2800" dirty="0">
                <a:ea typeface="+mn-lt"/>
                <a:cs typeface="+mn-lt"/>
              </a:rPr>
              <a:t>Ordlista</a:t>
            </a:r>
            <a:endParaRPr lang="sv-SE" dirty="0">
              <a:ea typeface="+mn-lt"/>
              <a:cs typeface="+mn-lt"/>
            </a:endParaRPr>
          </a:p>
          <a:p>
            <a:endParaRPr lang="sv-SE" dirty="0"/>
          </a:p>
        </p:txBody>
      </p:sp>
      <p:pic>
        <p:nvPicPr>
          <p:cNvPr id="5" name="Bildobjekt 2" descr="En bild som visar sitter, lägger&#10;&#10;Automatiskt genererad beskrivning">
            <a:extLst>
              <a:ext uri="{FF2B5EF4-FFF2-40B4-BE49-F238E27FC236}">
                <a16:creationId xmlns:a16="http://schemas.microsoft.com/office/drawing/2014/main" id="{227DC82B-D394-4599-8A12-5EE2BFF4973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21185" y="13239"/>
            <a:ext cx="4764206" cy="6642101"/>
          </a:xfrm>
          <a:prstGeom prst="rect">
            <a:avLst/>
          </a:prstGeom>
        </p:spPr>
      </p:pic>
      <p:sp>
        <p:nvSpPr>
          <p:cNvPr id="6" name="Pil: höger 5">
            <a:extLst>
              <a:ext uri="{FF2B5EF4-FFF2-40B4-BE49-F238E27FC236}">
                <a16:creationId xmlns:a16="http://schemas.microsoft.com/office/drawing/2014/main" id="{C301E1EA-AFDA-4FF3-A534-00A0E7F00B62}"/>
              </a:ext>
            </a:extLst>
          </p:cNvPr>
          <p:cNvSpPr/>
          <p:nvPr/>
        </p:nvSpPr>
        <p:spPr>
          <a:xfrm>
            <a:off x="5320465" y="5145203"/>
            <a:ext cx="1017673" cy="6889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</p:spTree>
    <p:extLst>
      <p:ext uri="{BB962C8B-B14F-4D97-AF65-F5344CB8AC3E}">
        <p14:creationId xmlns:p14="http://schemas.microsoft.com/office/powerpoint/2010/main" val="40180136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37B3EFA-2787-4B2B-8020-1AFC5D3191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342900" indent="-342900">
              <a:buFont typeface="Arial"/>
              <a:buChar char="•"/>
            </a:pPr>
            <a:r>
              <a:rPr lang="sv-SE" dirty="0">
                <a:ea typeface="+mn-lt"/>
                <a:cs typeface="+mn-lt"/>
              </a:rPr>
              <a:t>BG-SKS: Beredningsgrupp, Styrgrupp i nationellt system för kunskapsstyrning</a:t>
            </a:r>
          </a:p>
          <a:p>
            <a:pPr marL="342900" indent="-342900">
              <a:buFont typeface="Arial"/>
              <a:buChar char="•"/>
            </a:pPr>
            <a:r>
              <a:rPr lang="sv-SE" dirty="0">
                <a:ea typeface="+mn-lt"/>
                <a:cs typeface="+mn-lt"/>
              </a:rPr>
              <a:t>LPO: Lokala programområden</a:t>
            </a:r>
          </a:p>
          <a:p>
            <a:pPr marL="342900" indent="-342900">
              <a:buFont typeface="Arial"/>
              <a:buChar char="•"/>
            </a:pPr>
            <a:r>
              <a:rPr lang="sv-SE" dirty="0">
                <a:ea typeface="+mn-lt"/>
                <a:cs typeface="+mn-lt"/>
              </a:rPr>
              <a:t>NAG:  Nationell arbetsgrupp</a:t>
            </a:r>
            <a:endParaRPr lang="sv-SE" dirty="0"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sv-SE" dirty="0">
                <a:cs typeface="Calibri"/>
              </a:rPr>
              <a:t>NAG vårdförlopp: Nationell arbetsgrupp, personcentrerade och sammanhållna vårdförlopp</a:t>
            </a:r>
          </a:p>
          <a:p>
            <a:pPr marL="342900" indent="-342900">
              <a:buFont typeface="Arial"/>
              <a:buChar char="•"/>
            </a:pPr>
            <a:r>
              <a:rPr lang="sv-SE" dirty="0">
                <a:cs typeface="Calibri"/>
              </a:rPr>
              <a:t>NPO: Nationella programområden</a:t>
            </a:r>
          </a:p>
          <a:p>
            <a:pPr marL="342900" indent="-342900">
              <a:buFont typeface="Arial"/>
              <a:buChar char="•"/>
            </a:pPr>
            <a:r>
              <a:rPr lang="sv-SE" dirty="0">
                <a:cs typeface="Calibri"/>
              </a:rPr>
              <a:t>RAG: Regionala arbetsgrupper</a:t>
            </a:r>
          </a:p>
          <a:p>
            <a:pPr marL="342900" indent="-342900">
              <a:buFont typeface="Arial"/>
              <a:buChar char="•"/>
            </a:pPr>
            <a:r>
              <a:rPr lang="sv-SE" dirty="0">
                <a:cs typeface="Calibri"/>
              </a:rPr>
              <a:t>RPT: Regionala processteam</a:t>
            </a:r>
          </a:p>
          <a:p>
            <a:pPr marL="342900" indent="-342900">
              <a:buFont typeface="Arial"/>
              <a:buChar char="•"/>
            </a:pPr>
            <a:r>
              <a:rPr lang="sv-SE" dirty="0">
                <a:cs typeface="Calibri"/>
              </a:rPr>
              <a:t>RPO: Regionala programområden</a:t>
            </a:r>
          </a:p>
          <a:p>
            <a:pPr marL="342900" indent="-342900">
              <a:buFont typeface="Arial"/>
              <a:buChar char="•"/>
            </a:pPr>
            <a:r>
              <a:rPr lang="sv-SE" dirty="0">
                <a:cs typeface="Calibri"/>
              </a:rPr>
              <a:t>SKR: Sveriges kommuner och regioner</a:t>
            </a:r>
          </a:p>
          <a:p>
            <a:pPr marL="342900" indent="-342900">
              <a:buFont typeface="Arial"/>
              <a:buChar char="•"/>
            </a:pPr>
            <a:r>
              <a:rPr lang="sv-SE" dirty="0">
                <a:ea typeface="+mn-lt"/>
                <a:cs typeface="+mn-lt"/>
              </a:rPr>
              <a:t>SKS: Styrgrupp i nationellt system för kunskapsstyrning</a:t>
            </a:r>
            <a:endParaRPr lang="sv-SE" dirty="0">
              <a:cs typeface="Calibri"/>
            </a:endParaRPr>
          </a:p>
          <a:p>
            <a:endParaRPr lang="en-US" b="1" dirty="0">
              <a:cs typeface="Calibri"/>
            </a:endParaRPr>
          </a:p>
          <a:p>
            <a:endParaRPr lang="en-US" b="1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F76B0FF-E47B-4801-B59F-32A74BE5B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>
                <a:cs typeface="Calibri"/>
              </a:rPr>
              <a:t>Ordlista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61785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7CDD881B-0131-480B-A116-E69E0EE3C9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2595880"/>
            <a:ext cx="12192000" cy="221996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sv-SE" sz="6600" dirty="0"/>
              <a:t>Avslutande reflektioner?</a:t>
            </a:r>
          </a:p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9889080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9B5FA-EC2D-452E-BF05-80467A9E7D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Kontaktuppgifter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3FB1A7-0225-4114-839E-7926168F52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7200" lvl="1"/>
            <a:endParaRPr lang="sv-SE" dirty="0">
              <a:ea typeface="+mn-lt"/>
              <a:cs typeface="+mn-lt"/>
            </a:endParaRPr>
          </a:p>
          <a:p>
            <a:pPr marL="457200" lvl="1"/>
            <a:endParaRPr lang="sv-SE" dirty="0">
              <a:ea typeface="+mn-lt"/>
              <a:cs typeface="+mn-lt"/>
            </a:endParaRPr>
          </a:p>
          <a:p>
            <a:pPr marL="457200" lvl="1"/>
            <a:r>
              <a:rPr lang="sv-SE" dirty="0">
                <a:ea typeface="+mn-lt"/>
                <a:cs typeface="+mn-lt"/>
              </a:rPr>
              <a:t>Stödfunktionen: e-post: </a:t>
            </a:r>
            <a:r>
              <a:rPr lang="sv-SE" dirty="0">
                <a:ea typeface="+mn-lt"/>
                <a:cs typeface="+mn-lt"/>
                <a:hlinkClick r:id="rId3"/>
              </a:rPr>
              <a:t>kunskapsstyrning-vard@skr.se</a:t>
            </a:r>
            <a:endParaRPr lang="sv-SE" dirty="0">
              <a:ea typeface="+mn-lt"/>
              <a:cs typeface="+mn-lt"/>
            </a:endParaRPr>
          </a:p>
          <a:p>
            <a:pPr marL="457200" lvl="1"/>
            <a:endParaRPr lang="sv-SE" dirty="0">
              <a:ea typeface="+mn-lt"/>
              <a:cs typeface="+mn-lt"/>
            </a:endParaRPr>
          </a:p>
          <a:p>
            <a:pPr marL="457200" lvl="1"/>
            <a:endParaRPr lang="sv-SE" dirty="0">
              <a:ea typeface="+mn-lt"/>
              <a:cs typeface="+mn-lt"/>
            </a:endParaRPr>
          </a:p>
          <a:p>
            <a:pPr marL="457200" lvl="1"/>
            <a:r>
              <a:rPr lang="sv-SE" dirty="0">
                <a:ea typeface="+mn-lt"/>
                <a:cs typeface="+mn-lt"/>
              </a:rPr>
              <a:t>Processledare i  XXX: XXX</a:t>
            </a:r>
            <a:endParaRPr lang="en-US" dirty="0">
              <a:ea typeface="+mn-lt"/>
              <a:cs typeface="+mn-lt"/>
            </a:endParaRPr>
          </a:p>
          <a:p>
            <a:pPr marL="457200" lvl="1"/>
            <a:r>
              <a:rPr lang="sv-SE" dirty="0">
                <a:ea typeface="+mn-lt"/>
                <a:cs typeface="+mn-lt"/>
              </a:rPr>
              <a:t>Ordförande i XXX: XXX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0899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C2A3D48-9CC2-4875-AA98-CD4AC8FBD8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29301" y="743841"/>
            <a:ext cx="5831867" cy="3334999"/>
          </a:xfrm>
        </p:spPr>
        <p:txBody>
          <a:bodyPr/>
          <a:lstStyle/>
          <a:p>
            <a:r>
              <a:rPr lang="sv-SE" sz="4800" dirty="0"/>
              <a:t>Lycka till med ditt uppdrag!</a:t>
            </a:r>
            <a:br>
              <a:rPr lang="sv-SE" dirty="0"/>
            </a:br>
            <a:endParaRPr lang="sv-SE" dirty="0"/>
          </a:p>
        </p:txBody>
      </p:sp>
      <p:pic>
        <p:nvPicPr>
          <p:cNvPr id="7" name="Platshållare för bild 6" descr="En bild som visar natur, regnbåge, utomhus, himmel&#10;&#10;Automatiskt genererad beskrivning">
            <a:extLst>
              <a:ext uri="{FF2B5EF4-FFF2-40B4-BE49-F238E27FC236}">
                <a16:creationId xmlns:a16="http://schemas.microsoft.com/office/drawing/2014/main" id="{14D3DE63-E18B-FF17-33B2-D7617B905CD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57073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2555D5D-2249-1349-A35A-51770B334A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Regionernas beslut i korthet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0AF3530-40F4-6343-8AA3-4F43274F3C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b="1" dirty="0"/>
              <a:t>Beslut att: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Arbeta utifrån den gemensamma visionen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Samarbeta inom den gemensamma strukturen för kunskapsstyrning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Anpassa regional och lokal kunskapsorganisation till den nationella programområdes- och samverkansstrukturen </a:t>
            </a:r>
          </a:p>
          <a:p>
            <a:endParaRPr lang="sv-S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Långsiktigt säkra en regional och lokal kunskapsorganisation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Avsätta resurser regionalt</a:t>
            </a:r>
          </a:p>
          <a:p>
            <a:pPr lvl="1">
              <a:buSzPct val="70000"/>
              <a:buFont typeface="Courier New" panose="02070309020205020404" pitchFamily="49" charset="0"/>
              <a:buChar char="o"/>
            </a:pPr>
            <a:r>
              <a:rPr lang="sv-SE" dirty="0"/>
              <a:t>värdskap för programområden, ordförandeskap, processledare</a:t>
            </a:r>
          </a:p>
          <a:p>
            <a:pPr lvl="1">
              <a:buSzPct val="70000"/>
              <a:buFont typeface="Courier New" panose="02070309020205020404" pitchFamily="49" charset="0"/>
              <a:buChar char="o"/>
            </a:pPr>
            <a:r>
              <a:rPr lang="sv-SE" dirty="0"/>
              <a:t>experter i nationella programområden (NPO), nationella arbetsgrupper (NAG) och nationella samverkansgrupper (NSG)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23979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AD6383B2-CDD4-47BE-B9A6-E1E66CF3C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980" y="548921"/>
            <a:ext cx="10771200" cy="1382400"/>
          </a:xfrm>
        </p:spPr>
        <p:txBody>
          <a:bodyPr>
            <a:normAutofit/>
          </a:bodyPr>
          <a:lstStyle/>
          <a:p>
            <a:r>
              <a:rPr lang="sv-SE" dirty="0">
                <a:ea typeface="+mj-lt"/>
                <a:cs typeface="+mj-lt"/>
              </a:rPr>
              <a:t>Sammanhållet system </a:t>
            </a:r>
            <a:br>
              <a:rPr lang="sv-SE" dirty="0">
                <a:ea typeface="+mj-lt"/>
                <a:cs typeface="+mj-lt"/>
              </a:rPr>
            </a:br>
            <a:r>
              <a:rPr lang="sv-SE" dirty="0">
                <a:ea typeface="+mj-lt"/>
                <a:cs typeface="+mj-lt"/>
              </a:rPr>
              <a:t>för kunskapsstyrning hälso- och sjukvård</a:t>
            </a:r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C3EC522C-F214-FDF3-9444-A11D63E108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2708" y="2060630"/>
            <a:ext cx="4552950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262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Vild på kvinnlig vårdpersonal som pekar på datorskärm och visar manlig patient.">
            <a:extLst>
              <a:ext uri="{FF2B5EF4-FFF2-40B4-BE49-F238E27FC236}">
                <a16:creationId xmlns:a16="http://schemas.microsoft.com/office/drawing/2014/main" id="{174791A4-2644-1F43-B6C8-C6F960E5EA9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0" y="0"/>
            <a:ext cx="12192000" cy="6689035"/>
          </a:xfrm>
          <a:prstGeom prst="rect">
            <a:avLst/>
          </a:prstGeom>
        </p:spPr>
      </p:pic>
      <p:sp>
        <p:nvSpPr>
          <p:cNvPr id="11" name="textruta 10">
            <a:extLst>
              <a:ext uri="{FF2B5EF4-FFF2-40B4-BE49-F238E27FC236}">
                <a16:creationId xmlns:a16="http://schemas.microsoft.com/office/drawing/2014/main" id="{F23AFFBE-388D-514E-96D2-09377083DC84}"/>
              </a:ext>
            </a:extLst>
          </p:cNvPr>
          <p:cNvSpPr txBox="1"/>
          <p:nvPr/>
        </p:nvSpPr>
        <p:spPr>
          <a:xfrm>
            <a:off x="10444402" y="5729019"/>
            <a:ext cx="2222205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80"/>
              </a:lnSpc>
            </a:pPr>
            <a:r>
              <a:rPr lang="sv-SE" sz="14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Nationellt system </a:t>
            </a:r>
            <a:endParaRPr lang="sv-SE" sz="14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lnSpc>
                <a:spcPts val="1480"/>
              </a:lnSpc>
            </a:pPr>
            <a:r>
              <a:rPr lang="sv-SE" sz="14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för kunskapsstyrning </a:t>
            </a:r>
            <a:endParaRPr lang="sv-SE" sz="14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lnSpc>
                <a:spcPts val="1480"/>
              </a:lnSpc>
            </a:pPr>
            <a:r>
              <a:rPr lang="sv-SE" sz="14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Hälso- och sjukvård</a:t>
            </a:r>
            <a:endParaRPr lang="sv-SE" sz="18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7F247458-1AEA-294C-9F9F-1192E9E479ED}"/>
              </a:ext>
            </a:extLst>
          </p:cNvPr>
          <p:cNvSpPr txBox="1"/>
          <p:nvPr/>
        </p:nvSpPr>
        <p:spPr>
          <a:xfrm>
            <a:off x="10453592" y="6393838"/>
            <a:ext cx="1998814" cy="220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82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SVERIGES REGIONER I SAMVERKAN</a:t>
            </a:r>
            <a:endParaRPr lang="sv-SE" sz="82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cxnSp>
        <p:nvCxnSpPr>
          <p:cNvPr id="13" name="Rak 12">
            <a:extLst>
              <a:ext uri="{FF2B5EF4-FFF2-40B4-BE49-F238E27FC236}">
                <a16:creationId xmlns:a16="http://schemas.microsoft.com/office/drawing/2014/main" id="{03E19F50-EAD9-7E48-9A98-83D2C108A89D}"/>
              </a:ext>
            </a:extLst>
          </p:cNvPr>
          <p:cNvCxnSpPr>
            <a:cxnSpLocks/>
          </p:cNvCxnSpPr>
          <p:nvPr/>
        </p:nvCxnSpPr>
        <p:spPr>
          <a:xfrm>
            <a:off x="10541325" y="6398433"/>
            <a:ext cx="1529859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ubrik 1">
            <a:extLst>
              <a:ext uri="{FF2B5EF4-FFF2-40B4-BE49-F238E27FC236}">
                <a16:creationId xmlns:a16="http://schemas.microsoft.com/office/drawing/2014/main" id="{71E9BDBE-0BEE-C740-AD08-A50A6E31D366}"/>
              </a:ext>
            </a:extLst>
          </p:cNvPr>
          <p:cNvSpPr txBox="1">
            <a:spLocks/>
          </p:cNvSpPr>
          <p:nvPr/>
        </p:nvSpPr>
        <p:spPr>
          <a:xfrm>
            <a:off x="5434150" y="447261"/>
            <a:ext cx="4336868" cy="97659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Värdet skapas </a:t>
            </a:r>
            <a:br>
              <a:rPr lang="sv-SE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mötet</a:t>
            </a:r>
            <a:endParaRPr lang="sv-SE" sz="32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B8E1549F-DAAE-3E42-A0DF-15796A9FB2CC}"/>
              </a:ext>
            </a:extLst>
          </p:cNvPr>
          <p:cNvSpPr txBox="1"/>
          <p:nvPr/>
        </p:nvSpPr>
        <p:spPr>
          <a:xfrm>
            <a:off x="10444402" y="5729019"/>
            <a:ext cx="2222205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80"/>
              </a:lnSpc>
            </a:pPr>
            <a:r>
              <a:rPr lang="sv-SE" sz="14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Nationellt system </a:t>
            </a:r>
            <a:endParaRPr lang="sv-SE" sz="1400" kern="120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lnSpc>
                <a:spcPts val="1480"/>
              </a:lnSpc>
            </a:pPr>
            <a:r>
              <a:rPr lang="sv-SE" sz="14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för kunskapsstyrning </a:t>
            </a:r>
            <a:endParaRPr lang="sv-SE" sz="1400" kern="120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lnSpc>
                <a:spcPts val="1480"/>
              </a:lnSpc>
            </a:pPr>
            <a:r>
              <a:rPr lang="sv-SE" sz="14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Hälso- och sjukvård</a:t>
            </a:r>
            <a:endParaRPr lang="sv-SE" sz="1800" kern="120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C644BF2B-7492-7E44-86FB-F29B364C7EBA}"/>
              </a:ext>
            </a:extLst>
          </p:cNvPr>
          <p:cNvSpPr txBox="1"/>
          <p:nvPr/>
        </p:nvSpPr>
        <p:spPr>
          <a:xfrm>
            <a:off x="10453671" y="6391945"/>
            <a:ext cx="1998814" cy="220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82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SVERIGES REGIONER I SAMVERKAN</a:t>
            </a:r>
            <a:endParaRPr lang="sv-SE" sz="820" kern="120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  <p:cxnSp>
        <p:nvCxnSpPr>
          <p:cNvPr id="19" name="Rak 18">
            <a:extLst>
              <a:ext uri="{FF2B5EF4-FFF2-40B4-BE49-F238E27FC236}">
                <a16:creationId xmlns:a16="http://schemas.microsoft.com/office/drawing/2014/main" id="{1A64020D-02CB-C04F-9C1B-FB3EFBC05985}"/>
              </a:ext>
            </a:extLst>
          </p:cNvPr>
          <p:cNvCxnSpPr>
            <a:cxnSpLocks/>
          </p:cNvCxnSpPr>
          <p:nvPr/>
        </p:nvCxnSpPr>
        <p:spPr>
          <a:xfrm>
            <a:off x="10541404" y="6396540"/>
            <a:ext cx="1529859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0902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ubrik 1">
            <a:extLst>
              <a:ext uri="{FF2B5EF4-FFF2-40B4-BE49-F238E27FC236}">
                <a16:creationId xmlns:a16="http://schemas.microsoft.com/office/drawing/2014/main" id="{F83B8D86-4D67-8A4C-857F-0523C2D012C2}"/>
              </a:ext>
            </a:extLst>
          </p:cNvPr>
          <p:cNvSpPr txBox="1">
            <a:spLocks/>
          </p:cNvSpPr>
          <p:nvPr/>
        </p:nvSpPr>
        <p:spPr>
          <a:xfrm>
            <a:off x="6283818" y="743841"/>
            <a:ext cx="4127500" cy="80555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/>
              <a:t>Samspel </a:t>
            </a:r>
            <a:br>
              <a:rPr lang="sv-SE"/>
            </a:br>
            <a:r>
              <a:rPr lang="sv-SE"/>
              <a:t>för kunskapsstyrning</a:t>
            </a:r>
          </a:p>
        </p:txBody>
      </p:sp>
      <p:sp>
        <p:nvSpPr>
          <p:cNvPr id="57" name="textruta 56">
            <a:extLst>
              <a:ext uri="{FF2B5EF4-FFF2-40B4-BE49-F238E27FC236}">
                <a16:creationId xmlns:a16="http://schemas.microsoft.com/office/drawing/2014/main" id="{B7EF4B11-28E7-F84B-B53B-3DCD4B12B93D}"/>
              </a:ext>
            </a:extLst>
          </p:cNvPr>
          <p:cNvSpPr txBox="1"/>
          <p:nvPr/>
        </p:nvSpPr>
        <p:spPr>
          <a:xfrm>
            <a:off x="6329643" y="1727200"/>
            <a:ext cx="29894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/>
              <a:t>Utgå ifrån patienternas behov</a:t>
            </a:r>
          </a:p>
          <a:p>
            <a:r>
              <a:rPr lang="sv-SE" sz="1200"/>
              <a:t>Utgå från bästa tillgängliga kunskap</a:t>
            </a:r>
          </a:p>
          <a:p>
            <a:r>
              <a:rPr lang="sv-SE" sz="1200"/>
              <a:t>Analysera patientrelaterade resultat</a:t>
            </a:r>
          </a:p>
          <a:p>
            <a:r>
              <a:rPr lang="sv-SE" sz="1200"/>
              <a:t>Jobba med ständiga förbättringar och innovation</a:t>
            </a:r>
          </a:p>
          <a:p>
            <a:r>
              <a:rPr lang="sv-SE" sz="1200"/>
              <a:t>Efterfråga stöd vid behov</a:t>
            </a:r>
          </a:p>
          <a:p>
            <a:r>
              <a:rPr lang="sv-SE" sz="1200"/>
              <a:t>Sprida goda erfarenheter vidare</a:t>
            </a:r>
          </a:p>
          <a:p>
            <a:endParaRPr lang="sv-SE" sz="1200"/>
          </a:p>
        </p:txBody>
      </p:sp>
      <p:sp>
        <p:nvSpPr>
          <p:cNvPr id="58" name="textruta 57">
            <a:extLst>
              <a:ext uri="{FF2B5EF4-FFF2-40B4-BE49-F238E27FC236}">
                <a16:creationId xmlns:a16="http://schemas.microsoft.com/office/drawing/2014/main" id="{791A4AE1-29EC-7548-A461-7D45AF9D3611}"/>
              </a:ext>
            </a:extLst>
          </p:cNvPr>
          <p:cNvSpPr txBox="1"/>
          <p:nvPr/>
        </p:nvSpPr>
        <p:spPr>
          <a:xfrm>
            <a:off x="6349232" y="3184466"/>
            <a:ext cx="3826011" cy="859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Säkra verksamhetens tillgång till patientrelaterade resultat</a:t>
            </a:r>
          </a:p>
          <a:p>
            <a:r>
              <a:rPr lang="sv-SE" sz="1200" dirty="0"/>
              <a:t>Kvalitetsdialog utifrån patientrelaterade resultat</a:t>
            </a:r>
          </a:p>
          <a:p>
            <a:r>
              <a:rPr lang="sv-SE" sz="1200" dirty="0"/>
              <a:t>Lättillgängliga kunskapsstöd och stöd för implementering</a:t>
            </a:r>
          </a:p>
          <a:p>
            <a:r>
              <a:rPr lang="sv-SE" sz="1200" dirty="0"/>
              <a:t>Struktur och stöd för förbättringsarbete och innovation</a:t>
            </a:r>
          </a:p>
          <a:p>
            <a:r>
              <a:rPr lang="sv-SE" sz="1200" dirty="0"/>
              <a:t>Stöd till verksamheternas ledningar att leda för bättre patientresultat</a:t>
            </a:r>
          </a:p>
          <a:p>
            <a:r>
              <a:rPr lang="sv-SE" sz="1200" dirty="0"/>
              <a:t>Stöd för samverkan och erfarenhetsutbyte</a:t>
            </a:r>
          </a:p>
        </p:txBody>
      </p:sp>
      <p:sp>
        <p:nvSpPr>
          <p:cNvPr id="59" name="textruta 58">
            <a:extLst>
              <a:ext uri="{FF2B5EF4-FFF2-40B4-BE49-F238E27FC236}">
                <a16:creationId xmlns:a16="http://schemas.microsoft.com/office/drawing/2014/main" id="{EB21952C-EE7D-7C4B-95B3-9494B2F99DA0}"/>
              </a:ext>
            </a:extLst>
          </p:cNvPr>
          <p:cNvSpPr txBox="1"/>
          <p:nvPr/>
        </p:nvSpPr>
        <p:spPr>
          <a:xfrm>
            <a:off x="6383024" y="4651898"/>
            <a:ext cx="3792219" cy="5211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/>
            <a:r>
              <a:rPr lang="sv-SE" sz="1200" dirty="0"/>
              <a:t>Gemensam infrastruktur för kliniskt kunskapsstöd</a:t>
            </a:r>
          </a:p>
          <a:p>
            <a:pPr lvl="0"/>
            <a:r>
              <a:rPr lang="sv-SE" sz="1200" dirty="0"/>
              <a:t>Samverkan i arbetet med indikatorer, uppföljning, jämförelser och analys</a:t>
            </a:r>
          </a:p>
          <a:p>
            <a:pPr lvl="0"/>
            <a:r>
              <a:rPr lang="sv-SE" sz="1200" dirty="0"/>
              <a:t>Samverka kring gemensamma utvecklingsområden</a:t>
            </a:r>
          </a:p>
          <a:p>
            <a:r>
              <a:rPr lang="sv-SE" sz="1200" dirty="0"/>
              <a:t>Stöd för samverkan och erfarenhetsutbyte</a:t>
            </a:r>
          </a:p>
        </p:txBody>
      </p:sp>
      <p:sp>
        <p:nvSpPr>
          <p:cNvPr id="60" name="Vänster klammerparentes 59">
            <a:extLst>
              <a:ext uri="{FF2B5EF4-FFF2-40B4-BE49-F238E27FC236}">
                <a16:creationId xmlns:a16="http://schemas.microsoft.com/office/drawing/2014/main" id="{8B11EB38-2572-F44F-A507-40D56232DA5D}"/>
              </a:ext>
            </a:extLst>
          </p:cNvPr>
          <p:cNvSpPr/>
          <p:nvPr/>
        </p:nvSpPr>
        <p:spPr>
          <a:xfrm>
            <a:off x="6211810" y="4725611"/>
            <a:ext cx="120863" cy="864356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1" name="Vänster klammerparentes 60">
            <a:extLst>
              <a:ext uri="{FF2B5EF4-FFF2-40B4-BE49-F238E27FC236}">
                <a16:creationId xmlns:a16="http://schemas.microsoft.com/office/drawing/2014/main" id="{E8AFC2BE-817E-6B48-A459-948787D9E8BD}"/>
              </a:ext>
            </a:extLst>
          </p:cNvPr>
          <p:cNvSpPr/>
          <p:nvPr/>
        </p:nvSpPr>
        <p:spPr>
          <a:xfrm>
            <a:off x="6211811" y="3268457"/>
            <a:ext cx="144015" cy="123546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2" name="Vänster klammerparentes 61">
            <a:extLst>
              <a:ext uri="{FF2B5EF4-FFF2-40B4-BE49-F238E27FC236}">
                <a16:creationId xmlns:a16="http://schemas.microsoft.com/office/drawing/2014/main" id="{B67640D9-E3FF-4C4F-A4FE-AEFD92CEB05C}"/>
              </a:ext>
            </a:extLst>
          </p:cNvPr>
          <p:cNvSpPr/>
          <p:nvPr/>
        </p:nvSpPr>
        <p:spPr>
          <a:xfrm>
            <a:off x="6211811" y="1793719"/>
            <a:ext cx="144015" cy="123546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32" name="Grupp 31" descr="Bild på upp- och nedvänd triangel uppdelad i fyra horisontella fält.&#10;Översta fältet: patienten&#10;Näst överst: mikro, vårdteam&#10;Näst underst: Meso, region&#10;Underst: Makro, nationell nivå"/>
          <p:cNvGrpSpPr/>
          <p:nvPr/>
        </p:nvGrpSpPr>
        <p:grpSpPr>
          <a:xfrm>
            <a:off x="360342" y="1574650"/>
            <a:ext cx="5735658" cy="4448162"/>
            <a:chOff x="1236541" y="1501016"/>
            <a:chExt cx="5735658" cy="4448162"/>
          </a:xfrm>
        </p:grpSpPr>
        <p:grpSp>
          <p:nvGrpSpPr>
            <p:cNvPr id="33" name="Grupp 32"/>
            <p:cNvGrpSpPr/>
            <p:nvPr/>
          </p:nvGrpSpPr>
          <p:grpSpPr>
            <a:xfrm>
              <a:off x="1236541" y="1501016"/>
              <a:ext cx="5735658" cy="4448162"/>
              <a:chOff x="3209031" y="1493267"/>
              <a:chExt cx="5735658" cy="4448162"/>
            </a:xfrm>
          </p:grpSpPr>
          <p:sp>
            <p:nvSpPr>
              <p:cNvPr id="40" name="Parallelltrapets 39"/>
              <p:cNvSpPr/>
              <p:nvPr/>
            </p:nvSpPr>
            <p:spPr>
              <a:xfrm rot="10800000">
                <a:off x="4989500" y="4224280"/>
                <a:ext cx="2206430" cy="1713451"/>
              </a:xfrm>
              <a:prstGeom prst="trapezoid">
                <a:avLst>
                  <a:gd name="adj" fmla="val 63892"/>
                </a:avLst>
              </a:prstGeom>
              <a:solidFill>
                <a:srgbClr val="5B9BD5">
                  <a:lumMod val="75000"/>
                  <a:alpha val="1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" name="Parallelltrapets 40"/>
              <p:cNvSpPr/>
              <p:nvPr/>
            </p:nvSpPr>
            <p:spPr>
              <a:xfrm rot="10800000">
                <a:off x="3209031" y="1496303"/>
                <a:ext cx="5733536" cy="783220"/>
              </a:xfrm>
              <a:prstGeom prst="trapezoid">
                <a:avLst>
                  <a:gd name="adj" fmla="val 63892"/>
                </a:avLst>
              </a:prstGeom>
              <a:solidFill>
                <a:srgbClr val="5B9BD5">
                  <a:lumMod val="75000"/>
                  <a:alpha val="8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" name="Parallelltrapets 41"/>
              <p:cNvSpPr/>
              <p:nvPr/>
            </p:nvSpPr>
            <p:spPr>
              <a:xfrm rot="10800000">
                <a:off x="4346355" y="3239833"/>
                <a:ext cx="3493631" cy="988141"/>
              </a:xfrm>
              <a:prstGeom prst="trapezoid">
                <a:avLst>
                  <a:gd name="adj" fmla="val 64220"/>
                </a:avLst>
              </a:prstGeom>
              <a:solidFill>
                <a:srgbClr val="5B9BD5">
                  <a:lumMod val="75000"/>
                  <a:alpha val="4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Parallelltrapets 42"/>
              <p:cNvSpPr/>
              <p:nvPr/>
            </p:nvSpPr>
            <p:spPr>
              <a:xfrm rot="10800000">
                <a:off x="3721209" y="2276026"/>
                <a:ext cx="4727052" cy="963809"/>
              </a:xfrm>
              <a:prstGeom prst="trapezoid">
                <a:avLst>
                  <a:gd name="adj" fmla="val 63892"/>
                </a:avLst>
              </a:prstGeom>
              <a:solidFill>
                <a:srgbClr val="0070C0">
                  <a:alpha val="6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" name="Likbent triangel 2"/>
              <p:cNvSpPr/>
              <p:nvPr/>
            </p:nvSpPr>
            <p:spPr>
              <a:xfrm rot="10800000">
                <a:off x="3211154" y="1493267"/>
                <a:ext cx="5733535" cy="4448162"/>
              </a:xfrm>
              <a:custGeom>
                <a:avLst/>
                <a:gdLst>
                  <a:gd name="connsiteX0" fmla="*/ 0 w 4545751"/>
                  <a:gd name="connsiteY0" fmla="*/ 5561351 h 5561351"/>
                  <a:gd name="connsiteX1" fmla="*/ 2272876 w 4545751"/>
                  <a:gd name="connsiteY1" fmla="*/ 0 h 5561351"/>
                  <a:gd name="connsiteX2" fmla="*/ 4545751 w 4545751"/>
                  <a:gd name="connsiteY2" fmla="*/ 5561351 h 5561351"/>
                  <a:gd name="connsiteX3" fmla="*/ 0 w 4545751"/>
                  <a:gd name="connsiteY3" fmla="*/ 5561351 h 5561351"/>
                  <a:gd name="connsiteX0" fmla="*/ 0 w 4545751"/>
                  <a:gd name="connsiteY0" fmla="*/ 4767023 h 4767023"/>
                  <a:gd name="connsiteX1" fmla="*/ 2254404 w 4545751"/>
                  <a:gd name="connsiteY1" fmla="*/ 0 h 4767023"/>
                  <a:gd name="connsiteX2" fmla="*/ 4545751 w 4545751"/>
                  <a:gd name="connsiteY2" fmla="*/ 4767023 h 4767023"/>
                  <a:gd name="connsiteX3" fmla="*/ 0 w 4545751"/>
                  <a:gd name="connsiteY3" fmla="*/ 4767023 h 4767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545751" h="4767023">
                    <a:moveTo>
                      <a:pt x="0" y="4767023"/>
                    </a:moveTo>
                    <a:lnTo>
                      <a:pt x="2254404" y="0"/>
                    </a:lnTo>
                    <a:lnTo>
                      <a:pt x="4545751" y="4767023"/>
                    </a:lnTo>
                    <a:lnTo>
                      <a:pt x="0" y="4767023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5B9BD5">
                    <a:lumMod val="75000"/>
                  </a:srgbClr>
                </a:solidFill>
                <a:prstDash val="solid"/>
                <a:miter lim="800000"/>
              </a:ln>
              <a:effectLst/>
              <a:sp3d/>
            </p:spPr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lvl="0" indent="0" defTabSz="9144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" name="textruta 44"/>
              <p:cNvSpPr txBox="1"/>
              <p:nvPr/>
            </p:nvSpPr>
            <p:spPr>
              <a:xfrm>
                <a:off x="4100843" y="2310423"/>
                <a:ext cx="4053016" cy="3693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0" marR="0" lvl="0" indent="0" algn="ctr" defTabSz="9144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sym typeface="Arial"/>
                  </a:rPr>
                  <a:t>Mikro – vårdteam </a:t>
                </a:r>
              </a:p>
            </p:txBody>
          </p:sp>
          <p:sp>
            <p:nvSpPr>
              <p:cNvPr id="46" name="textruta 45"/>
              <p:cNvSpPr txBox="1"/>
              <p:nvPr/>
            </p:nvSpPr>
            <p:spPr>
              <a:xfrm>
                <a:off x="4013146" y="3251871"/>
                <a:ext cx="4140713" cy="3693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0" marR="0" lvl="0" indent="0" algn="ctr" defTabSz="9144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8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Meso</a:t>
                </a:r>
                <a:r>
                  <a:rPr kumimoji="0" lang="sv-SE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 – region</a:t>
                </a:r>
              </a:p>
            </p:txBody>
          </p:sp>
          <p:sp>
            <p:nvSpPr>
              <p:cNvPr id="47" name="textruta 46"/>
              <p:cNvSpPr txBox="1"/>
              <p:nvPr/>
            </p:nvSpPr>
            <p:spPr>
              <a:xfrm>
                <a:off x="5200594" y="4248037"/>
                <a:ext cx="1804087" cy="6463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0" marR="0" lvl="0" indent="0" algn="ctr" defTabSz="9144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Makro – nationell nivå</a:t>
                </a:r>
              </a:p>
            </p:txBody>
          </p:sp>
          <p:sp>
            <p:nvSpPr>
              <p:cNvPr id="48" name="textruta 47"/>
              <p:cNvSpPr txBox="1"/>
              <p:nvPr/>
            </p:nvSpPr>
            <p:spPr>
              <a:xfrm>
                <a:off x="4306807" y="2564430"/>
                <a:ext cx="3612274" cy="52321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0" marR="0" lvl="0" indent="0" algn="ctr" defTabSz="9144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sym typeface="Arial"/>
                  </a:rPr>
                  <a:t>V</a:t>
                </a:r>
                <a:r>
                  <a:rPr kumimoji="0" lang="sv-SE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>årdteam, patienter </a:t>
                </a:r>
              </a:p>
              <a:p>
                <a:pPr marL="0" marR="0" lvl="0" indent="0" algn="ctr" defTabSz="9144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>och stödsystem, verksamhetschefer</a:t>
                </a:r>
              </a:p>
            </p:txBody>
          </p:sp>
          <p:sp>
            <p:nvSpPr>
              <p:cNvPr id="49" name="textruta 48"/>
              <p:cNvSpPr txBox="1"/>
              <p:nvPr/>
            </p:nvSpPr>
            <p:spPr>
              <a:xfrm>
                <a:off x="4879318" y="3519728"/>
                <a:ext cx="2471351" cy="73866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0" marR="0" lvl="0" indent="0" algn="ctr" defTabSz="9144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Hälso- och sjukvårdsledning, sjukvårdsregion, </a:t>
                </a:r>
              </a:p>
              <a:p>
                <a:pPr marL="0" marR="0" lvl="0" indent="0" algn="ctr" defTabSz="9144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samverkan kommun</a:t>
                </a:r>
              </a:p>
            </p:txBody>
          </p:sp>
          <p:sp>
            <p:nvSpPr>
              <p:cNvPr id="50" name="textruta 49"/>
              <p:cNvSpPr txBox="1"/>
              <p:nvPr/>
            </p:nvSpPr>
            <p:spPr>
              <a:xfrm>
                <a:off x="5197496" y="4764982"/>
                <a:ext cx="1807185" cy="95410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0" marR="0" lvl="0" indent="0" algn="ctr" defTabSz="9144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Huvudmän </a:t>
                </a:r>
              </a:p>
              <a:p>
                <a:pPr marL="0" marR="0" lvl="0" indent="0" algn="ctr" defTabSz="9144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i samverkan, </a:t>
                </a:r>
              </a:p>
              <a:p>
                <a:pPr marL="0" marR="0" lvl="0" indent="0" algn="ctr" defTabSz="9144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SKR,</a:t>
                </a:r>
              </a:p>
              <a:p>
                <a:pPr marL="0" marR="0" lvl="0" indent="0" algn="ctr" defTabSz="9144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stat</a:t>
                </a:r>
                <a:endParaRPr kumimoji="0" lang="sv-SE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sym typeface="Arial"/>
                </a:endParaRPr>
              </a:p>
            </p:txBody>
          </p:sp>
          <p:pic>
            <p:nvPicPr>
              <p:cNvPr id="51" name="Bildobjekt 50"/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31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67220" y="1555025"/>
                <a:ext cx="2969419" cy="673953"/>
              </a:xfrm>
              <a:prstGeom prst="rect">
                <a:avLst/>
              </a:prstGeom>
            </p:spPr>
          </p:pic>
          <p:sp>
            <p:nvSpPr>
              <p:cNvPr id="52" name="textruta 51"/>
              <p:cNvSpPr txBox="1"/>
              <p:nvPr/>
            </p:nvSpPr>
            <p:spPr>
              <a:xfrm>
                <a:off x="5579465" y="1664749"/>
                <a:ext cx="1066957" cy="369330"/>
              </a:xfrm>
              <a:prstGeom prst="rect">
                <a:avLst/>
              </a:prstGeom>
              <a:gradFill>
                <a:gsLst>
                  <a:gs pos="0">
                    <a:srgbClr val="5B9BD5">
                      <a:lumMod val="5000"/>
                      <a:lumOff val="95000"/>
                    </a:srgbClr>
                  </a:gs>
                  <a:gs pos="74000">
                    <a:srgbClr val="5B9BD5">
                      <a:lumMod val="45000"/>
                      <a:lumOff val="55000"/>
                    </a:srgbClr>
                  </a:gs>
                  <a:gs pos="83000">
                    <a:srgbClr val="5B9BD5">
                      <a:lumMod val="45000"/>
                      <a:lumOff val="55000"/>
                    </a:srgbClr>
                  </a:gs>
                  <a:gs pos="100000">
                    <a:srgbClr val="5B9BD5">
                      <a:lumMod val="30000"/>
                      <a:lumOff val="70000"/>
                    </a:srgbClr>
                  </a:gs>
                </a:gsLst>
                <a:lin ang="5400000" scaled="1"/>
              </a:gradFill>
              <a:ln w="12700" cap="flat">
                <a:noFill/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none" lIns="45719" tIns="45719" rIns="45719" bIns="45719" numCol="1" spcCol="38100" rtlCol="0" anchor="t">
                <a:spAutoFit/>
              </a:bodyPr>
              <a:lstStyle/>
              <a:p>
                <a:pPr marL="0" marR="0" lvl="0" indent="0" defTabSz="9144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Patienten</a:t>
                </a:r>
              </a:p>
            </p:txBody>
          </p:sp>
        </p:grpSp>
        <p:sp>
          <p:nvSpPr>
            <p:cNvPr id="34" name="Högerpil 33"/>
            <p:cNvSpPr/>
            <p:nvPr/>
          </p:nvSpPr>
          <p:spPr>
            <a:xfrm rot="3498469">
              <a:off x="1637232" y="2210524"/>
              <a:ext cx="649779" cy="224586"/>
            </a:xfrm>
            <a:prstGeom prst="rightArrow">
              <a:avLst/>
            </a:prstGeom>
            <a:solidFill>
              <a:srgbClr val="ED7D31">
                <a:lumMod val="60000"/>
                <a:lumOff val="40000"/>
              </a:srgbClr>
            </a:solidFill>
            <a:ln w="12700" cap="flat" cmpd="sng" algn="ctr">
              <a:solidFill>
                <a:srgbClr val="377D7A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Högerpil 34"/>
            <p:cNvSpPr/>
            <p:nvPr/>
          </p:nvSpPr>
          <p:spPr>
            <a:xfrm rot="3374467">
              <a:off x="2859991" y="4133462"/>
              <a:ext cx="649779" cy="224586"/>
            </a:xfrm>
            <a:prstGeom prst="rightArrow">
              <a:avLst/>
            </a:prstGeom>
            <a:solidFill>
              <a:srgbClr val="ED7D31">
                <a:lumMod val="60000"/>
                <a:lumOff val="40000"/>
              </a:srgbClr>
            </a:solidFill>
            <a:ln w="12700" cap="flat" cmpd="sng" algn="ctr">
              <a:solidFill>
                <a:srgbClr val="377D7A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Högerpil 35"/>
            <p:cNvSpPr/>
            <p:nvPr/>
          </p:nvSpPr>
          <p:spPr>
            <a:xfrm rot="3488871">
              <a:off x="2236733" y="3135289"/>
              <a:ext cx="649779" cy="224586"/>
            </a:xfrm>
            <a:prstGeom prst="rightArrow">
              <a:avLst/>
            </a:prstGeom>
            <a:solidFill>
              <a:srgbClr val="ED7D31">
                <a:lumMod val="60000"/>
                <a:lumOff val="40000"/>
              </a:srgbClr>
            </a:solidFill>
            <a:ln w="12700" cap="flat" cmpd="sng" algn="ctr">
              <a:solidFill>
                <a:srgbClr val="377D7A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Högerpil 36"/>
            <p:cNvSpPr/>
            <p:nvPr/>
          </p:nvSpPr>
          <p:spPr>
            <a:xfrm rot="18141061">
              <a:off x="4716721" y="4148638"/>
              <a:ext cx="649779" cy="224586"/>
            </a:xfrm>
            <a:prstGeom prst="rightArrow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377D7A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Högerpil 37"/>
            <p:cNvSpPr/>
            <p:nvPr/>
          </p:nvSpPr>
          <p:spPr>
            <a:xfrm rot="18141061">
              <a:off x="5950445" y="2211393"/>
              <a:ext cx="649779" cy="224586"/>
            </a:xfrm>
            <a:prstGeom prst="rightArrow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377D7A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Högerpil 38"/>
            <p:cNvSpPr/>
            <p:nvPr/>
          </p:nvSpPr>
          <p:spPr>
            <a:xfrm rot="18141061">
              <a:off x="5368060" y="3122478"/>
              <a:ext cx="649779" cy="224586"/>
            </a:xfrm>
            <a:prstGeom prst="rightArrow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377D7A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7044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Rektangel 163">
            <a:extLst>
              <a:ext uri="{FF2B5EF4-FFF2-40B4-BE49-F238E27FC236}">
                <a16:creationId xmlns:a16="http://schemas.microsoft.com/office/drawing/2014/main" id="{A07B1409-F366-1240-BDCA-6FE6877DCCB2}"/>
              </a:ext>
            </a:extLst>
          </p:cNvPr>
          <p:cNvSpPr/>
          <p:nvPr/>
        </p:nvSpPr>
        <p:spPr>
          <a:xfrm>
            <a:off x="614563" y="1914161"/>
            <a:ext cx="10815435" cy="3503408"/>
          </a:xfrm>
          <a:prstGeom prst="rect">
            <a:avLst/>
          </a:prstGeom>
          <a:solidFill>
            <a:schemeClr val="bg2">
              <a:lumMod val="9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6" name="textruta 105">
            <a:extLst>
              <a:ext uri="{FF2B5EF4-FFF2-40B4-BE49-F238E27FC236}">
                <a16:creationId xmlns:a16="http://schemas.microsoft.com/office/drawing/2014/main" id="{082F88D5-39D8-2C47-AB96-E724939A5012}"/>
              </a:ext>
            </a:extLst>
          </p:cNvPr>
          <p:cNvSpPr txBox="1"/>
          <p:nvPr/>
        </p:nvSpPr>
        <p:spPr>
          <a:xfrm>
            <a:off x="4557183" y="1881051"/>
            <a:ext cx="3977640" cy="3121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Levnadsvanor</a:t>
            </a:r>
          </a:p>
          <a:p>
            <a:pPr marL="0" marR="0" lvl="0" indent="0" algn="l" defTabSz="914400" rtl="0" eaLnBrk="1" fontAlgn="auto" latinLnBrk="0" hangingPunct="1">
              <a:lnSpc>
                <a:spcPts val="2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Lung- och allergisjukdomar</a:t>
            </a:r>
          </a:p>
          <a:p>
            <a:pPr marL="0" marR="0" lvl="0" indent="0" algn="l" defTabSz="914400" rtl="0" eaLnBrk="1" fontAlgn="auto" latinLnBrk="0" hangingPunct="1">
              <a:lnSpc>
                <a:spcPts val="2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Nervsystemets sjukdomar</a:t>
            </a:r>
          </a:p>
          <a:p>
            <a:pPr marL="0" marR="0" lvl="0" indent="0" algn="l" defTabSz="914400" rtl="0" eaLnBrk="1" fontAlgn="auto" latinLnBrk="0" hangingPunct="1">
              <a:lnSpc>
                <a:spcPts val="2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Njur- och urinvägssjukdomar</a:t>
            </a:r>
          </a:p>
          <a:p>
            <a:pPr marL="0" marR="0" lvl="0" indent="0" algn="l" defTabSz="914400" rtl="0" eaLnBrk="1" fontAlgn="auto" latinLnBrk="0" hangingPunct="1">
              <a:lnSpc>
                <a:spcPts val="2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Mag- och tarmsjukdomar</a:t>
            </a:r>
          </a:p>
          <a:p>
            <a:pPr marL="0" marR="0" lvl="0" indent="0" algn="l" defTabSz="914400" rtl="0" eaLnBrk="1" fontAlgn="auto" latinLnBrk="0" hangingPunct="1">
              <a:lnSpc>
                <a:spcPts val="2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Medicinsk diagnostik</a:t>
            </a:r>
          </a:p>
          <a:p>
            <a:pPr marL="0" marR="0" lvl="0" indent="0" algn="l" defTabSz="914400" rtl="0" eaLnBrk="1" fontAlgn="auto" latinLnBrk="0" hangingPunct="1">
              <a:lnSpc>
                <a:spcPts val="248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Perioperativ vård, intensivvård och transplantation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Psykisk hälsa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Rektangel 107">
            <a:extLst>
              <a:ext uri="{FF2B5EF4-FFF2-40B4-BE49-F238E27FC236}">
                <a16:creationId xmlns:a16="http://schemas.microsoft.com/office/drawing/2014/main" id="{8BC9D11D-23BB-4F43-993A-DFF68BF151A2}"/>
              </a:ext>
            </a:extLst>
          </p:cNvPr>
          <p:cNvSpPr/>
          <p:nvPr/>
        </p:nvSpPr>
        <p:spPr>
          <a:xfrm>
            <a:off x="615149" y="1440431"/>
            <a:ext cx="10823311" cy="472641"/>
          </a:xfrm>
          <a:prstGeom prst="rect">
            <a:avLst/>
          </a:prstGeom>
          <a:solidFill>
            <a:srgbClr val="377D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Rektangel 108">
            <a:extLst>
              <a:ext uri="{FF2B5EF4-FFF2-40B4-BE49-F238E27FC236}">
                <a16:creationId xmlns:a16="http://schemas.microsoft.com/office/drawing/2014/main" id="{C3194003-6A98-A44B-9040-9411050F8282}"/>
              </a:ext>
            </a:extLst>
          </p:cNvPr>
          <p:cNvSpPr/>
          <p:nvPr/>
        </p:nvSpPr>
        <p:spPr>
          <a:xfrm>
            <a:off x="623025" y="1458002"/>
            <a:ext cx="109765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NATIONELLA PROGRAMOMRÅDEN (NPO)</a:t>
            </a:r>
            <a:b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1" name="Rektangel 110">
            <a:extLst>
              <a:ext uri="{FF2B5EF4-FFF2-40B4-BE49-F238E27FC236}">
                <a16:creationId xmlns:a16="http://schemas.microsoft.com/office/drawing/2014/main" id="{098EA5BC-3FAB-BB44-89C2-57DB4FFBD9BC}"/>
              </a:ext>
            </a:extLst>
          </p:cNvPr>
          <p:cNvSpPr/>
          <p:nvPr/>
        </p:nvSpPr>
        <p:spPr>
          <a:xfrm>
            <a:off x="8793317" y="4747365"/>
            <a:ext cx="24969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Nationella primärvårdsrådet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" name="textruta 113">
            <a:extLst>
              <a:ext uri="{FF2B5EF4-FFF2-40B4-BE49-F238E27FC236}">
                <a16:creationId xmlns:a16="http://schemas.microsoft.com/office/drawing/2014/main" id="{DD27EAE4-33BA-B342-ABF0-6609323A2186}"/>
              </a:ext>
            </a:extLst>
          </p:cNvPr>
          <p:cNvSpPr txBox="1"/>
          <p:nvPr/>
        </p:nvSpPr>
        <p:spPr>
          <a:xfrm>
            <a:off x="8793317" y="1954203"/>
            <a:ext cx="2672881" cy="3145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Rehabilitering, habilitering och försäkringsmedicin</a:t>
            </a:r>
          </a:p>
          <a:p>
            <a:pPr marL="0" marR="0" lvl="0" indent="0" algn="l" defTabSz="914400" rtl="0" eaLnBrk="1" fontAlgn="auto" latinLnBrk="0" hangingPunct="1">
              <a:lnSpc>
                <a:spcPts val="25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Reumatiska sjukdomar</a:t>
            </a:r>
          </a:p>
          <a:p>
            <a:pPr marL="0" marR="0" lvl="0" indent="0" algn="l" defTabSz="914400" rtl="0" eaLnBrk="1" fontAlgn="auto" latinLnBrk="0" hangingPunct="1">
              <a:lnSpc>
                <a:spcPts val="25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Rörelseorganens sjukdomar</a:t>
            </a:r>
          </a:p>
          <a:p>
            <a:pPr marL="0" marR="0" lvl="0" indent="0" algn="l" defTabSz="914400" rtl="0" eaLnBrk="1" fontAlgn="auto" latinLnBrk="0" hangingPunct="1">
              <a:lnSpc>
                <a:spcPts val="25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Sällsynta sjukdomar</a:t>
            </a:r>
          </a:p>
          <a:p>
            <a:pPr marL="0" marR="0" lvl="0" indent="0" algn="l" defTabSz="914400" rtl="0" eaLnBrk="1" fontAlgn="auto" latinLnBrk="0" hangingPunct="1">
              <a:lnSpc>
                <a:spcPts val="25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Tandvård</a:t>
            </a:r>
          </a:p>
          <a:p>
            <a:pPr marL="0" marR="0" lvl="0" indent="0" algn="l" defTabSz="914400" rtl="0" eaLnBrk="1" fontAlgn="auto" latinLnBrk="0" hangingPunct="1">
              <a:lnSpc>
                <a:spcPts val="25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Äldres hälsa och palliativ vård</a:t>
            </a:r>
          </a:p>
          <a:p>
            <a:pPr marL="0" marR="0" lvl="0" indent="0" algn="l" defTabSz="914400" rtl="0" eaLnBrk="1" fontAlgn="auto" latinLnBrk="0" hangingPunct="1">
              <a:lnSpc>
                <a:spcPts val="25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Ögonsjukdomar</a:t>
            </a:r>
          </a:p>
          <a:p>
            <a:pPr marL="0" marR="0" lvl="0" indent="0" algn="l" defTabSz="914400" rtl="0" eaLnBrk="1" fontAlgn="auto" latinLnBrk="0" hangingPunct="1">
              <a:lnSpc>
                <a:spcPts val="25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Öron-, näs- och halssjukdomar</a:t>
            </a:r>
          </a:p>
          <a:p>
            <a:pPr marL="0" marR="0" lvl="0" indent="0" algn="l" defTabSz="914400" rtl="0" eaLnBrk="1" fontAlgn="auto" latinLnBrk="0" hangingPunct="1">
              <a:lnSpc>
                <a:spcPts val="2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" name="textruta 114">
            <a:extLst>
              <a:ext uri="{FF2B5EF4-FFF2-40B4-BE49-F238E27FC236}">
                <a16:creationId xmlns:a16="http://schemas.microsoft.com/office/drawing/2014/main" id="{608E2FA2-1697-5D44-A4D1-819B8D539250}"/>
              </a:ext>
            </a:extLst>
          </p:cNvPr>
          <p:cNvSpPr txBox="1"/>
          <p:nvPr/>
        </p:nvSpPr>
        <p:spPr>
          <a:xfrm>
            <a:off x="864894" y="1881051"/>
            <a:ext cx="3587313" cy="3270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" latinLnBrk="0" hangingPunct="1">
              <a:lnSpc>
                <a:spcPts val="2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Akut vård</a:t>
            </a:r>
          </a:p>
          <a:p>
            <a:pPr marL="0" marR="0" lvl="0" indent="0" algn="l" defTabSz="914400" rtl="0" eaLnBrk="1" fontAlgn="auto" latinLnBrk="0" hangingPunct="1">
              <a:lnSpc>
                <a:spcPts val="248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Barns och ungdomars hälsa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Cancersjukdomar 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(utgörs av RCC i samverkan)</a:t>
            </a: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Endokrina sjukdomar</a:t>
            </a:r>
          </a:p>
          <a:p>
            <a:pPr marL="0" marR="0" lvl="0" indent="0" algn="l" defTabSz="914400" rtl="0" eaLnBrk="1" fontAlgn="auto" latinLnBrk="0" hangingPunct="1">
              <a:lnSpc>
                <a:spcPts val="2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Hjärt- och kärlsjukdomar</a:t>
            </a:r>
          </a:p>
          <a:p>
            <a:pPr marL="0" marR="0" lvl="0" indent="0" algn="l" defTabSz="914400" rtl="0" eaLnBrk="1" fontAlgn="auto" latinLnBrk="0" hangingPunct="1">
              <a:lnSpc>
                <a:spcPts val="2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Hud- och könssjukdomar</a:t>
            </a:r>
          </a:p>
          <a:p>
            <a:pPr marL="0" marR="0" lvl="0" indent="0" algn="l" defTabSz="914400" rtl="0" eaLnBrk="1" fontAlgn="auto" latinLnBrk="0" hangingPunct="1">
              <a:lnSpc>
                <a:spcPts val="2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Infektionssjukdomar</a:t>
            </a:r>
          </a:p>
          <a:p>
            <a:pPr marL="0" marR="0" lvl="0" indent="0" algn="l" defTabSz="914400" rtl="0" eaLnBrk="1" fontAlgn="auto" latinLnBrk="0" hangingPunct="1">
              <a:lnSpc>
                <a:spcPts val="2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Kvinnosjukdomar och förlossning</a:t>
            </a:r>
          </a:p>
          <a:p>
            <a:pPr marL="0" marR="0" lvl="0" indent="0" algn="l" defTabSz="914400" rtl="0" eaLnBrk="1" fontAlgn="auto" latinLnBrk="0" hangingPunct="1">
              <a:lnSpc>
                <a:spcPts val="2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Kirurgi och plastikkirurgi</a:t>
            </a:r>
          </a:p>
          <a:p>
            <a:pPr marL="0" marR="0" lvl="0" indent="0" algn="l" defTabSz="914400" rtl="0" eaLnBrk="1" fontAlgn="auto" latinLnBrk="0" hangingPunct="1">
              <a:lnSpc>
                <a:spcPts val="2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92526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heme/theme1.xml><?xml version="1.0" encoding="utf-8"?>
<a:theme xmlns:a="http://schemas.openxmlformats.org/drawingml/2006/main" name="1_Tema_sveriges_regioner_i_samverkan">
  <a:themeElements>
    <a:clrScheme name="Sveriges regioner i samverka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77D7A"/>
      </a:accent1>
      <a:accent2>
        <a:srgbClr val="CC91A9"/>
      </a:accent2>
      <a:accent3>
        <a:srgbClr val="203670"/>
      </a:accent3>
      <a:accent4>
        <a:srgbClr val="EBAE51"/>
      </a:accent4>
      <a:accent5>
        <a:srgbClr val="6C3F80"/>
      </a:accent5>
      <a:accent6>
        <a:srgbClr val="D34B50"/>
      </a:accent6>
      <a:hlink>
        <a:srgbClr val="18A7B8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mall" id="{C0197AE7-D54F-5043-BB08-EE43D68BCDE4}" vid="{1FF52E99-8E52-0F49-960F-93856A592B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lutdatum xmlns="2B20E3F3-62D6-4307-A810-C7FFBB940E2D" xsi:nil="true"/>
    <Ämne xmlns="1085aee7-63f7-4585-a659-af0c6a30d3cd" xsi:nil="true"/>
    <_Flow_SignoffStatus xmlns="2b20e3f3-62d6-4307-a810-c7ffbb940e2d" xsi:nil="true"/>
    <Projekttyp xmlns="1085aee7-63f7-4585-a659-af0c6a30d3cd" xsi:nil="true"/>
    <Projektstatus xmlns="1085aee7-63f7-4585-a659-af0c6a30d3c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F654403055AFC44939F37FB38FDB0C6" ma:contentTypeVersion="" ma:contentTypeDescription="Create a new document." ma:contentTypeScope="" ma:versionID="8218ab588901489adc61d4088e785737">
  <xsd:schema xmlns:xsd="http://www.w3.org/2001/XMLSchema" xmlns:xs="http://www.w3.org/2001/XMLSchema" xmlns:p="http://schemas.microsoft.com/office/2006/metadata/properties" xmlns:ns2="2B20E3F3-62D6-4307-A810-C7FFBB940E2D" xmlns:ns3="1085aee7-63f7-4585-a659-af0c6a30d3cd" xmlns:ns4="2b20e3f3-62d6-4307-a810-c7ffbb940e2d" xmlns:ns5="b55b3548-07f3-4e00-9fcf-fb2b70e33a95" targetNamespace="http://schemas.microsoft.com/office/2006/metadata/properties" ma:root="true" ma:fieldsID="ba3c802159e745e1aca96a40c1f442ea" ns2:_="" ns3:_="" ns4:_="" ns5:_="">
    <xsd:import namespace="2B20E3F3-62D6-4307-A810-C7FFBB940E2D"/>
    <xsd:import namespace="1085aee7-63f7-4585-a659-af0c6a30d3cd"/>
    <xsd:import namespace="2b20e3f3-62d6-4307-a810-c7ffbb940e2d"/>
    <xsd:import namespace="b55b3548-07f3-4e00-9fcf-fb2b70e33a95"/>
    <xsd:element name="properties">
      <xsd:complexType>
        <xsd:sequence>
          <xsd:element name="documentManagement">
            <xsd:complexType>
              <xsd:all>
                <xsd:element ref="ns2:Slutdatum" minOccurs="0"/>
                <xsd:element ref="ns3:Projekttyp" minOccurs="0"/>
                <xsd:element ref="ns3:Ämne" minOccurs="0"/>
                <xsd:element ref="ns3:Projektstatus" minOccurs="0"/>
                <xsd:element ref="ns2:MediaServiceMetadata" minOccurs="0"/>
                <xsd:element ref="ns2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5:SharedWithUsers" minOccurs="0"/>
                <xsd:element ref="ns5:SharedWithDetails" minOccurs="0"/>
                <xsd:element ref="ns4:_Flow_SignoffStatu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20E3F3-62D6-4307-A810-C7FFBB940E2D" elementFormDefault="qualified">
    <xsd:import namespace="http://schemas.microsoft.com/office/2006/documentManagement/types"/>
    <xsd:import namespace="http://schemas.microsoft.com/office/infopath/2007/PartnerControls"/>
    <xsd:element name="Slutdatum" ma:index="8" nillable="true" ma:displayName="Slutdatum" ma:format="DateOnly" ma:internalName="Slutdatum">
      <xsd:simpleType>
        <xsd:restriction base="dms:DateTime"/>
      </xsd:simpleType>
    </xsd:element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85aee7-63f7-4585-a659-af0c6a30d3cd" elementFormDefault="qualified">
    <xsd:import namespace="http://schemas.microsoft.com/office/2006/documentManagement/types"/>
    <xsd:import namespace="http://schemas.microsoft.com/office/infopath/2007/PartnerControls"/>
    <xsd:element name="Projekttyp" ma:index="9" nillable="true" ma:displayName="Projekttyp" ma:format="Dropdown" ma:internalName="Projekttyp">
      <xsd:simpleType>
        <xsd:restriction base="dms:Choice">
          <xsd:enumeration value="Utredning/Kartläggning"/>
          <xsd:enumeration value="Strategi/Ramverk"/>
          <xsd:enumeration value="Implementering"/>
          <xsd:enumeration value="Organisationsutveckling"/>
          <xsd:enumeration value="Ekonomistyrning"/>
          <xsd:enumeration value="Konsultstöd/Facilitering"/>
          <xsd:enumeration value="Vård/Tjänsteprocesser"/>
        </xsd:restriction>
      </xsd:simpleType>
    </xsd:element>
    <xsd:element name="Ämne" ma:index="10" nillable="true" ma:displayName="Ämne" ma:format="Dropdown" ma:internalName="_x00c4_mne">
      <xsd:simpleType>
        <xsd:restriction base="dms:Choice">
          <xsd:enumeration value="Ersättningsmodeller"/>
          <xsd:enumeration value="eHälsa/IT-stöd"/>
          <xsd:enumeration value="Folkhälsa"/>
          <xsd:enumeration value="Jämlik hälsa"/>
          <xsd:enumeration value="Sammanhållen vård"/>
          <xsd:enumeration value="Vårdgivarprocesser och organisation"/>
          <xsd:enumeration value="Läkemedel"/>
          <xsd:enumeration value="Patientsäkerhet"/>
          <xsd:enumeration value="Vård i hemmet"/>
          <xsd:enumeration value="Sociala investeringar"/>
          <xsd:enumeration value="Arbetsförmåga"/>
          <xsd:enumeration value="Kompetensförsörjning"/>
          <xsd:enumeration value="Organisering av hälso och sjukvårdssystemet"/>
        </xsd:restriction>
      </xsd:simpleType>
    </xsd:element>
    <xsd:element name="Projektstatus" ma:index="11" nillable="true" ma:displayName="Projektstatus" ma:format="Dropdown" ma:internalName="Projektstatus">
      <xsd:simpleType>
        <xsd:restriction base="dms:Choice">
          <xsd:enumeration value="Pågående"/>
          <xsd:enumeration value="Avslutat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20e3f3-62d6-4307-a810-c7ffbb940e2d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6" nillable="true" ma:displayName="MediaServiceLocation" ma:description="" ma:internalName="MediaServiceLocation" ma:readOnly="true">
      <xsd:simpleType>
        <xsd:restriction base="dms:Text"/>
      </xsd:simpleType>
    </xsd:element>
    <xsd:element name="_Flow_SignoffStatus" ma:index="19" nillable="true" ma:displayName="Sign-off status" ma:internalName="_x0024_Resources_x003a_core_x002c_Signoff_Status_x003b_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5b3548-07f3-4e00-9fcf-fb2b70e33a9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45B2398-3A3E-4519-9886-B3DCC2BBDCB9}">
  <ds:schemaRefs>
    <ds:schemaRef ds:uri="1085aee7-63f7-4585-a659-af0c6a30d3cd"/>
    <ds:schemaRef ds:uri="2B20E3F3-62D6-4307-A810-C7FFBB940E2D"/>
    <ds:schemaRef ds:uri="2b20e3f3-62d6-4307-a810-c7ffbb940e2d"/>
    <ds:schemaRef ds:uri="b55b3548-07f3-4e00-9fcf-fb2b70e33a9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81863ED-FB52-4EDE-AEE9-7DA1C94424D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A0706F7-F938-496B-96C0-34BBFB9CDD5F}">
  <ds:schemaRefs>
    <ds:schemaRef ds:uri="1085aee7-63f7-4585-a659-af0c6a30d3cd"/>
    <ds:schemaRef ds:uri="2B20E3F3-62D6-4307-A810-C7FFBB940E2D"/>
    <ds:schemaRef ds:uri="2b20e3f3-62d6-4307-a810-c7ffbb940e2d"/>
    <ds:schemaRef ds:uri="b55b3548-07f3-4e00-9fcf-fb2b70e33a9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Tom-mall-PPT-Kunskapsstyrning</Template>
  <TotalTime>1966</TotalTime>
  <Words>2968</Words>
  <Application>Microsoft Office PowerPoint</Application>
  <PresentationFormat>Bredbild</PresentationFormat>
  <Paragraphs>524</Paragraphs>
  <Slides>47</Slides>
  <Notes>27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47</vt:i4>
      </vt:variant>
    </vt:vector>
  </HeadingPairs>
  <TitlesOfParts>
    <vt:vector size="53" baseType="lpstr">
      <vt:lpstr>Arial</vt:lpstr>
      <vt:lpstr>Arial,Sans-Serif</vt:lpstr>
      <vt:lpstr>Calibri</vt:lpstr>
      <vt:lpstr>Calibri Light</vt:lpstr>
      <vt:lpstr>Courier New</vt:lpstr>
      <vt:lpstr>1_Tema_sveriges_regioner_i_samverkan</vt:lpstr>
      <vt:lpstr>Introduktionspaket för patient- och närståendeföreträdare  Nationellt system för kunskapsstyrning hälso- och sjukvård   </vt:lpstr>
      <vt:lpstr>Introduktion för patient- och närståendeföreträdare</vt:lpstr>
      <vt:lpstr>Vision</vt:lpstr>
      <vt:lpstr>Nationellt system för kunskapsstyrning hälso- och sjukvård</vt:lpstr>
      <vt:lpstr>Regionernas beslut i korthet</vt:lpstr>
      <vt:lpstr>Sammanhållet system  för kunskapsstyrning hälso- och sjukvård</vt:lpstr>
      <vt:lpstr>PowerPoint-presentation</vt:lpstr>
      <vt:lpstr>PowerPoint-presentation</vt:lpstr>
      <vt:lpstr>PowerPoint-presentation</vt:lpstr>
      <vt:lpstr>PowerPoint-presentation</vt:lpstr>
      <vt:lpstr>Nationella programområden  (NPO): uppdrag</vt:lpstr>
      <vt:lpstr>NPO - uppdrag</vt:lpstr>
      <vt:lpstr>Regionala programområden (RPO): uppdrag </vt:lpstr>
      <vt:lpstr>Regionala programområden (RPO): uppdrag </vt:lpstr>
      <vt:lpstr>Organisation i systemet för kunskapsstyrning</vt:lpstr>
      <vt:lpstr>Sammansättning nationella programområden (NPO)  och nationella arbetsgrupper (NAG)</vt:lpstr>
      <vt:lpstr>Nationella arbetsgruppen (NAG): uppdrag</vt:lpstr>
      <vt:lpstr>Nationell arbetsgrupp – sammansättningen viktig</vt:lpstr>
      <vt:lpstr>Styrgrupp SKS</vt:lpstr>
      <vt:lpstr> Beredningsgrupp</vt:lpstr>
      <vt:lpstr>Nationell stödfunktion vid SKR -  uppdrag</vt:lpstr>
      <vt:lpstr>Nationell stödfunktion vid SKR -  uppdrag</vt:lpstr>
      <vt:lpstr>Syfte med personcentrerade sammanhållna vårdförlopp</vt:lpstr>
      <vt:lpstr>PowerPoint-presentation</vt:lpstr>
      <vt:lpstr>PowerPoint-presentation</vt:lpstr>
      <vt:lpstr> Innehåll:</vt:lpstr>
      <vt:lpstr>Rutin för patientmedverkan i systemet för kunskapsstyrning</vt:lpstr>
      <vt:lpstr>Rutin för patientmedverkan</vt:lpstr>
      <vt:lpstr>Överenskommelse</vt:lpstr>
      <vt:lpstr>Ersättningsnivåer</vt:lpstr>
      <vt:lpstr>PowerPoint-presentation</vt:lpstr>
      <vt:lpstr>Innehåll:</vt:lpstr>
      <vt:lpstr>Vad är en patientföreträdare?</vt:lpstr>
      <vt:lpstr>Medskapande på olika nivåer</vt:lpstr>
      <vt:lpstr>Patientföreträdare</vt:lpstr>
      <vt:lpstr>PowerPoint-presentation</vt:lpstr>
      <vt:lpstr>PowerPoint-presentation</vt:lpstr>
      <vt:lpstr>  Innehåll</vt:lpstr>
      <vt:lpstr>Erfarenhetsutbyte</vt:lpstr>
      <vt:lpstr>   Innehåll</vt:lpstr>
      <vt:lpstr>Filmer om vårdförlopp på kunskapsstyrningvard.se</vt:lpstr>
      <vt:lpstr>Övrig inspiration </vt:lpstr>
      <vt:lpstr>  Innehåll</vt:lpstr>
      <vt:lpstr>Ordlista</vt:lpstr>
      <vt:lpstr>PowerPoint-presentation</vt:lpstr>
      <vt:lpstr>Kontaktuppgifter</vt:lpstr>
      <vt:lpstr>Lycka till med ditt uppdrag!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Översikt över framtagandeprocessen – att utarbeta ett vårdförlopp</dc:title>
  <dc:creator>Dylan Ceynowa</dc:creator>
  <cp:lastModifiedBy>Alvarado Lönberg Karin</cp:lastModifiedBy>
  <cp:revision>101</cp:revision>
  <cp:lastPrinted>2020-10-09T08:19:12Z</cp:lastPrinted>
  <dcterms:created xsi:type="dcterms:W3CDTF">2020-06-17T12:17:57Z</dcterms:created>
  <dcterms:modified xsi:type="dcterms:W3CDTF">2023-04-25T07:21:18Z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0x0101007F654403055AFC44939F37FB38FDB0C6</vt:lpwstr>
  </property>
</Properties>
</file>