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5" r:id="rId2"/>
    <p:sldId id="402" r:id="rId3"/>
    <p:sldId id="353" r:id="rId4"/>
    <p:sldId id="352" r:id="rId5"/>
    <p:sldId id="265" r:id="rId6"/>
    <p:sldId id="306" r:id="rId7"/>
    <p:sldId id="286" r:id="rId8"/>
    <p:sldId id="307" r:id="rId9"/>
    <p:sldId id="308" r:id="rId10"/>
    <p:sldId id="289" r:id="rId11"/>
    <p:sldId id="310" r:id="rId12"/>
    <p:sldId id="400"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33C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just format 3 - Dekorfärg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301B821-A1FF-4177-AEE7-76D212191A09}" styleName="Mellanmörkt format 1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1" autoAdjust="0"/>
    <p:restoredTop sz="94755" autoAdjust="0"/>
  </p:normalViewPr>
  <p:slideViewPr>
    <p:cSldViewPr snapToGrid="0">
      <p:cViewPr varScale="1">
        <p:scale>
          <a:sx n="86" d="100"/>
          <a:sy n="86" d="100"/>
        </p:scale>
        <p:origin x="869" y="5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6756C5-FCB4-4950-966A-516EC27673E4}"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sv-SE"/>
        </a:p>
      </dgm:t>
    </dgm:pt>
    <dgm:pt modelId="{AB5D1719-C525-4A84-8792-5BA4DBDD6A50}">
      <dgm:prSet phldrT="[Text]"/>
      <dgm:spPr/>
      <dgm:t>
        <a:bodyPr/>
        <a:lstStyle/>
        <a:p>
          <a:r>
            <a:rPr lang="sv-SE" dirty="0"/>
            <a:t>Vem ansvarar för vad?</a:t>
          </a:r>
        </a:p>
      </dgm:t>
    </dgm:pt>
    <dgm:pt modelId="{BCE5BF46-DBDB-40C4-A6CD-7040844ABF30}" type="parTrans" cxnId="{064CE70E-C808-4FFF-925F-68FE474416CF}">
      <dgm:prSet/>
      <dgm:spPr/>
      <dgm:t>
        <a:bodyPr/>
        <a:lstStyle/>
        <a:p>
          <a:endParaRPr lang="sv-SE"/>
        </a:p>
      </dgm:t>
    </dgm:pt>
    <dgm:pt modelId="{C9929986-CB21-44C9-83D7-D256C0A22DEC}" type="sibTrans" cxnId="{064CE70E-C808-4FFF-925F-68FE474416CF}">
      <dgm:prSet/>
      <dgm:spPr/>
      <dgm:t>
        <a:bodyPr/>
        <a:lstStyle/>
        <a:p>
          <a:endParaRPr lang="sv-SE"/>
        </a:p>
      </dgm:t>
    </dgm:pt>
    <dgm:pt modelId="{15E30BF4-10DA-4B31-B1B6-24CB3512B039}">
      <dgm:prSet phldrT="[Text]"/>
      <dgm:spPr/>
      <dgm:t>
        <a:bodyPr/>
        <a:lstStyle/>
        <a:p>
          <a:r>
            <a:rPr lang="sv-SE" dirty="0"/>
            <a:t>Vad bestämde vi?</a:t>
          </a:r>
        </a:p>
      </dgm:t>
    </dgm:pt>
    <dgm:pt modelId="{81BD522C-9F9B-48B9-A847-30217D1C923A}" type="parTrans" cxnId="{5BA45F97-CBBB-4FD7-ABD7-C78ACB353F98}">
      <dgm:prSet/>
      <dgm:spPr/>
      <dgm:t>
        <a:bodyPr/>
        <a:lstStyle/>
        <a:p>
          <a:endParaRPr lang="sv-SE"/>
        </a:p>
      </dgm:t>
    </dgm:pt>
    <dgm:pt modelId="{1B3FD0DB-513B-43FF-AB47-25A6DAA3FC2D}" type="sibTrans" cxnId="{5BA45F97-CBBB-4FD7-ABD7-C78ACB353F98}">
      <dgm:prSet/>
      <dgm:spPr/>
      <dgm:t>
        <a:bodyPr/>
        <a:lstStyle/>
        <a:p>
          <a:endParaRPr lang="sv-SE"/>
        </a:p>
      </dgm:t>
    </dgm:pt>
    <dgm:pt modelId="{43CD2023-AD86-4F47-BA65-A9FE39D09BBA}">
      <dgm:prSet phldrT="[Text]"/>
      <dgm:spPr/>
      <dgm:t>
        <a:bodyPr/>
        <a:lstStyle/>
        <a:p>
          <a:r>
            <a:rPr lang="sv-SE" dirty="0"/>
            <a:t>Hur går vi vidare?</a:t>
          </a:r>
        </a:p>
      </dgm:t>
    </dgm:pt>
    <dgm:pt modelId="{3B45D16A-4127-405D-889E-B51997C65931}" type="sibTrans" cxnId="{43574D53-EAF8-4451-B2F4-5BA75E8B7137}">
      <dgm:prSet/>
      <dgm:spPr/>
      <dgm:t>
        <a:bodyPr/>
        <a:lstStyle/>
        <a:p>
          <a:endParaRPr lang="sv-SE"/>
        </a:p>
      </dgm:t>
    </dgm:pt>
    <dgm:pt modelId="{5745AC23-6C93-4994-B557-3B68B78BFC53}" type="parTrans" cxnId="{43574D53-EAF8-4451-B2F4-5BA75E8B7137}">
      <dgm:prSet/>
      <dgm:spPr/>
      <dgm:t>
        <a:bodyPr/>
        <a:lstStyle/>
        <a:p>
          <a:endParaRPr lang="sv-SE"/>
        </a:p>
      </dgm:t>
    </dgm:pt>
    <dgm:pt modelId="{4AEFC36C-FE69-48E7-B846-14E4E8798F72}">
      <dgm:prSet phldrT="[Text]"/>
      <dgm:spPr/>
      <dgm:t>
        <a:bodyPr/>
        <a:lstStyle/>
        <a:p>
          <a:r>
            <a:rPr lang="sv-SE" dirty="0"/>
            <a:t>Nästa möte?</a:t>
          </a:r>
        </a:p>
      </dgm:t>
    </dgm:pt>
    <dgm:pt modelId="{020011AC-777A-4211-A4E3-00F3CBAD9A38}" type="sibTrans" cxnId="{1F569E04-9973-42A5-93B1-A6E3AE121F62}">
      <dgm:prSet/>
      <dgm:spPr/>
      <dgm:t>
        <a:bodyPr/>
        <a:lstStyle/>
        <a:p>
          <a:endParaRPr lang="sv-SE"/>
        </a:p>
      </dgm:t>
    </dgm:pt>
    <dgm:pt modelId="{F84424A5-BBCB-4682-83A5-6E4F96D95730}" type="parTrans" cxnId="{1F569E04-9973-42A5-93B1-A6E3AE121F62}">
      <dgm:prSet/>
      <dgm:spPr/>
      <dgm:t>
        <a:bodyPr/>
        <a:lstStyle/>
        <a:p>
          <a:endParaRPr lang="sv-SE"/>
        </a:p>
      </dgm:t>
    </dgm:pt>
    <dgm:pt modelId="{AEC2C3C2-6844-4FA6-A493-C83149CA5EF4}" type="pres">
      <dgm:prSet presAssocID="{016756C5-FCB4-4950-966A-516EC27673E4}" presName="CompostProcess" presStyleCnt="0">
        <dgm:presLayoutVars>
          <dgm:dir/>
          <dgm:resizeHandles val="exact"/>
        </dgm:presLayoutVars>
      </dgm:prSet>
      <dgm:spPr/>
    </dgm:pt>
    <dgm:pt modelId="{2987D5C3-F007-4186-86E5-9F2454E55E11}" type="pres">
      <dgm:prSet presAssocID="{016756C5-FCB4-4950-966A-516EC27673E4}" presName="arrow" presStyleLbl="bgShp" presStyleIdx="0" presStyleCnt="1" custScaleX="117647" custLinFactNeighborX="-11143" custLinFactNeighborY="713"/>
      <dgm:spPr/>
    </dgm:pt>
    <dgm:pt modelId="{E96CD167-9D1C-47C2-91D8-82951C9B8E2E}" type="pres">
      <dgm:prSet presAssocID="{016756C5-FCB4-4950-966A-516EC27673E4}" presName="linearProcess" presStyleCnt="0"/>
      <dgm:spPr/>
    </dgm:pt>
    <dgm:pt modelId="{FEBA4348-410C-433C-B362-F2F7F6F0C2BB}" type="pres">
      <dgm:prSet presAssocID="{15E30BF4-10DA-4B31-B1B6-24CB3512B039}" presName="textNode" presStyleLbl="node1" presStyleIdx="0" presStyleCnt="4" custScaleX="62209" custLinFactNeighborX="-48853" custLinFactNeighborY="-979">
        <dgm:presLayoutVars>
          <dgm:bulletEnabled val="1"/>
        </dgm:presLayoutVars>
      </dgm:prSet>
      <dgm:spPr/>
    </dgm:pt>
    <dgm:pt modelId="{981B5000-8806-4CDE-A68C-81380C4DF246}" type="pres">
      <dgm:prSet presAssocID="{1B3FD0DB-513B-43FF-AB47-25A6DAA3FC2D}" presName="sibTrans" presStyleCnt="0"/>
      <dgm:spPr/>
    </dgm:pt>
    <dgm:pt modelId="{313463C3-9521-4EBC-80BE-49FCFA98BBA8}" type="pres">
      <dgm:prSet presAssocID="{43CD2023-AD86-4F47-BA65-A9FE39D09BBA}" presName="textNode" presStyleLbl="node1" presStyleIdx="1" presStyleCnt="4" custScaleX="62209" custLinFactNeighborX="-49304" custLinFactNeighborY="-2674">
        <dgm:presLayoutVars>
          <dgm:bulletEnabled val="1"/>
        </dgm:presLayoutVars>
      </dgm:prSet>
      <dgm:spPr/>
    </dgm:pt>
    <dgm:pt modelId="{4CCFEB96-D8DB-499B-AA38-934FE1FC8163}" type="pres">
      <dgm:prSet presAssocID="{3B45D16A-4127-405D-889E-B51997C65931}" presName="sibTrans" presStyleCnt="0"/>
      <dgm:spPr/>
    </dgm:pt>
    <dgm:pt modelId="{F5F2AF10-013B-41B3-A419-D2891588C189}" type="pres">
      <dgm:prSet presAssocID="{4AEFC36C-FE69-48E7-B846-14E4E8798F72}" presName="textNode" presStyleLbl="node1" presStyleIdx="2" presStyleCnt="4" custScaleX="62209" custLinFactX="59605" custLinFactNeighborX="100000" custLinFactNeighborY="-845">
        <dgm:presLayoutVars>
          <dgm:bulletEnabled val="1"/>
        </dgm:presLayoutVars>
      </dgm:prSet>
      <dgm:spPr/>
    </dgm:pt>
    <dgm:pt modelId="{1F817967-A8C7-47E9-AC35-0AD886827359}" type="pres">
      <dgm:prSet presAssocID="{020011AC-777A-4211-A4E3-00F3CBAD9A38}" presName="sibTrans" presStyleCnt="0"/>
      <dgm:spPr/>
    </dgm:pt>
    <dgm:pt modelId="{E1869645-4C30-41D6-AD2D-977DD48AD815}" type="pres">
      <dgm:prSet presAssocID="{AB5D1719-C525-4A84-8792-5BA4DBDD6A50}" presName="textNode" presStyleLbl="node1" presStyleIdx="3" presStyleCnt="4" custScaleX="63616" custLinFactX="-64559" custLinFactNeighborX="-100000" custLinFactNeighborY="-3588">
        <dgm:presLayoutVars>
          <dgm:bulletEnabled val="1"/>
        </dgm:presLayoutVars>
      </dgm:prSet>
      <dgm:spPr/>
    </dgm:pt>
  </dgm:ptLst>
  <dgm:cxnLst>
    <dgm:cxn modelId="{1F569E04-9973-42A5-93B1-A6E3AE121F62}" srcId="{016756C5-FCB4-4950-966A-516EC27673E4}" destId="{4AEFC36C-FE69-48E7-B846-14E4E8798F72}" srcOrd="2" destOrd="0" parTransId="{F84424A5-BBCB-4682-83A5-6E4F96D95730}" sibTransId="{020011AC-777A-4211-A4E3-00F3CBAD9A38}"/>
    <dgm:cxn modelId="{640B6507-507F-4926-B4FE-87661807BF42}" type="presOf" srcId="{4AEFC36C-FE69-48E7-B846-14E4E8798F72}" destId="{F5F2AF10-013B-41B3-A419-D2891588C189}" srcOrd="0" destOrd="0" presId="urn:microsoft.com/office/officeart/2005/8/layout/hProcess9"/>
    <dgm:cxn modelId="{064CE70E-C808-4FFF-925F-68FE474416CF}" srcId="{016756C5-FCB4-4950-966A-516EC27673E4}" destId="{AB5D1719-C525-4A84-8792-5BA4DBDD6A50}" srcOrd="3" destOrd="0" parTransId="{BCE5BF46-DBDB-40C4-A6CD-7040844ABF30}" sibTransId="{C9929986-CB21-44C9-83D7-D256C0A22DEC}"/>
    <dgm:cxn modelId="{67874F1C-2406-4161-B75D-304205703FBD}" type="presOf" srcId="{AB5D1719-C525-4A84-8792-5BA4DBDD6A50}" destId="{E1869645-4C30-41D6-AD2D-977DD48AD815}" srcOrd="0" destOrd="0" presId="urn:microsoft.com/office/officeart/2005/8/layout/hProcess9"/>
    <dgm:cxn modelId="{73B4FB5D-910E-43E9-B543-09635CDAD75E}" type="presOf" srcId="{43CD2023-AD86-4F47-BA65-A9FE39D09BBA}" destId="{313463C3-9521-4EBC-80BE-49FCFA98BBA8}" srcOrd="0" destOrd="0" presId="urn:microsoft.com/office/officeart/2005/8/layout/hProcess9"/>
    <dgm:cxn modelId="{22B46B6A-CF32-4592-ACF9-54F3AD89A48D}" type="presOf" srcId="{15E30BF4-10DA-4B31-B1B6-24CB3512B039}" destId="{FEBA4348-410C-433C-B362-F2F7F6F0C2BB}" srcOrd="0" destOrd="0" presId="urn:microsoft.com/office/officeart/2005/8/layout/hProcess9"/>
    <dgm:cxn modelId="{43574D53-EAF8-4451-B2F4-5BA75E8B7137}" srcId="{016756C5-FCB4-4950-966A-516EC27673E4}" destId="{43CD2023-AD86-4F47-BA65-A9FE39D09BBA}" srcOrd="1" destOrd="0" parTransId="{5745AC23-6C93-4994-B557-3B68B78BFC53}" sibTransId="{3B45D16A-4127-405D-889E-B51997C65931}"/>
    <dgm:cxn modelId="{5BA45F97-CBBB-4FD7-ABD7-C78ACB353F98}" srcId="{016756C5-FCB4-4950-966A-516EC27673E4}" destId="{15E30BF4-10DA-4B31-B1B6-24CB3512B039}" srcOrd="0" destOrd="0" parTransId="{81BD522C-9F9B-48B9-A847-30217D1C923A}" sibTransId="{1B3FD0DB-513B-43FF-AB47-25A6DAA3FC2D}"/>
    <dgm:cxn modelId="{34A1F0F1-5E4E-403D-962A-2D1A100376C4}" type="presOf" srcId="{016756C5-FCB4-4950-966A-516EC27673E4}" destId="{AEC2C3C2-6844-4FA6-A493-C83149CA5EF4}" srcOrd="0" destOrd="0" presId="urn:microsoft.com/office/officeart/2005/8/layout/hProcess9"/>
    <dgm:cxn modelId="{A9494652-86B4-4B40-828C-F4F54F22ADD8}" type="presParOf" srcId="{AEC2C3C2-6844-4FA6-A493-C83149CA5EF4}" destId="{2987D5C3-F007-4186-86E5-9F2454E55E11}" srcOrd="0" destOrd="0" presId="urn:microsoft.com/office/officeart/2005/8/layout/hProcess9"/>
    <dgm:cxn modelId="{4BF008B9-199D-4B2D-A977-84A6C74BC0F8}" type="presParOf" srcId="{AEC2C3C2-6844-4FA6-A493-C83149CA5EF4}" destId="{E96CD167-9D1C-47C2-91D8-82951C9B8E2E}" srcOrd="1" destOrd="0" presId="urn:microsoft.com/office/officeart/2005/8/layout/hProcess9"/>
    <dgm:cxn modelId="{0E82E185-DAB6-4D98-8660-6FDA92396A6A}" type="presParOf" srcId="{E96CD167-9D1C-47C2-91D8-82951C9B8E2E}" destId="{FEBA4348-410C-433C-B362-F2F7F6F0C2BB}" srcOrd="0" destOrd="0" presId="urn:microsoft.com/office/officeart/2005/8/layout/hProcess9"/>
    <dgm:cxn modelId="{697052A7-5681-4F1D-B7A4-9F531637B837}" type="presParOf" srcId="{E96CD167-9D1C-47C2-91D8-82951C9B8E2E}" destId="{981B5000-8806-4CDE-A68C-81380C4DF246}" srcOrd="1" destOrd="0" presId="urn:microsoft.com/office/officeart/2005/8/layout/hProcess9"/>
    <dgm:cxn modelId="{FABCD732-1347-4191-AEBF-0ABE8E8F58B3}" type="presParOf" srcId="{E96CD167-9D1C-47C2-91D8-82951C9B8E2E}" destId="{313463C3-9521-4EBC-80BE-49FCFA98BBA8}" srcOrd="2" destOrd="0" presId="urn:microsoft.com/office/officeart/2005/8/layout/hProcess9"/>
    <dgm:cxn modelId="{64D0BEA1-19F1-4F1E-83BD-1B9FED8DD42E}" type="presParOf" srcId="{E96CD167-9D1C-47C2-91D8-82951C9B8E2E}" destId="{4CCFEB96-D8DB-499B-AA38-934FE1FC8163}" srcOrd="3" destOrd="0" presId="urn:microsoft.com/office/officeart/2005/8/layout/hProcess9"/>
    <dgm:cxn modelId="{DF39CBC7-82D2-4CD8-85BD-FB87E174EFB4}" type="presParOf" srcId="{E96CD167-9D1C-47C2-91D8-82951C9B8E2E}" destId="{F5F2AF10-013B-41B3-A419-D2891588C189}" srcOrd="4" destOrd="0" presId="urn:microsoft.com/office/officeart/2005/8/layout/hProcess9"/>
    <dgm:cxn modelId="{E5E30BFD-0FD5-4F35-9BA8-F05500787A95}" type="presParOf" srcId="{E96CD167-9D1C-47C2-91D8-82951C9B8E2E}" destId="{1F817967-A8C7-47E9-AC35-0AD886827359}" srcOrd="5" destOrd="0" presId="urn:microsoft.com/office/officeart/2005/8/layout/hProcess9"/>
    <dgm:cxn modelId="{F1E09FD0-BF78-4E1A-8292-27D0497D4A94}" type="presParOf" srcId="{E96CD167-9D1C-47C2-91D8-82951C9B8E2E}" destId="{E1869645-4C30-41D6-AD2D-977DD48AD815}"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87D5C3-F007-4186-86E5-9F2454E55E11}">
      <dsp:nvSpPr>
        <dsp:cNvPr id="0" name=""/>
        <dsp:cNvSpPr/>
      </dsp:nvSpPr>
      <dsp:spPr>
        <a:xfrm>
          <a:off x="0" y="0"/>
          <a:ext cx="10416534" cy="537633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BA4348-410C-433C-B362-F2F7F6F0C2BB}">
      <dsp:nvSpPr>
        <dsp:cNvPr id="0" name=""/>
        <dsp:cNvSpPr/>
      </dsp:nvSpPr>
      <dsp:spPr>
        <a:xfrm>
          <a:off x="486223" y="1591846"/>
          <a:ext cx="2085758" cy="215053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sv-SE" sz="2900" kern="1200" dirty="0"/>
            <a:t>Vad bestämde vi?</a:t>
          </a:r>
        </a:p>
      </dsp:txBody>
      <dsp:txXfrm>
        <a:off x="588041" y="1693664"/>
        <a:ext cx="1882122" cy="1946897"/>
      </dsp:txXfrm>
    </dsp:sp>
    <dsp:sp modelId="{313463C3-9521-4EBC-80BE-49FCFA98BBA8}">
      <dsp:nvSpPr>
        <dsp:cNvPr id="0" name=""/>
        <dsp:cNvSpPr/>
      </dsp:nvSpPr>
      <dsp:spPr>
        <a:xfrm>
          <a:off x="2835777" y="1555394"/>
          <a:ext cx="2085758" cy="215053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sv-SE" sz="2900" kern="1200" dirty="0"/>
            <a:t>Hur går vi vidare?</a:t>
          </a:r>
        </a:p>
      </dsp:txBody>
      <dsp:txXfrm>
        <a:off x="2937595" y="1657212"/>
        <a:ext cx="1882122" cy="1946897"/>
      </dsp:txXfrm>
    </dsp:sp>
    <dsp:sp modelId="{F5F2AF10-013B-41B3-A419-D2891588C189}">
      <dsp:nvSpPr>
        <dsp:cNvPr id="0" name=""/>
        <dsp:cNvSpPr/>
      </dsp:nvSpPr>
      <dsp:spPr>
        <a:xfrm>
          <a:off x="7580620" y="1594728"/>
          <a:ext cx="2085758" cy="215053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sv-SE" sz="2900" kern="1200" dirty="0"/>
            <a:t>Nästa möte?</a:t>
          </a:r>
        </a:p>
      </dsp:txBody>
      <dsp:txXfrm>
        <a:off x="7682438" y="1696546"/>
        <a:ext cx="1882122" cy="1946897"/>
      </dsp:txXfrm>
    </dsp:sp>
    <dsp:sp modelId="{E1869645-4C30-41D6-AD2D-977DD48AD815}">
      <dsp:nvSpPr>
        <dsp:cNvPr id="0" name=""/>
        <dsp:cNvSpPr/>
      </dsp:nvSpPr>
      <dsp:spPr>
        <a:xfrm>
          <a:off x="5238387" y="1535739"/>
          <a:ext cx="2132932" cy="215053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sv-SE" sz="2900" kern="1200" dirty="0"/>
            <a:t>Vem ansvarar för vad?</a:t>
          </a:r>
        </a:p>
      </dsp:txBody>
      <dsp:txXfrm>
        <a:off x="5342508" y="1639860"/>
        <a:ext cx="1924690" cy="194229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5408F0-1F40-42B9-8037-58DE3019D563}" type="datetimeFigureOut">
              <a:rPr lang="sv-SE" smtClean="0"/>
              <a:t>2022-01-12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B23B6B-5627-4103-A17B-86AC1D3D80DE}" type="slidenum">
              <a:rPr lang="sv-SE" smtClean="0"/>
              <a:t>‹#›</a:t>
            </a:fld>
            <a:endParaRPr lang="sv-SE"/>
          </a:p>
        </p:txBody>
      </p:sp>
    </p:spTree>
    <p:extLst>
      <p:ext uri="{BB962C8B-B14F-4D97-AF65-F5344CB8AC3E}">
        <p14:creationId xmlns:p14="http://schemas.microsoft.com/office/powerpoint/2010/main" val="1736575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FB23B6B-5627-4103-A17B-86AC1D3D80DE}" type="slidenum">
              <a:rPr lang="sv-SE" smtClean="0"/>
              <a:t>1</a:t>
            </a:fld>
            <a:endParaRPr lang="sv-SE"/>
          </a:p>
        </p:txBody>
      </p:sp>
    </p:spTree>
    <p:extLst>
      <p:ext uri="{BB962C8B-B14F-4D97-AF65-F5344CB8AC3E}">
        <p14:creationId xmlns:p14="http://schemas.microsoft.com/office/powerpoint/2010/main" val="3657560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6813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p3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8" name="Google Shape;438;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06660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Google Shape;451;p3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2" name="Google Shape;452;p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3199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Google Shape;468;p3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9" name="Google Shape;469;p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6660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59" name="Google Shape;459;p3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60" name="Google Shape;460;p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8482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6"/>
        <p:cNvGrpSpPr/>
        <p:nvPr/>
      </p:nvGrpSpPr>
      <p:grpSpPr>
        <a:xfrm>
          <a:off x="0" y="0"/>
          <a:ext cx="0" cy="0"/>
          <a:chOff x="0" y="0"/>
          <a:chExt cx="0" cy="0"/>
        </a:xfrm>
      </p:grpSpPr>
      <p:sp>
        <p:nvSpPr>
          <p:cNvPr id="507" name="Google Shape;507;p4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08" name="Google Shape;508;p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59947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773F9303-A48B-C549-8D96-027C3C23962E}"/>
              </a:ext>
            </a:extLst>
          </p:cNvPr>
          <p:cNvPicPr>
            <a:picLocks noChangeAspect="1"/>
          </p:cNvPicPr>
          <p:nvPr userDrawn="1"/>
        </p:nvPicPr>
        <p:blipFill>
          <a:blip r:embed="rId2"/>
          <a:stretch>
            <a:fillRect/>
          </a:stretch>
        </p:blipFill>
        <p:spPr>
          <a:xfrm>
            <a:off x="0" y="128372"/>
            <a:ext cx="12196481" cy="5751749"/>
          </a:xfrm>
          <a:prstGeom prst="rect">
            <a:avLst/>
          </a:prstGeom>
        </p:spPr>
      </p:pic>
      <p:sp>
        <p:nvSpPr>
          <p:cNvPr id="3" name="Underrubrik 2">
            <a:extLst>
              <a:ext uri="{FF2B5EF4-FFF2-40B4-BE49-F238E27FC236}">
                <a16:creationId xmlns:a16="http://schemas.microsoft.com/office/drawing/2014/main" id="{9B4FAEFB-F4DE-9740-8684-724D48AA9047}"/>
              </a:ext>
            </a:extLst>
          </p:cNvPr>
          <p:cNvSpPr>
            <a:spLocks noGrp="1"/>
          </p:cNvSpPr>
          <p:nvPr>
            <p:ph type="subTitle" idx="1" hasCustomPrompt="1"/>
          </p:nvPr>
        </p:nvSpPr>
        <p:spPr>
          <a:xfrm>
            <a:off x="1114806" y="4220088"/>
            <a:ext cx="5598000" cy="365125"/>
          </a:xfrm>
        </p:spPr>
        <p:txBody>
          <a:bodyPr>
            <a:no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4" name="Platshållare för datum 3">
            <a:extLst>
              <a:ext uri="{FF2B5EF4-FFF2-40B4-BE49-F238E27FC236}">
                <a16:creationId xmlns:a16="http://schemas.microsoft.com/office/drawing/2014/main" id="{B45F1F36-FFA8-D84F-AF16-1EB87F278EFC}"/>
              </a:ext>
            </a:extLst>
          </p:cNvPr>
          <p:cNvSpPr>
            <a:spLocks noGrp="1"/>
          </p:cNvSpPr>
          <p:nvPr>
            <p:ph type="dt" sz="half" idx="10"/>
          </p:nvPr>
        </p:nvSpPr>
        <p:spPr/>
        <p:txBody>
          <a:bodyPr/>
          <a:lstStyle/>
          <a:p>
            <a:fld id="{E87BE861-7691-5C47-8CD7-83D6B6E3C4FC}" type="datetime1">
              <a:rPr lang="sv-SE" smtClean="0"/>
              <a:t>2022-01-12</a:t>
            </a:fld>
            <a:endParaRPr lang="sv-SE" dirty="0"/>
          </a:p>
        </p:txBody>
      </p:sp>
      <p:sp>
        <p:nvSpPr>
          <p:cNvPr id="5" name="Platshållare för sidfot 4">
            <a:extLst>
              <a:ext uri="{FF2B5EF4-FFF2-40B4-BE49-F238E27FC236}">
                <a16:creationId xmlns:a16="http://schemas.microsoft.com/office/drawing/2014/main" id="{879DDEDA-B849-FA42-9F5B-E9220FC24387}"/>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F6840DF7-A535-684B-B22D-A476C725E813}"/>
              </a:ext>
            </a:extLst>
          </p:cNvPr>
          <p:cNvSpPr>
            <a:spLocks noGrp="1"/>
          </p:cNvSpPr>
          <p:nvPr>
            <p:ph type="sldNum" sz="quarter" idx="12"/>
          </p:nvPr>
        </p:nvSpPr>
        <p:spPr/>
        <p:txBody>
          <a:bodyPr/>
          <a:lstStyle/>
          <a:p>
            <a:fld id="{77AB70A0-377B-6347-BEEC-1C25D9BB7174}" type="slidenum">
              <a:rPr lang="sv-SE" smtClean="0"/>
              <a:t>‹#›</a:t>
            </a:fld>
            <a:endParaRPr lang="sv-SE" dirty="0"/>
          </a:p>
        </p:txBody>
      </p:sp>
      <p:sp>
        <p:nvSpPr>
          <p:cNvPr id="16" name="Rektangel 15">
            <a:extLst>
              <a:ext uri="{FF2B5EF4-FFF2-40B4-BE49-F238E27FC236}">
                <a16:creationId xmlns:a16="http://schemas.microsoft.com/office/drawing/2014/main" id="{91E5827B-BAFB-5145-AA6A-B90EA9B8602A}"/>
              </a:ext>
            </a:extLst>
          </p:cNvPr>
          <p:cNvSpPr/>
          <p:nvPr userDrawn="1"/>
        </p:nvSpPr>
        <p:spPr>
          <a:xfrm>
            <a:off x="4481" y="5872864"/>
            <a:ext cx="12192000" cy="98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25" name="Bildobjekt 24">
            <a:extLst>
              <a:ext uri="{FF2B5EF4-FFF2-40B4-BE49-F238E27FC236}">
                <a16:creationId xmlns:a16="http://schemas.microsoft.com/office/drawing/2014/main" id="{64C345FF-E403-764A-8FDE-9E5C959CC757}"/>
              </a:ext>
            </a:extLst>
          </p:cNvPr>
          <p:cNvPicPr>
            <a:picLocks noChangeAspect="1"/>
          </p:cNvPicPr>
          <p:nvPr userDrawn="1"/>
        </p:nvPicPr>
        <p:blipFill>
          <a:blip r:embed="rId3"/>
          <a:stretch>
            <a:fillRect/>
          </a:stretch>
        </p:blipFill>
        <p:spPr>
          <a:xfrm>
            <a:off x="403718" y="6017168"/>
            <a:ext cx="11184711" cy="690249"/>
          </a:xfrm>
          <a:prstGeom prst="rect">
            <a:avLst/>
          </a:prstGeom>
        </p:spPr>
      </p:pic>
      <p:pic>
        <p:nvPicPr>
          <p:cNvPr id="11" name="Bildobjekt 10">
            <a:extLst>
              <a:ext uri="{FF2B5EF4-FFF2-40B4-BE49-F238E27FC236}">
                <a16:creationId xmlns:a16="http://schemas.microsoft.com/office/drawing/2014/main" id="{DAFE77D5-E6A8-5349-801B-9C0BC74F5AB2}"/>
              </a:ext>
            </a:extLst>
          </p:cNvPr>
          <p:cNvPicPr>
            <a:picLocks noChangeAspect="1"/>
          </p:cNvPicPr>
          <p:nvPr userDrawn="1"/>
        </p:nvPicPr>
        <p:blipFill>
          <a:blip r:embed="rId4"/>
          <a:stretch>
            <a:fillRect/>
          </a:stretch>
        </p:blipFill>
        <p:spPr>
          <a:xfrm>
            <a:off x="1228824" y="1199806"/>
            <a:ext cx="2843304" cy="830162"/>
          </a:xfrm>
          <a:prstGeom prst="rect">
            <a:avLst/>
          </a:prstGeom>
        </p:spPr>
      </p:pic>
      <p:sp>
        <p:nvSpPr>
          <p:cNvPr id="12" name="Rubrik 1">
            <a:extLst>
              <a:ext uri="{FF2B5EF4-FFF2-40B4-BE49-F238E27FC236}">
                <a16:creationId xmlns:a16="http://schemas.microsoft.com/office/drawing/2014/main" id="{DC0D8F9C-F010-8B42-973B-83C0332FB31C}"/>
              </a:ext>
            </a:extLst>
          </p:cNvPr>
          <p:cNvSpPr>
            <a:spLocks noGrp="1"/>
          </p:cNvSpPr>
          <p:nvPr>
            <p:ph type="ctrTitle" hasCustomPrompt="1"/>
          </p:nvPr>
        </p:nvSpPr>
        <p:spPr>
          <a:xfrm>
            <a:off x="1114806" y="2825737"/>
            <a:ext cx="7507556" cy="1310400"/>
          </a:xfrm>
        </p:spPr>
        <p:txBody>
          <a:bodyPr anchor="b" anchorCtr="0"/>
          <a:lstStyle/>
          <a:p>
            <a:r>
              <a:rPr lang="sv-SE" dirty="0"/>
              <a:t>Rubrik på en eller </a:t>
            </a:r>
            <a:br>
              <a:rPr lang="sv-SE" dirty="0"/>
            </a:br>
            <a:r>
              <a:rPr lang="sv-SE" dirty="0"/>
              <a:t>två rader</a:t>
            </a:r>
          </a:p>
        </p:txBody>
      </p:sp>
    </p:spTree>
    <p:extLst>
      <p:ext uri="{BB962C8B-B14F-4D97-AF65-F5344CB8AC3E}">
        <p14:creationId xmlns:p14="http://schemas.microsoft.com/office/powerpoint/2010/main" val="2603160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7_Rubrikbild">
    <p:spTree>
      <p:nvGrpSpPr>
        <p:cNvPr id="1" name=""/>
        <p:cNvGrpSpPr/>
        <p:nvPr/>
      </p:nvGrpSpPr>
      <p:grpSpPr>
        <a:xfrm>
          <a:off x="0" y="0"/>
          <a:ext cx="0" cy="0"/>
          <a:chOff x="0" y="0"/>
          <a:chExt cx="0" cy="0"/>
        </a:xfrm>
      </p:grpSpPr>
      <p:sp>
        <p:nvSpPr>
          <p:cNvPr id="7" name="Rubrik 1"/>
          <p:cNvSpPr>
            <a:spLocks noGrp="1"/>
          </p:cNvSpPr>
          <p:nvPr>
            <p:ph type="title"/>
          </p:nvPr>
        </p:nvSpPr>
        <p:spPr>
          <a:xfrm>
            <a:off x="1151467" y="524932"/>
            <a:ext cx="9884834" cy="943505"/>
          </a:xfrm>
          <a:prstGeom prst="rect">
            <a:avLst/>
          </a:prstGeom>
        </p:spPr>
        <p:txBody>
          <a:bodyPr/>
          <a:lstStyle>
            <a:lvl1pPr algn="ctr">
              <a:defRPr sz="3200">
                <a:solidFill>
                  <a:schemeClr val="bg1"/>
                </a:solidFill>
                <a:latin typeface="Verdana" charset="0"/>
                <a:ea typeface="Verdana" charset="0"/>
                <a:cs typeface="Verdana" charset="0"/>
              </a:defRPr>
            </a:lvl1pPr>
          </a:lstStyle>
          <a:p>
            <a:r>
              <a:rPr lang="sv-SE" dirty="0"/>
              <a:t>Klicka här för att ändra format</a:t>
            </a:r>
          </a:p>
        </p:txBody>
      </p:sp>
    </p:spTree>
    <p:extLst>
      <p:ext uri="{BB962C8B-B14F-4D97-AF65-F5344CB8AC3E}">
        <p14:creationId xmlns:p14="http://schemas.microsoft.com/office/powerpoint/2010/main" val="2516651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CB9A45-442A-4D28-80F7-7BAE1E66D34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9B2ABF0-5580-4533-AC69-224469CFE6A0}"/>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69F3BEF-E119-4437-A87B-9446499A464C}"/>
              </a:ext>
            </a:extLst>
          </p:cNvPr>
          <p:cNvSpPr>
            <a:spLocks noGrp="1"/>
          </p:cNvSpPr>
          <p:nvPr>
            <p:ph type="dt" sz="half" idx="10"/>
          </p:nvPr>
        </p:nvSpPr>
        <p:spPr/>
        <p:txBody>
          <a:bodyPr/>
          <a:lstStyle/>
          <a:p>
            <a:fld id="{8D4AC2D5-E227-42E4-9137-B94FAC3129C0}" type="datetimeFigureOut">
              <a:rPr lang="sv-SE" smtClean="0"/>
              <a:t>2022-01-12</a:t>
            </a:fld>
            <a:endParaRPr lang="sv-SE"/>
          </a:p>
        </p:txBody>
      </p:sp>
      <p:sp>
        <p:nvSpPr>
          <p:cNvPr id="5" name="Platshållare för sidfot 4">
            <a:extLst>
              <a:ext uri="{FF2B5EF4-FFF2-40B4-BE49-F238E27FC236}">
                <a16:creationId xmlns:a16="http://schemas.microsoft.com/office/drawing/2014/main" id="{B7FFCCC0-2B05-424C-9B36-3FD2DE1AEAD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E9781FA-7FD9-4D67-B0E3-E2BB7E789FC0}"/>
              </a:ext>
            </a:extLst>
          </p:cNvPr>
          <p:cNvSpPr>
            <a:spLocks noGrp="1"/>
          </p:cNvSpPr>
          <p:nvPr>
            <p:ph type="sldNum" sz="quarter" idx="12"/>
          </p:nvPr>
        </p:nvSpPr>
        <p:spPr/>
        <p:txBody>
          <a:bodyPr/>
          <a:lstStyle/>
          <a:p>
            <a:fld id="{CA3D7903-3C0E-4787-AE3B-58354EE639F7}" type="slidenum">
              <a:rPr lang="sv-SE" smtClean="0"/>
              <a:t>‹#›</a:t>
            </a:fld>
            <a:endParaRPr lang="sv-SE"/>
          </a:p>
        </p:txBody>
      </p:sp>
    </p:spTree>
    <p:extLst>
      <p:ext uri="{BB962C8B-B14F-4D97-AF65-F5344CB8AC3E}">
        <p14:creationId xmlns:p14="http://schemas.microsoft.com/office/powerpoint/2010/main" val="305696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558873-1AAF-4A59-B37E-60646B50340A}"/>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2B49ED06-A76C-478B-A9E5-961DC9BD38B9}"/>
              </a:ext>
            </a:extLst>
          </p:cNvPr>
          <p:cNvSpPr>
            <a:spLocks noGrp="1"/>
          </p:cNvSpPr>
          <p:nvPr>
            <p:ph type="dt" sz="half" idx="10"/>
          </p:nvPr>
        </p:nvSpPr>
        <p:spPr/>
        <p:txBody>
          <a:bodyPr/>
          <a:lstStyle/>
          <a:p>
            <a:fld id="{52D3A5F3-AC7D-4AED-B3A8-5FEB5F6291AE}" type="datetimeFigureOut">
              <a:rPr lang="sv-SE" smtClean="0"/>
              <a:t>2022-01-12</a:t>
            </a:fld>
            <a:endParaRPr lang="sv-SE"/>
          </a:p>
        </p:txBody>
      </p:sp>
      <p:sp>
        <p:nvSpPr>
          <p:cNvPr id="4" name="Platshållare för sidfot 3">
            <a:extLst>
              <a:ext uri="{FF2B5EF4-FFF2-40B4-BE49-F238E27FC236}">
                <a16:creationId xmlns:a16="http://schemas.microsoft.com/office/drawing/2014/main" id="{1F1B03AB-2D47-4107-A50A-6E71E61A2EC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AFF6C8A3-B5FF-4EE0-8FF7-479FE8C1E784}"/>
              </a:ext>
            </a:extLst>
          </p:cNvPr>
          <p:cNvSpPr>
            <a:spLocks noGrp="1"/>
          </p:cNvSpPr>
          <p:nvPr>
            <p:ph type="sldNum" sz="quarter" idx="12"/>
          </p:nvPr>
        </p:nvSpPr>
        <p:spPr/>
        <p:txBody>
          <a:bodyPr/>
          <a:lstStyle/>
          <a:p>
            <a:fld id="{C21D24AD-3148-4318-90CE-B21BDA499CE4}" type="slidenum">
              <a:rPr lang="sv-SE" smtClean="0"/>
              <a:t>‹#›</a:t>
            </a:fld>
            <a:endParaRPr lang="sv-SE"/>
          </a:p>
        </p:txBody>
      </p:sp>
    </p:spTree>
    <p:extLst>
      <p:ext uri="{BB962C8B-B14F-4D97-AF65-F5344CB8AC3E}">
        <p14:creationId xmlns:p14="http://schemas.microsoft.com/office/powerpoint/2010/main" val="567041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Rubrikbi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773F9303-A48B-C549-8D96-027C3C23962E}"/>
              </a:ext>
            </a:extLst>
          </p:cNvPr>
          <p:cNvPicPr>
            <a:picLocks noChangeAspect="1"/>
          </p:cNvPicPr>
          <p:nvPr userDrawn="1"/>
        </p:nvPicPr>
        <p:blipFill>
          <a:blip r:embed="rId2"/>
          <a:stretch>
            <a:fillRect/>
          </a:stretch>
        </p:blipFill>
        <p:spPr>
          <a:xfrm>
            <a:off x="0" y="128372"/>
            <a:ext cx="12196481" cy="5751749"/>
          </a:xfrm>
          <a:prstGeom prst="rect">
            <a:avLst/>
          </a:prstGeom>
        </p:spPr>
      </p:pic>
      <p:sp>
        <p:nvSpPr>
          <p:cNvPr id="3" name="Underrubrik 2">
            <a:extLst>
              <a:ext uri="{FF2B5EF4-FFF2-40B4-BE49-F238E27FC236}">
                <a16:creationId xmlns:a16="http://schemas.microsoft.com/office/drawing/2014/main" id="{9B4FAEFB-F4DE-9740-8684-724D48AA9047}"/>
              </a:ext>
            </a:extLst>
          </p:cNvPr>
          <p:cNvSpPr>
            <a:spLocks noGrp="1"/>
          </p:cNvSpPr>
          <p:nvPr>
            <p:ph type="subTitle" idx="1" hasCustomPrompt="1"/>
          </p:nvPr>
        </p:nvSpPr>
        <p:spPr>
          <a:xfrm>
            <a:off x="1114806" y="4220088"/>
            <a:ext cx="5598000" cy="365125"/>
          </a:xfrm>
        </p:spPr>
        <p:txBody>
          <a:bodyPr>
            <a:no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4" name="Platshållare för datum 3">
            <a:extLst>
              <a:ext uri="{FF2B5EF4-FFF2-40B4-BE49-F238E27FC236}">
                <a16:creationId xmlns:a16="http://schemas.microsoft.com/office/drawing/2014/main" id="{B45F1F36-FFA8-D84F-AF16-1EB87F278EFC}"/>
              </a:ext>
            </a:extLst>
          </p:cNvPr>
          <p:cNvSpPr>
            <a:spLocks noGrp="1"/>
          </p:cNvSpPr>
          <p:nvPr>
            <p:ph type="dt" sz="half" idx="10"/>
          </p:nvPr>
        </p:nvSpPr>
        <p:spPr/>
        <p:txBody>
          <a:bodyPr/>
          <a:lstStyle/>
          <a:p>
            <a:fld id="{E87BE861-7691-5C47-8CD7-83D6B6E3C4FC}" type="datetime1">
              <a:rPr lang="sv-SE" smtClean="0"/>
              <a:t>2022-01-12</a:t>
            </a:fld>
            <a:endParaRPr lang="sv-SE" dirty="0"/>
          </a:p>
        </p:txBody>
      </p:sp>
      <p:sp>
        <p:nvSpPr>
          <p:cNvPr id="5" name="Platshållare för sidfot 4">
            <a:extLst>
              <a:ext uri="{FF2B5EF4-FFF2-40B4-BE49-F238E27FC236}">
                <a16:creationId xmlns:a16="http://schemas.microsoft.com/office/drawing/2014/main" id="{879DDEDA-B849-FA42-9F5B-E9220FC24387}"/>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F6840DF7-A535-684B-B22D-A476C725E813}"/>
              </a:ext>
            </a:extLst>
          </p:cNvPr>
          <p:cNvSpPr>
            <a:spLocks noGrp="1"/>
          </p:cNvSpPr>
          <p:nvPr>
            <p:ph type="sldNum" sz="quarter" idx="12"/>
          </p:nvPr>
        </p:nvSpPr>
        <p:spPr/>
        <p:txBody>
          <a:bodyPr/>
          <a:lstStyle/>
          <a:p>
            <a:fld id="{77AB70A0-377B-6347-BEEC-1C25D9BB7174}" type="slidenum">
              <a:rPr lang="sv-SE" smtClean="0"/>
              <a:t>‹#›</a:t>
            </a:fld>
            <a:endParaRPr lang="sv-SE" dirty="0"/>
          </a:p>
        </p:txBody>
      </p:sp>
      <p:sp>
        <p:nvSpPr>
          <p:cNvPr id="16" name="Rektangel 15">
            <a:extLst>
              <a:ext uri="{FF2B5EF4-FFF2-40B4-BE49-F238E27FC236}">
                <a16:creationId xmlns:a16="http://schemas.microsoft.com/office/drawing/2014/main" id="{91E5827B-BAFB-5145-AA6A-B90EA9B8602A}"/>
              </a:ext>
            </a:extLst>
          </p:cNvPr>
          <p:cNvSpPr/>
          <p:nvPr userDrawn="1"/>
        </p:nvSpPr>
        <p:spPr>
          <a:xfrm>
            <a:off x="4481" y="5872864"/>
            <a:ext cx="12192000" cy="98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25" name="Bildobjekt 24">
            <a:extLst>
              <a:ext uri="{FF2B5EF4-FFF2-40B4-BE49-F238E27FC236}">
                <a16:creationId xmlns:a16="http://schemas.microsoft.com/office/drawing/2014/main" id="{64C345FF-E403-764A-8FDE-9E5C959CC757}"/>
              </a:ext>
            </a:extLst>
          </p:cNvPr>
          <p:cNvPicPr>
            <a:picLocks noChangeAspect="1"/>
          </p:cNvPicPr>
          <p:nvPr userDrawn="1"/>
        </p:nvPicPr>
        <p:blipFill>
          <a:blip r:embed="rId3"/>
          <a:stretch>
            <a:fillRect/>
          </a:stretch>
        </p:blipFill>
        <p:spPr>
          <a:xfrm>
            <a:off x="403718" y="6017168"/>
            <a:ext cx="11184711" cy="690249"/>
          </a:xfrm>
          <a:prstGeom prst="rect">
            <a:avLst/>
          </a:prstGeom>
        </p:spPr>
      </p:pic>
      <p:sp>
        <p:nvSpPr>
          <p:cNvPr id="12" name="Rubrik 1">
            <a:extLst>
              <a:ext uri="{FF2B5EF4-FFF2-40B4-BE49-F238E27FC236}">
                <a16:creationId xmlns:a16="http://schemas.microsoft.com/office/drawing/2014/main" id="{DC0D8F9C-F010-8B42-973B-83C0332FB31C}"/>
              </a:ext>
            </a:extLst>
          </p:cNvPr>
          <p:cNvSpPr>
            <a:spLocks noGrp="1"/>
          </p:cNvSpPr>
          <p:nvPr>
            <p:ph type="ctrTitle" hasCustomPrompt="1"/>
          </p:nvPr>
        </p:nvSpPr>
        <p:spPr>
          <a:xfrm>
            <a:off x="1114806" y="2825737"/>
            <a:ext cx="7507556" cy="1310400"/>
          </a:xfrm>
        </p:spPr>
        <p:txBody>
          <a:bodyPr anchor="b" anchorCtr="0"/>
          <a:lstStyle/>
          <a:p>
            <a:r>
              <a:rPr lang="sv-SE" dirty="0"/>
              <a:t>Rubrik på en eller </a:t>
            </a:r>
            <a:br>
              <a:rPr lang="sv-SE" dirty="0"/>
            </a:br>
            <a:r>
              <a:rPr lang="sv-SE" dirty="0"/>
              <a:t>två rader</a:t>
            </a:r>
          </a:p>
        </p:txBody>
      </p:sp>
      <p:pic>
        <p:nvPicPr>
          <p:cNvPr id="15" name="Bildobjekt 14">
            <a:extLst>
              <a:ext uri="{FF2B5EF4-FFF2-40B4-BE49-F238E27FC236}">
                <a16:creationId xmlns:a16="http://schemas.microsoft.com/office/drawing/2014/main" id="{DBDAC5BC-2A0F-E04C-B66D-CDD5B88B7879}"/>
              </a:ext>
            </a:extLst>
          </p:cNvPr>
          <p:cNvPicPr>
            <a:picLocks noChangeAspect="1"/>
          </p:cNvPicPr>
          <p:nvPr userDrawn="1"/>
        </p:nvPicPr>
        <p:blipFill>
          <a:blip r:embed="rId4"/>
          <a:stretch>
            <a:fillRect/>
          </a:stretch>
        </p:blipFill>
        <p:spPr>
          <a:xfrm>
            <a:off x="1228824" y="1199806"/>
            <a:ext cx="2843304" cy="830162"/>
          </a:xfrm>
          <a:prstGeom prst="rect">
            <a:avLst/>
          </a:prstGeom>
        </p:spPr>
      </p:pic>
    </p:spTree>
    <p:extLst>
      <p:ext uri="{BB962C8B-B14F-4D97-AF65-F5344CB8AC3E}">
        <p14:creationId xmlns:p14="http://schemas.microsoft.com/office/powerpoint/2010/main" val="3752864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Rubrik och innehåll">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C1235267-D6CF-AF4B-A67D-0DF86F8E5906}"/>
              </a:ext>
            </a:extLst>
          </p:cNvPr>
          <p:cNvSpPr>
            <a:spLocks noGrp="1"/>
          </p:cNvSpPr>
          <p:nvPr>
            <p:ph type="dt" sz="half" idx="10"/>
          </p:nvPr>
        </p:nvSpPr>
        <p:spPr/>
        <p:txBody>
          <a:bodyPr/>
          <a:lstStyle/>
          <a:p>
            <a:fld id="{4D985D44-2B9E-284A-B2A0-063057A0E642}" type="datetime1">
              <a:rPr lang="sv-SE" smtClean="0"/>
              <a:t>2022-01-12</a:t>
            </a:fld>
            <a:endParaRPr lang="sv-SE" dirty="0"/>
          </a:p>
        </p:txBody>
      </p:sp>
      <p:sp>
        <p:nvSpPr>
          <p:cNvPr id="5" name="Platshållare för sidfot 4">
            <a:extLst>
              <a:ext uri="{FF2B5EF4-FFF2-40B4-BE49-F238E27FC236}">
                <a16:creationId xmlns:a16="http://schemas.microsoft.com/office/drawing/2014/main" id="{64812A69-D3A9-464E-B9BA-3DC8AFDEAD97}"/>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01AECF44-5D25-7045-96B3-0F7A2749E887}"/>
              </a:ext>
            </a:extLst>
          </p:cNvPr>
          <p:cNvSpPr>
            <a:spLocks noGrp="1"/>
          </p:cNvSpPr>
          <p:nvPr>
            <p:ph type="sldNum" sz="quarter" idx="12"/>
          </p:nvPr>
        </p:nvSpPr>
        <p:spPr/>
        <p:txBody>
          <a:bodyPr/>
          <a:lstStyle/>
          <a:p>
            <a:fld id="{77AB70A0-377B-6347-BEEC-1C25D9BB7174}" type="slidenum">
              <a:rPr lang="sv-SE" smtClean="0"/>
              <a:t>‹#›</a:t>
            </a:fld>
            <a:endParaRPr lang="sv-SE" dirty="0"/>
          </a:p>
        </p:txBody>
      </p:sp>
      <p:sp>
        <p:nvSpPr>
          <p:cNvPr id="8" name="Rubrik 1">
            <a:extLst>
              <a:ext uri="{FF2B5EF4-FFF2-40B4-BE49-F238E27FC236}">
                <a16:creationId xmlns:a16="http://schemas.microsoft.com/office/drawing/2014/main" id="{0E0F5E09-DE4F-594B-A169-4119F31C45AA}"/>
              </a:ext>
            </a:extLst>
          </p:cNvPr>
          <p:cNvSpPr>
            <a:spLocks noGrp="1"/>
          </p:cNvSpPr>
          <p:nvPr>
            <p:ph type="title" hasCustomPrompt="1"/>
          </p:nvPr>
        </p:nvSpPr>
        <p:spPr>
          <a:xfrm>
            <a:off x="2496809" y="841248"/>
            <a:ext cx="7200000" cy="1157611"/>
          </a:xfrm>
        </p:spPr>
        <p:txBody>
          <a:bodyPr anchor="b" anchorCtr="0">
            <a:noAutofit/>
          </a:bodyPr>
          <a:lstStyle>
            <a:lvl1pPr>
              <a:defRPr sz="3600">
                <a:solidFill>
                  <a:schemeClr val="accent1"/>
                </a:solidFill>
              </a:defRPr>
            </a:lvl1pPr>
          </a:lstStyle>
          <a:p>
            <a:r>
              <a:rPr lang="sv-SE" dirty="0"/>
              <a:t>Rubrik på en eller två rader</a:t>
            </a:r>
          </a:p>
        </p:txBody>
      </p:sp>
      <p:sp>
        <p:nvSpPr>
          <p:cNvPr id="9" name="Platshållare för innehåll 12">
            <a:extLst>
              <a:ext uri="{FF2B5EF4-FFF2-40B4-BE49-F238E27FC236}">
                <a16:creationId xmlns:a16="http://schemas.microsoft.com/office/drawing/2014/main" id="{F80C3969-9B0D-7A44-89F5-6763967198CC}"/>
              </a:ext>
            </a:extLst>
          </p:cNvPr>
          <p:cNvSpPr>
            <a:spLocks noGrp="1"/>
          </p:cNvSpPr>
          <p:nvPr>
            <p:ph sz="quarter" idx="14" hasCustomPrompt="1"/>
          </p:nvPr>
        </p:nvSpPr>
        <p:spPr>
          <a:xfrm>
            <a:off x="2496344" y="2121408"/>
            <a:ext cx="7199312" cy="3822192"/>
          </a:xfrm>
        </p:spPr>
        <p:txBody>
          <a:bodyPr/>
          <a:lstStyle>
            <a:lvl1pPr marL="252000" indent="-252000">
              <a:buFont typeface="Arial" panose="020B0604020202020204" pitchFamily="34" charset="0"/>
              <a:buChar char="•"/>
              <a:defRPr/>
            </a:lvl1pPr>
            <a:lvl2pPr>
              <a:defRPr/>
            </a:lvl2pPr>
            <a:lvl3pPr>
              <a:defRPr/>
            </a:lvl3pPr>
            <a:lvl4pPr>
              <a:defRPr/>
            </a:lvl4pPr>
            <a:lvl5pPr>
              <a:defRPr/>
            </a:lvl5pPr>
          </a:lstStyle>
          <a:p>
            <a:pPr lvl="0"/>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pic>
        <p:nvPicPr>
          <p:cNvPr id="10" name="Bildobjekt 9">
            <a:extLst>
              <a:ext uri="{FF2B5EF4-FFF2-40B4-BE49-F238E27FC236}">
                <a16:creationId xmlns:a16="http://schemas.microsoft.com/office/drawing/2014/main" id="{5F09CEEA-847C-2043-A4F1-7B9932ACDDD6}"/>
              </a:ext>
            </a:extLst>
          </p:cNvPr>
          <p:cNvPicPr>
            <a:picLocks noChangeAspect="1"/>
          </p:cNvPicPr>
          <p:nvPr userDrawn="1"/>
        </p:nvPicPr>
        <p:blipFill>
          <a:blip r:embed="rId2"/>
          <a:stretch>
            <a:fillRect/>
          </a:stretch>
        </p:blipFill>
        <p:spPr>
          <a:xfrm>
            <a:off x="10570464" y="298070"/>
            <a:ext cx="1359322" cy="394850"/>
          </a:xfrm>
          <a:prstGeom prst="rect">
            <a:avLst/>
          </a:prstGeom>
        </p:spPr>
      </p:pic>
    </p:spTree>
    <p:extLst>
      <p:ext uri="{BB962C8B-B14F-4D97-AF65-F5344CB8AC3E}">
        <p14:creationId xmlns:p14="http://schemas.microsoft.com/office/powerpoint/2010/main" val="3712403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Platshållare för datum 6">
            <a:extLst>
              <a:ext uri="{FF2B5EF4-FFF2-40B4-BE49-F238E27FC236}">
                <a16:creationId xmlns:a16="http://schemas.microsoft.com/office/drawing/2014/main" id="{529564CE-DC24-6041-8BB7-24FAA25DB367}"/>
              </a:ext>
            </a:extLst>
          </p:cNvPr>
          <p:cNvSpPr>
            <a:spLocks noGrp="1"/>
          </p:cNvSpPr>
          <p:nvPr>
            <p:ph type="dt" sz="half" idx="10"/>
          </p:nvPr>
        </p:nvSpPr>
        <p:spPr/>
        <p:txBody>
          <a:bodyPr/>
          <a:lstStyle/>
          <a:p>
            <a:fld id="{116FD21E-4B9C-BD48-83ED-687125A0AAC2}" type="datetime1">
              <a:rPr lang="sv-SE" smtClean="0"/>
              <a:t>2022-01-12</a:t>
            </a:fld>
            <a:endParaRPr lang="sv-SE" dirty="0"/>
          </a:p>
        </p:txBody>
      </p:sp>
      <p:sp>
        <p:nvSpPr>
          <p:cNvPr id="8" name="Platshållare för sidfot 7">
            <a:extLst>
              <a:ext uri="{FF2B5EF4-FFF2-40B4-BE49-F238E27FC236}">
                <a16:creationId xmlns:a16="http://schemas.microsoft.com/office/drawing/2014/main" id="{8A10028C-1658-7F46-8F87-BD9D1B8308CE}"/>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0FD359D7-76BD-2940-B999-8CCF37D9265B}"/>
              </a:ext>
            </a:extLst>
          </p:cNvPr>
          <p:cNvSpPr>
            <a:spLocks noGrp="1"/>
          </p:cNvSpPr>
          <p:nvPr>
            <p:ph type="sldNum" sz="quarter" idx="12"/>
          </p:nvPr>
        </p:nvSpPr>
        <p:spPr/>
        <p:txBody>
          <a:bodyPr/>
          <a:lstStyle/>
          <a:p>
            <a:fld id="{77AB70A0-377B-6347-BEEC-1C25D9BB7174}" type="slidenum">
              <a:rPr lang="sv-SE" smtClean="0"/>
              <a:t>‹#›</a:t>
            </a:fld>
            <a:endParaRPr lang="sv-SE" dirty="0"/>
          </a:p>
        </p:txBody>
      </p:sp>
      <p:sp>
        <p:nvSpPr>
          <p:cNvPr id="10" name="Platshållare för text 2">
            <a:extLst>
              <a:ext uri="{FF2B5EF4-FFF2-40B4-BE49-F238E27FC236}">
                <a16:creationId xmlns:a16="http://schemas.microsoft.com/office/drawing/2014/main" id="{573ED106-44D1-F449-80BC-68E0126F0112}"/>
              </a:ext>
            </a:extLst>
          </p:cNvPr>
          <p:cNvSpPr>
            <a:spLocks noGrp="1"/>
          </p:cNvSpPr>
          <p:nvPr>
            <p:ph type="body" idx="1" hasCustomPrompt="1"/>
          </p:nvPr>
        </p:nvSpPr>
        <p:spPr>
          <a:xfrm>
            <a:off x="1782905" y="902208"/>
            <a:ext cx="4140001" cy="905620"/>
          </a:xfrm>
        </p:spPr>
        <p:txBody>
          <a:bodyPr anchor="b">
            <a:noAutofit/>
          </a:bodyPr>
          <a:lstStyle>
            <a:lvl1pPr marL="0" indent="0">
              <a:lnSpc>
                <a:spcPct val="100000"/>
              </a:lnSpc>
              <a:spcBef>
                <a:spcPts val="0"/>
              </a:spcBef>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a:t>
            </a:r>
            <a:br>
              <a:rPr lang="sv-SE" dirty="0"/>
            </a:br>
            <a:r>
              <a:rPr lang="sv-SE" dirty="0"/>
              <a:t>två rader</a:t>
            </a:r>
          </a:p>
        </p:txBody>
      </p:sp>
      <p:sp>
        <p:nvSpPr>
          <p:cNvPr id="16" name="Platshållare för text 4">
            <a:extLst>
              <a:ext uri="{FF2B5EF4-FFF2-40B4-BE49-F238E27FC236}">
                <a16:creationId xmlns:a16="http://schemas.microsoft.com/office/drawing/2014/main" id="{99AEC935-79E3-2843-94CD-615F5137769D}"/>
              </a:ext>
            </a:extLst>
          </p:cNvPr>
          <p:cNvSpPr>
            <a:spLocks noGrp="1"/>
          </p:cNvSpPr>
          <p:nvPr>
            <p:ph type="body" sz="quarter" idx="3" hasCustomPrompt="1"/>
          </p:nvPr>
        </p:nvSpPr>
        <p:spPr>
          <a:xfrm>
            <a:off x="6282905" y="902207"/>
            <a:ext cx="4140000" cy="909661"/>
          </a:xfrm>
        </p:spPr>
        <p:txBody>
          <a:bodyPr anchor="b">
            <a:noAutofit/>
          </a:bodyPr>
          <a:lstStyle>
            <a:lvl1pPr marL="0" indent="0">
              <a:lnSpc>
                <a:spcPct val="100000"/>
              </a:lnSpc>
              <a:spcBef>
                <a:spcPts val="0"/>
              </a:spcBef>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a:t>
            </a:r>
            <a:br>
              <a:rPr lang="sv-SE" dirty="0"/>
            </a:br>
            <a:r>
              <a:rPr lang="sv-SE" dirty="0"/>
              <a:t>två rader</a:t>
            </a:r>
          </a:p>
        </p:txBody>
      </p:sp>
      <p:sp>
        <p:nvSpPr>
          <p:cNvPr id="17" name="Platshållare för innehåll 2">
            <a:extLst>
              <a:ext uri="{FF2B5EF4-FFF2-40B4-BE49-F238E27FC236}">
                <a16:creationId xmlns:a16="http://schemas.microsoft.com/office/drawing/2014/main" id="{608DC353-D64A-9D49-8B6E-DFAE9749D670}"/>
              </a:ext>
            </a:extLst>
          </p:cNvPr>
          <p:cNvSpPr>
            <a:spLocks noGrp="1"/>
          </p:cNvSpPr>
          <p:nvPr>
            <p:ph sz="half" idx="13" hasCustomPrompt="1"/>
          </p:nvPr>
        </p:nvSpPr>
        <p:spPr>
          <a:xfrm>
            <a:off x="1782905" y="1920240"/>
            <a:ext cx="4140000" cy="4035552"/>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Skriv text här</a:t>
            </a:r>
          </a:p>
          <a:p>
            <a:pPr lvl="1"/>
            <a:r>
              <a:rPr lang="sv-SE" dirty="0"/>
              <a:t>Nivå två</a:t>
            </a:r>
          </a:p>
          <a:p>
            <a:pPr lvl="2"/>
            <a:r>
              <a:rPr lang="sv-SE" dirty="0"/>
              <a:t>Nivå tre</a:t>
            </a:r>
          </a:p>
        </p:txBody>
      </p:sp>
      <p:sp>
        <p:nvSpPr>
          <p:cNvPr id="18" name="Platshållare för innehåll 3">
            <a:extLst>
              <a:ext uri="{FF2B5EF4-FFF2-40B4-BE49-F238E27FC236}">
                <a16:creationId xmlns:a16="http://schemas.microsoft.com/office/drawing/2014/main" id="{205318DB-871B-1E42-8F2A-0A02A566875E}"/>
              </a:ext>
            </a:extLst>
          </p:cNvPr>
          <p:cNvSpPr>
            <a:spLocks noGrp="1"/>
          </p:cNvSpPr>
          <p:nvPr>
            <p:ph sz="half" idx="2" hasCustomPrompt="1"/>
          </p:nvPr>
        </p:nvSpPr>
        <p:spPr>
          <a:xfrm>
            <a:off x="6282905" y="1920240"/>
            <a:ext cx="4140000" cy="4035552"/>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Skriv text här</a:t>
            </a:r>
          </a:p>
          <a:p>
            <a:pPr lvl="1"/>
            <a:r>
              <a:rPr lang="sv-SE" dirty="0"/>
              <a:t>Nivå två</a:t>
            </a:r>
          </a:p>
          <a:p>
            <a:pPr lvl="2"/>
            <a:r>
              <a:rPr lang="sv-SE" dirty="0"/>
              <a:t>Nivå tre</a:t>
            </a:r>
          </a:p>
        </p:txBody>
      </p:sp>
      <p:pic>
        <p:nvPicPr>
          <p:cNvPr id="11" name="Bildobjekt 10">
            <a:extLst>
              <a:ext uri="{FF2B5EF4-FFF2-40B4-BE49-F238E27FC236}">
                <a16:creationId xmlns:a16="http://schemas.microsoft.com/office/drawing/2014/main" id="{2A3FEF5E-474F-A940-9A55-DBD8F289E05D}"/>
              </a:ext>
            </a:extLst>
          </p:cNvPr>
          <p:cNvPicPr>
            <a:picLocks noChangeAspect="1"/>
          </p:cNvPicPr>
          <p:nvPr userDrawn="1"/>
        </p:nvPicPr>
        <p:blipFill>
          <a:blip r:embed="rId2"/>
          <a:stretch>
            <a:fillRect/>
          </a:stretch>
        </p:blipFill>
        <p:spPr>
          <a:xfrm>
            <a:off x="10570464" y="298070"/>
            <a:ext cx="1359322" cy="394850"/>
          </a:xfrm>
          <a:prstGeom prst="rect">
            <a:avLst/>
          </a:prstGeom>
        </p:spPr>
      </p:pic>
    </p:spTree>
    <p:extLst>
      <p:ext uri="{BB962C8B-B14F-4D97-AF65-F5344CB8AC3E}">
        <p14:creationId xmlns:p14="http://schemas.microsoft.com/office/powerpoint/2010/main" val="35334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Jämförelse">
    <p:spTree>
      <p:nvGrpSpPr>
        <p:cNvPr id="1" name=""/>
        <p:cNvGrpSpPr/>
        <p:nvPr/>
      </p:nvGrpSpPr>
      <p:grpSpPr>
        <a:xfrm>
          <a:off x="0" y="0"/>
          <a:ext cx="0" cy="0"/>
          <a:chOff x="0" y="0"/>
          <a:chExt cx="0" cy="0"/>
        </a:xfrm>
      </p:grpSpPr>
      <p:sp>
        <p:nvSpPr>
          <p:cNvPr id="7" name="Platshållare för datum 6">
            <a:extLst>
              <a:ext uri="{FF2B5EF4-FFF2-40B4-BE49-F238E27FC236}">
                <a16:creationId xmlns:a16="http://schemas.microsoft.com/office/drawing/2014/main" id="{529564CE-DC24-6041-8BB7-24FAA25DB367}"/>
              </a:ext>
            </a:extLst>
          </p:cNvPr>
          <p:cNvSpPr>
            <a:spLocks noGrp="1"/>
          </p:cNvSpPr>
          <p:nvPr>
            <p:ph type="dt" sz="half" idx="10"/>
          </p:nvPr>
        </p:nvSpPr>
        <p:spPr/>
        <p:txBody>
          <a:bodyPr/>
          <a:lstStyle/>
          <a:p>
            <a:fld id="{EE921227-0980-2342-BDA6-5F46F300C73E}" type="datetime1">
              <a:rPr lang="sv-SE" smtClean="0"/>
              <a:t>2022-01-12</a:t>
            </a:fld>
            <a:endParaRPr lang="sv-SE" dirty="0"/>
          </a:p>
        </p:txBody>
      </p:sp>
      <p:sp>
        <p:nvSpPr>
          <p:cNvPr id="8" name="Platshållare för sidfot 7">
            <a:extLst>
              <a:ext uri="{FF2B5EF4-FFF2-40B4-BE49-F238E27FC236}">
                <a16:creationId xmlns:a16="http://schemas.microsoft.com/office/drawing/2014/main" id="{8A10028C-1658-7F46-8F87-BD9D1B8308CE}"/>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0FD359D7-76BD-2940-B999-8CCF37D9265B}"/>
              </a:ext>
            </a:extLst>
          </p:cNvPr>
          <p:cNvSpPr>
            <a:spLocks noGrp="1"/>
          </p:cNvSpPr>
          <p:nvPr>
            <p:ph type="sldNum" sz="quarter" idx="12"/>
          </p:nvPr>
        </p:nvSpPr>
        <p:spPr/>
        <p:txBody>
          <a:bodyPr/>
          <a:lstStyle/>
          <a:p>
            <a:fld id="{77AB70A0-377B-6347-BEEC-1C25D9BB7174}" type="slidenum">
              <a:rPr lang="sv-SE" smtClean="0"/>
              <a:t>‹#›</a:t>
            </a:fld>
            <a:endParaRPr lang="sv-SE" dirty="0"/>
          </a:p>
        </p:txBody>
      </p:sp>
      <p:sp>
        <p:nvSpPr>
          <p:cNvPr id="15" name="Platshållare för bild 9">
            <a:extLst>
              <a:ext uri="{FF2B5EF4-FFF2-40B4-BE49-F238E27FC236}">
                <a16:creationId xmlns:a16="http://schemas.microsoft.com/office/drawing/2014/main" id="{B87CA53C-800B-AA46-9124-5E70B81F1632}"/>
              </a:ext>
            </a:extLst>
          </p:cNvPr>
          <p:cNvSpPr>
            <a:spLocks noGrp="1"/>
          </p:cNvSpPr>
          <p:nvPr>
            <p:ph type="pic" sz="quarter" idx="14"/>
          </p:nvPr>
        </p:nvSpPr>
        <p:spPr>
          <a:xfrm>
            <a:off x="6100011" y="0"/>
            <a:ext cx="6091989" cy="6638400"/>
          </a:xfrm>
        </p:spPr>
        <p:txBody>
          <a:bodyPr>
            <a:normAutofit/>
          </a:bodyPr>
          <a:lstStyle>
            <a:lvl1pPr>
              <a:defRPr sz="2400"/>
            </a:lvl1pPr>
          </a:lstStyle>
          <a:p>
            <a:r>
              <a:rPr lang="sv-SE" dirty="0"/>
              <a:t>Klicka på ikonen för att lägga till en bild</a:t>
            </a:r>
          </a:p>
        </p:txBody>
      </p:sp>
      <p:sp>
        <p:nvSpPr>
          <p:cNvPr id="12" name="Platshållare för text 2">
            <a:extLst>
              <a:ext uri="{FF2B5EF4-FFF2-40B4-BE49-F238E27FC236}">
                <a16:creationId xmlns:a16="http://schemas.microsoft.com/office/drawing/2014/main" id="{582744ED-6FA4-E54E-B65A-8A9358E5D8D5}"/>
              </a:ext>
            </a:extLst>
          </p:cNvPr>
          <p:cNvSpPr>
            <a:spLocks noGrp="1"/>
          </p:cNvSpPr>
          <p:nvPr>
            <p:ph type="body" idx="1" hasCustomPrompt="1"/>
          </p:nvPr>
        </p:nvSpPr>
        <p:spPr>
          <a:xfrm>
            <a:off x="1003053" y="957071"/>
            <a:ext cx="4140001" cy="938976"/>
          </a:xfrm>
        </p:spPr>
        <p:txBody>
          <a:bodyPr anchor="b">
            <a:noAutofit/>
          </a:bodyPr>
          <a:lstStyle>
            <a:lvl1pPr marL="0" indent="0">
              <a:lnSpc>
                <a:spcPct val="100000"/>
              </a:lnSpc>
              <a:spcBef>
                <a:spcPts val="0"/>
              </a:spcBef>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a:t>
            </a:r>
            <a:br>
              <a:rPr lang="sv-SE" dirty="0"/>
            </a:br>
            <a:r>
              <a:rPr lang="sv-SE" dirty="0"/>
              <a:t>två rader</a:t>
            </a:r>
          </a:p>
        </p:txBody>
      </p:sp>
      <p:sp>
        <p:nvSpPr>
          <p:cNvPr id="14" name="Platshållare för innehåll 2">
            <a:extLst>
              <a:ext uri="{FF2B5EF4-FFF2-40B4-BE49-F238E27FC236}">
                <a16:creationId xmlns:a16="http://schemas.microsoft.com/office/drawing/2014/main" id="{8BC15B31-3089-B549-AE64-95F41A88CFA3}"/>
              </a:ext>
            </a:extLst>
          </p:cNvPr>
          <p:cNvSpPr>
            <a:spLocks noGrp="1"/>
          </p:cNvSpPr>
          <p:nvPr>
            <p:ph sz="half" idx="13" hasCustomPrompt="1"/>
          </p:nvPr>
        </p:nvSpPr>
        <p:spPr>
          <a:xfrm>
            <a:off x="1003053" y="2036065"/>
            <a:ext cx="4140000" cy="3864864"/>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Skriv text här</a:t>
            </a:r>
          </a:p>
          <a:p>
            <a:pPr lvl="1"/>
            <a:r>
              <a:rPr lang="sv-SE" dirty="0"/>
              <a:t>Nivå två</a:t>
            </a:r>
          </a:p>
          <a:p>
            <a:pPr lvl="2"/>
            <a:r>
              <a:rPr lang="sv-SE" dirty="0"/>
              <a:t>Nivå tre</a:t>
            </a:r>
          </a:p>
        </p:txBody>
      </p:sp>
    </p:spTree>
    <p:extLst>
      <p:ext uri="{BB962C8B-B14F-4D97-AF65-F5344CB8AC3E}">
        <p14:creationId xmlns:p14="http://schemas.microsoft.com/office/powerpoint/2010/main" val="3302613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Jämförelse">
    <p:spTree>
      <p:nvGrpSpPr>
        <p:cNvPr id="1" name=""/>
        <p:cNvGrpSpPr/>
        <p:nvPr/>
      </p:nvGrpSpPr>
      <p:grpSpPr>
        <a:xfrm>
          <a:off x="0" y="0"/>
          <a:ext cx="0" cy="0"/>
          <a:chOff x="0" y="0"/>
          <a:chExt cx="0" cy="0"/>
        </a:xfrm>
      </p:grpSpPr>
      <p:sp>
        <p:nvSpPr>
          <p:cNvPr id="15" name="Platshållare för bild 9">
            <a:extLst>
              <a:ext uri="{FF2B5EF4-FFF2-40B4-BE49-F238E27FC236}">
                <a16:creationId xmlns:a16="http://schemas.microsoft.com/office/drawing/2014/main" id="{B87CA53C-800B-AA46-9124-5E70B81F1632}"/>
              </a:ext>
            </a:extLst>
          </p:cNvPr>
          <p:cNvSpPr>
            <a:spLocks noGrp="1"/>
          </p:cNvSpPr>
          <p:nvPr>
            <p:ph type="pic" sz="quarter" idx="14"/>
          </p:nvPr>
        </p:nvSpPr>
        <p:spPr>
          <a:xfrm>
            <a:off x="0" y="181"/>
            <a:ext cx="6096000" cy="6638400"/>
          </a:xfrm>
        </p:spPr>
        <p:txBody>
          <a:bodyPr>
            <a:normAutofit/>
          </a:bodyPr>
          <a:lstStyle>
            <a:lvl1pPr>
              <a:defRPr sz="2400"/>
            </a:lvl1pPr>
          </a:lstStyle>
          <a:p>
            <a:r>
              <a:rPr lang="sv-SE" dirty="0"/>
              <a:t>Klicka på ikonen för att lägga till en bild</a:t>
            </a:r>
          </a:p>
        </p:txBody>
      </p:sp>
      <p:sp>
        <p:nvSpPr>
          <p:cNvPr id="7" name="Platshållare för datum 6">
            <a:extLst>
              <a:ext uri="{FF2B5EF4-FFF2-40B4-BE49-F238E27FC236}">
                <a16:creationId xmlns:a16="http://schemas.microsoft.com/office/drawing/2014/main" id="{529564CE-DC24-6041-8BB7-24FAA25DB367}"/>
              </a:ext>
            </a:extLst>
          </p:cNvPr>
          <p:cNvSpPr>
            <a:spLocks noGrp="1"/>
          </p:cNvSpPr>
          <p:nvPr>
            <p:ph type="dt" sz="half" idx="10"/>
          </p:nvPr>
        </p:nvSpPr>
        <p:spPr/>
        <p:txBody>
          <a:bodyPr/>
          <a:lstStyle>
            <a:lvl1pPr>
              <a:defRPr>
                <a:solidFill>
                  <a:schemeClr val="bg1"/>
                </a:solidFill>
              </a:defRPr>
            </a:lvl1pPr>
          </a:lstStyle>
          <a:p>
            <a:fld id="{3B02EEAD-AAEB-B84E-B58A-75801BA94065}" type="datetime1">
              <a:rPr lang="sv-SE" smtClean="0"/>
              <a:t>2022-01-12</a:t>
            </a:fld>
            <a:endParaRPr lang="sv-SE" dirty="0"/>
          </a:p>
        </p:txBody>
      </p:sp>
      <p:sp>
        <p:nvSpPr>
          <p:cNvPr id="8" name="Platshållare för sidfot 7">
            <a:extLst>
              <a:ext uri="{FF2B5EF4-FFF2-40B4-BE49-F238E27FC236}">
                <a16:creationId xmlns:a16="http://schemas.microsoft.com/office/drawing/2014/main" id="{8A10028C-1658-7F46-8F87-BD9D1B8308CE}"/>
              </a:ext>
            </a:extLst>
          </p:cNvPr>
          <p:cNvSpPr>
            <a:spLocks noGrp="1"/>
          </p:cNvSpPr>
          <p:nvPr>
            <p:ph type="ftr" sz="quarter" idx="11"/>
          </p:nvPr>
        </p:nvSpPr>
        <p:spPr/>
        <p:txBody>
          <a:bodyPr/>
          <a:lstStyle>
            <a:lvl1pPr>
              <a:defRPr>
                <a:solidFill>
                  <a:schemeClr val="bg1"/>
                </a:solidFill>
              </a:defRPr>
            </a:lvl1pPr>
          </a:lstStyle>
          <a:p>
            <a:endParaRPr lang="sv-SE" dirty="0"/>
          </a:p>
        </p:txBody>
      </p:sp>
      <p:sp>
        <p:nvSpPr>
          <p:cNvPr id="9" name="Platshållare för bildnummer 8">
            <a:extLst>
              <a:ext uri="{FF2B5EF4-FFF2-40B4-BE49-F238E27FC236}">
                <a16:creationId xmlns:a16="http://schemas.microsoft.com/office/drawing/2014/main" id="{0FD359D7-76BD-2940-B999-8CCF37D9265B}"/>
              </a:ext>
            </a:extLst>
          </p:cNvPr>
          <p:cNvSpPr>
            <a:spLocks noGrp="1"/>
          </p:cNvSpPr>
          <p:nvPr>
            <p:ph type="sldNum" sz="quarter" idx="12"/>
          </p:nvPr>
        </p:nvSpPr>
        <p:spPr/>
        <p:txBody>
          <a:bodyPr/>
          <a:lstStyle>
            <a:lvl1pPr>
              <a:defRPr>
                <a:solidFill>
                  <a:schemeClr val="bg1"/>
                </a:solidFill>
              </a:defRPr>
            </a:lvl1pPr>
          </a:lstStyle>
          <a:p>
            <a:fld id="{77AB70A0-377B-6347-BEEC-1C25D9BB7174}" type="slidenum">
              <a:rPr lang="sv-SE" smtClean="0"/>
              <a:pPr/>
              <a:t>‹#›</a:t>
            </a:fld>
            <a:endParaRPr lang="sv-SE" dirty="0"/>
          </a:p>
        </p:txBody>
      </p:sp>
      <p:sp>
        <p:nvSpPr>
          <p:cNvPr id="11" name="Platshållare för text 2">
            <a:extLst>
              <a:ext uri="{FF2B5EF4-FFF2-40B4-BE49-F238E27FC236}">
                <a16:creationId xmlns:a16="http://schemas.microsoft.com/office/drawing/2014/main" id="{A7611ABB-245A-1445-9549-18C63A8A977A}"/>
              </a:ext>
            </a:extLst>
          </p:cNvPr>
          <p:cNvSpPr>
            <a:spLocks noGrp="1"/>
          </p:cNvSpPr>
          <p:nvPr>
            <p:ph type="body" idx="1" hasCustomPrompt="1"/>
          </p:nvPr>
        </p:nvSpPr>
        <p:spPr>
          <a:xfrm>
            <a:off x="7074669" y="957071"/>
            <a:ext cx="4140001" cy="938976"/>
          </a:xfrm>
        </p:spPr>
        <p:txBody>
          <a:bodyPr anchor="b">
            <a:noAutofit/>
          </a:bodyPr>
          <a:lstStyle>
            <a:lvl1pPr marL="0" indent="0">
              <a:lnSpc>
                <a:spcPct val="100000"/>
              </a:lnSpc>
              <a:spcBef>
                <a:spcPts val="0"/>
              </a:spcBef>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 på en eller </a:t>
            </a:r>
            <a:br>
              <a:rPr lang="sv-SE" dirty="0"/>
            </a:br>
            <a:r>
              <a:rPr lang="sv-SE" dirty="0"/>
              <a:t>två rader</a:t>
            </a:r>
          </a:p>
        </p:txBody>
      </p:sp>
      <p:sp>
        <p:nvSpPr>
          <p:cNvPr id="13" name="Platshållare för innehåll 2">
            <a:extLst>
              <a:ext uri="{FF2B5EF4-FFF2-40B4-BE49-F238E27FC236}">
                <a16:creationId xmlns:a16="http://schemas.microsoft.com/office/drawing/2014/main" id="{F3881505-801A-CF46-9A03-4C38C97D7D9D}"/>
              </a:ext>
            </a:extLst>
          </p:cNvPr>
          <p:cNvSpPr>
            <a:spLocks noGrp="1"/>
          </p:cNvSpPr>
          <p:nvPr>
            <p:ph sz="half" idx="13" hasCustomPrompt="1"/>
          </p:nvPr>
        </p:nvSpPr>
        <p:spPr>
          <a:xfrm>
            <a:off x="7074669" y="2036065"/>
            <a:ext cx="4140000" cy="3864864"/>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dirty="0"/>
              <a:t>Skriv text här</a:t>
            </a:r>
          </a:p>
          <a:p>
            <a:pPr lvl="1"/>
            <a:r>
              <a:rPr lang="sv-SE" dirty="0"/>
              <a:t>Nivå två</a:t>
            </a:r>
          </a:p>
          <a:p>
            <a:pPr lvl="2"/>
            <a:r>
              <a:rPr lang="sv-SE" dirty="0"/>
              <a:t>Nivå tre</a:t>
            </a:r>
          </a:p>
        </p:txBody>
      </p:sp>
      <p:pic>
        <p:nvPicPr>
          <p:cNvPr id="10" name="Bildobjekt 9">
            <a:extLst>
              <a:ext uri="{FF2B5EF4-FFF2-40B4-BE49-F238E27FC236}">
                <a16:creationId xmlns:a16="http://schemas.microsoft.com/office/drawing/2014/main" id="{A90522CC-FB96-C64D-BFBE-B04A035F50E6}"/>
              </a:ext>
            </a:extLst>
          </p:cNvPr>
          <p:cNvPicPr>
            <a:picLocks noChangeAspect="1"/>
          </p:cNvPicPr>
          <p:nvPr userDrawn="1"/>
        </p:nvPicPr>
        <p:blipFill>
          <a:blip r:embed="rId2"/>
          <a:stretch>
            <a:fillRect/>
          </a:stretch>
        </p:blipFill>
        <p:spPr>
          <a:xfrm>
            <a:off x="10570464" y="298070"/>
            <a:ext cx="1359322" cy="394850"/>
          </a:xfrm>
          <a:prstGeom prst="rect">
            <a:avLst/>
          </a:prstGeom>
        </p:spPr>
      </p:pic>
    </p:spTree>
    <p:extLst>
      <p:ext uri="{BB962C8B-B14F-4D97-AF65-F5344CB8AC3E}">
        <p14:creationId xmlns:p14="http://schemas.microsoft.com/office/powerpoint/2010/main" val="3794896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m">
    <p:bg>
      <p:bgPr>
        <a:solidFill>
          <a:schemeClr val="bg1"/>
        </a:solidFill>
        <a:effectLst/>
      </p:bgPr>
    </p:bg>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612FE204-E013-164A-9596-E26239A8033C}"/>
              </a:ext>
            </a:extLst>
          </p:cNvPr>
          <p:cNvSpPr/>
          <p:nvPr userDrawn="1"/>
        </p:nvSpPr>
        <p:spPr>
          <a:xfrm>
            <a:off x="0" y="0"/>
            <a:ext cx="12192000" cy="6864494"/>
          </a:xfrm>
          <a:prstGeom prst="rect">
            <a:avLst/>
          </a:prstGeom>
          <a:solidFill>
            <a:schemeClr val="accent6">
              <a:lumMod val="60000"/>
              <a:lumOff val="4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Platshållare för datum 1">
            <a:extLst>
              <a:ext uri="{FF2B5EF4-FFF2-40B4-BE49-F238E27FC236}">
                <a16:creationId xmlns:a16="http://schemas.microsoft.com/office/drawing/2014/main" id="{C3DAD6AA-0BDF-9B40-8197-BA520FBBFC07}"/>
              </a:ext>
            </a:extLst>
          </p:cNvPr>
          <p:cNvSpPr>
            <a:spLocks noGrp="1"/>
          </p:cNvSpPr>
          <p:nvPr>
            <p:ph type="dt" sz="half" idx="10"/>
          </p:nvPr>
        </p:nvSpPr>
        <p:spPr/>
        <p:txBody>
          <a:bodyPr/>
          <a:lstStyle/>
          <a:p>
            <a:fld id="{4C5FFD92-0042-5849-AD0A-23053CF45239}" type="datetime1">
              <a:rPr lang="sv-SE" smtClean="0"/>
              <a:t>2022-01-12</a:t>
            </a:fld>
            <a:endParaRPr lang="sv-SE" dirty="0"/>
          </a:p>
        </p:txBody>
      </p:sp>
      <p:sp>
        <p:nvSpPr>
          <p:cNvPr id="3" name="Platshållare för sidfot 2">
            <a:extLst>
              <a:ext uri="{FF2B5EF4-FFF2-40B4-BE49-F238E27FC236}">
                <a16:creationId xmlns:a16="http://schemas.microsoft.com/office/drawing/2014/main" id="{BF67CCA8-5EF0-764B-98D5-B0E7BC4013F4}"/>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06F7F06D-B500-D24F-AAA0-95DB49347138}"/>
              </a:ext>
            </a:extLst>
          </p:cNvPr>
          <p:cNvSpPr>
            <a:spLocks noGrp="1"/>
          </p:cNvSpPr>
          <p:nvPr>
            <p:ph type="sldNum" sz="quarter" idx="12"/>
          </p:nvPr>
        </p:nvSpPr>
        <p:spPr/>
        <p:txBody>
          <a:bodyPr/>
          <a:lstStyle/>
          <a:p>
            <a:fld id="{77AB70A0-377B-6347-BEEC-1C25D9BB7174}" type="slidenum">
              <a:rPr lang="sv-SE" smtClean="0"/>
              <a:t>‹#›</a:t>
            </a:fld>
            <a:endParaRPr lang="sv-SE" dirty="0"/>
          </a:p>
        </p:txBody>
      </p:sp>
      <p:sp>
        <p:nvSpPr>
          <p:cNvPr id="11" name="Rubrik 1">
            <a:extLst>
              <a:ext uri="{FF2B5EF4-FFF2-40B4-BE49-F238E27FC236}">
                <a16:creationId xmlns:a16="http://schemas.microsoft.com/office/drawing/2014/main" id="{9AFC66B1-5EB2-4B44-92F2-A6C2F1A0DA99}"/>
              </a:ext>
            </a:extLst>
          </p:cNvPr>
          <p:cNvSpPr>
            <a:spLocks noGrp="1"/>
          </p:cNvSpPr>
          <p:nvPr>
            <p:ph type="ctrTitle" hasCustomPrompt="1"/>
          </p:nvPr>
        </p:nvSpPr>
        <p:spPr>
          <a:xfrm>
            <a:off x="2973035" y="1683772"/>
            <a:ext cx="6245929" cy="1310400"/>
          </a:xfrm>
        </p:spPr>
        <p:txBody>
          <a:bodyPr anchor="b">
            <a:noAutofit/>
          </a:bodyPr>
          <a:lstStyle>
            <a:lvl1pPr algn="ctr">
              <a:defRPr sz="4400" b="1"/>
            </a:lvl1pPr>
          </a:lstStyle>
          <a:p>
            <a:r>
              <a:rPr lang="sv-SE" dirty="0"/>
              <a:t>Rubrik på en eller </a:t>
            </a:r>
            <a:br>
              <a:rPr lang="sv-SE" dirty="0"/>
            </a:br>
            <a:r>
              <a:rPr lang="sv-SE" dirty="0"/>
              <a:t>två rader</a:t>
            </a:r>
          </a:p>
        </p:txBody>
      </p:sp>
      <p:sp>
        <p:nvSpPr>
          <p:cNvPr id="14" name="Underrubrik 2">
            <a:extLst>
              <a:ext uri="{FF2B5EF4-FFF2-40B4-BE49-F238E27FC236}">
                <a16:creationId xmlns:a16="http://schemas.microsoft.com/office/drawing/2014/main" id="{F7DF2284-8F88-1D40-AA3B-95002879D109}"/>
              </a:ext>
            </a:extLst>
          </p:cNvPr>
          <p:cNvSpPr>
            <a:spLocks noGrp="1"/>
          </p:cNvSpPr>
          <p:nvPr>
            <p:ph type="subTitle" idx="1" hasCustomPrompt="1"/>
          </p:nvPr>
        </p:nvSpPr>
        <p:spPr>
          <a:xfrm>
            <a:off x="2973035" y="3120959"/>
            <a:ext cx="6245929" cy="365125"/>
          </a:xfrm>
        </p:spPr>
        <p:txBody>
          <a:bodyPr>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15" name="Rektangel 14">
            <a:extLst>
              <a:ext uri="{FF2B5EF4-FFF2-40B4-BE49-F238E27FC236}">
                <a16:creationId xmlns:a16="http://schemas.microsoft.com/office/drawing/2014/main" id="{96FEDC40-1CAC-FF48-8957-2F07AB874DA2}"/>
              </a:ext>
            </a:extLst>
          </p:cNvPr>
          <p:cNvSpPr/>
          <p:nvPr userDrawn="1"/>
        </p:nvSpPr>
        <p:spPr>
          <a:xfrm>
            <a:off x="4481" y="5872864"/>
            <a:ext cx="12192000" cy="98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6" name="Bildobjekt 15">
            <a:extLst>
              <a:ext uri="{FF2B5EF4-FFF2-40B4-BE49-F238E27FC236}">
                <a16:creationId xmlns:a16="http://schemas.microsoft.com/office/drawing/2014/main" id="{80219515-FE91-9344-AE3F-03B7DE29CBF4}"/>
              </a:ext>
            </a:extLst>
          </p:cNvPr>
          <p:cNvPicPr>
            <a:picLocks noChangeAspect="1"/>
          </p:cNvPicPr>
          <p:nvPr userDrawn="1"/>
        </p:nvPicPr>
        <p:blipFill>
          <a:blip r:embed="rId2"/>
          <a:stretch>
            <a:fillRect/>
          </a:stretch>
        </p:blipFill>
        <p:spPr>
          <a:xfrm>
            <a:off x="403718" y="6017168"/>
            <a:ext cx="11184711" cy="690249"/>
          </a:xfrm>
          <a:prstGeom prst="rect">
            <a:avLst/>
          </a:prstGeom>
        </p:spPr>
      </p:pic>
      <p:pic>
        <p:nvPicPr>
          <p:cNvPr id="13" name="Bildobjekt 12">
            <a:extLst>
              <a:ext uri="{FF2B5EF4-FFF2-40B4-BE49-F238E27FC236}">
                <a16:creationId xmlns:a16="http://schemas.microsoft.com/office/drawing/2014/main" id="{A3603165-AFFF-5A41-AA30-6EF9FA2594AB}"/>
              </a:ext>
            </a:extLst>
          </p:cNvPr>
          <p:cNvPicPr>
            <a:picLocks noChangeAspect="1"/>
          </p:cNvPicPr>
          <p:nvPr userDrawn="1"/>
        </p:nvPicPr>
        <p:blipFill>
          <a:blip r:embed="rId3"/>
          <a:stretch>
            <a:fillRect/>
          </a:stretch>
        </p:blipFill>
        <p:spPr>
          <a:xfrm>
            <a:off x="4674347" y="4264393"/>
            <a:ext cx="2843304" cy="830162"/>
          </a:xfrm>
          <a:prstGeom prst="rect">
            <a:avLst/>
          </a:prstGeom>
        </p:spPr>
      </p:pic>
    </p:spTree>
    <p:extLst>
      <p:ext uri="{BB962C8B-B14F-4D97-AF65-F5344CB8AC3E}">
        <p14:creationId xmlns:p14="http://schemas.microsoft.com/office/powerpoint/2010/main" val="2282238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om">
    <p:bg>
      <p:bgPr>
        <a:solidFill>
          <a:schemeClr val="bg1"/>
        </a:solidFill>
        <a:effectLst/>
      </p:bgPr>
    </p:bg>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612FE204-E013-164A-9596-E26239A8033C}"/>
              </a:ext>
            </a:extLst>
          </p:cNvPr>
          <p:cNvSpPr/>
          <p:nvPr userDrawn="1"/>
        </p:nvSpPr>
        <p:spPr>
          <a:xfrm>
            <a:off x="0" y="0"/>
            <a:ext cx="12192000" cy="6864494"/>
          </a:xfrm>
          <a:prstGeom prst="rect">
            <a:avLst/>
          </a:prstGeom>
          <a:solidFill>
            <a:schemeClr val="accent1">
              <a:lumMod val="20000"/>
              <a:lumOff val="8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Platshållare för datum 1">
            <a:extLst>
              <a:ext uri="{FF2B5EF4-FFF2-40B4-BE49-F238E27FC236}">
                <a16:creationId xmlns:a16="http://schemas.microsoft.com/office/drawing/2014/main" id="{C3DAD6AA-0BDF-9B40-8197-BA520FBBFC07}"/>
              </a:ext>
            </a:extLst>
          </p:cNvPr>
          <p:cNvSpPr>
            <a:spLocks noGrp="1"/>
          </p:cNvSpPr>
          <p:nvPr>
            <p:ph type="dt" sz="half" idx="10"/>
          </p:nvPr>
        </p:nvSpPr>
        <p:spPr/>
        <p:txBody>
          <a:bodyPr/>
          <a:lstStyle/>
          <a:p>
            <a:fld id="{4C5FFD92-0042-5849-AD0A-23053CF45239}" type="datetime1">
              <a:rPr lang="sv-SE" smtClean="0"/>
              <a:t>2022-01-12</a:t>
            </a:fld>
            <a:endParaRPr lang="sv-SE" dirty="0"/>
          </a:p>
        </p:txBody>
      </p:sp>
      <p:sp>
        <p:nvSpPr>
          <p:cNvPr id="3" name="Platshållare för sidfot 2">
            <a:extLst>
              <a:ext uri="{FF2B5EF4-FFF2-40B4-BE49-F238E27FC236}">
                <a16:creationId xmlns:a16="http://schemas.microsoft.com/office/drawing/2014/main" id="{BF67CCA8-5EF0-764B-98D5-B0E7BC4013F4}"/>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06F7F06D-B500-D24F-AAA0-95DB49347138}"/>
              </a:ext>
            </a:extLst>
          </p:cNvPr>
          <p:cNvSpPr>
            <a:spLocks noGrp="1"/>
          </p:cNvSpPr>
          <p:nvPr>
            <p:ph type="sldNum" sz="quarter" idx="12"/>
          </p:nvPr>
        </p:nvSpPr>
        <p:spPr/>
        <p:txBody>
          <a:bodyPr/>
          <a:lstStyle/>
          <a:p>
            <a:fld id="{77AB70A0-377B-6347-BEEC-1C25D9BB7174}" type="slidenum">
              <a:rPr lang="sv-SE" smtClean="0"/>
              <a:t>‹#›</a:t>
            </a:fld>
            <a:endParaRPr lang="sv-SE" dirty="0"/>
          </a:p>
        </p:txBody>
      </p:sp>
      <p:sp>
        <p:nvSpPr>
          <p:cNvPr id="11" name="Rubrik 1">
            <a:extLst>
              <a:ext uri="{FF2B5EF4-FFF2-40B4-BE49-F238E27FC236}">
                <a16:creationId xmlns:a16="http://schemas.microsoft.com/office/drawing/2014/main" id="{9AFC66B1-5EB2-4B44-92F2-A6C2F1A0DA99}"/>
              </a:ext>
            </a:extLst>
          </p:cNvPr>
          <p:cNvSpPr>
            <a:spLocks noGrp="1"/>
          </p:cNvSpPr>
          <p:nvPr>
            <p:ph type="ctrTitle" hasCustomPrompt="1"/>
          </p:nvPr>
        </p:nvSpPr>
        <p:spPr>
          <a:xfrm>
            <a:off x="2973035" y="1683772"/>
            <a:ext cx="6245929" cy="1310400"/>
          </a:xfrm>
        </p:spPr>
        <p:txBody>
          <a:bodyPr anchor="b">
            <a:noAutofit/>
          </a:bodyPr>
          <a:lstStyle>
            <a:lvl1pPr algn="ctr">
              <a:defRPr sz="4400" b="1"/>
            </a:lvl1pPr>
          </a:lstStyle>
          <a:p>
            <a:r>
              <a:rPr lang="sv-SE" dirty="0"/>
              <a:t>Rubrik på en eller </a:t>
            </a:r>
            <a:br>
              <a:rPr lang="sv-SE" dirty="0"/>
            </a:br>
            <a:r>
              <a:rPr lang="sv-SE" dirty="0"/>
              <a:t>två rader</a:t>
            </a:r>
          </a:p>
        </p:txBody>
      </p:sp>
      <p:sp>
        <p:nvSpPr>
          <p:cNvPr id="14" name="Underrubrik 2">
            <a:extLst>
              <a:ext uri="{FF2B5EF4-FFF2-40B4-BE49-F238E27FC236}">
                <a16:creationId xmlns:a16="http://schemas.microsoft.com/office/drawing/2014/main" id="{F7DF2284-8F88-1D40-AA3B-95002879D109}"/>
              </a:ext>
            </a:extLst>
          </p:cNvPr>
          <p:cNvSpPr>
            <a:spLocks noGrp="1"/>
          </p:cNvSpPr>
          <p:nvPr>
            <p:ph type="subTitle" idx="1" hasCustomPrompt="1"/>
          </p:nvPr>
        </p:nvSpPr>
        <p:spPr>
          <a:xfrm>
            <a:off x="2973035" y="3120959"/>
            <a:ext cx="6245929" cy="365125"/>
          </a:xfrm>
        </p:spPr>
        <p:txBody>
          <a:bodyPr>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Underrubrik/Namn, Datum</a:t>
            </a:r>
          </a:p>
        </p:txBody>
      </p:sp>
      <p:sp>
        <p:nvSpPr>
          <p:cNvPr id="15" name="Rektangel 14">
            <a:extLst>
              <a:ext uri="{FF2B5EF4-FFF2-40B4-BE49-F238E27FC236}">
                <a16:creationId xmlns:a16="http://schemas.microsoft.com/office/drawing/2014/main" id="{96FEDC40-1CAC-FF48-8957-2F07AB874DA2}"/>
              </a:ext>
            </a:extLst>
          </p:cNvPr>
          <p:cNvSpPr/>
          <p:nvPr userDrawn="1"/>
        </p:nvSpPr>
        <p:spPr>
          <a:xfrm>
            <a:off x="4481" y="5872864"/>
            <a:ext cx="12192000" cy="9851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6" name="Bildobjekt 15">
            <a:extLst>
              <a:ext uri="{FF2B5EF4-FFF2-40B4-BE49-F238E27FC236}">
                <a16:creationId xmlns:a16="http://schemas.microsoft.com/office/drawing/2014/main" id="{80219515-FE91-9344-AE3F-03B7DE29CBF4}"/>
              </a:ext>
            </a:extLst>
          </p:cNvPr>
          <p:cNvPicPr>
            <a:picLocks noChangeAspect="1"/>
          </p:cNvPicPr>
          <p:nvPr userDrawn="1"/>
        </p:nvPicPr>
        <p:blipFill>
          <a:blip r:embed="rId2"/>
          <a:stretch>
            <a:fillRect/>
          </a:stretch>
        </p:blipFill>
        <p:spPr>
          <a:xfrm>
            <a:off x="403718" y="6017168"/>
            <a:ext cx="11184711" cy="690249"/>
          </a:xfrm>
          <a:prstGeom prst="rect">
            <a:avLst/>
          </a:prstGeom>
        </p:spPr>
      </p:pic>
      <p:pic>
        <p:nvPicPr>
          <p:cNvPr id="13" name="Bildobjekt 12">
            <a:extLst>
              <a:ext uri="{FF2B5EF4-FFF2-40B4-BE49-F238E27FC236}">
                <a16:creationId xmlns:a16="http://schemas.microsoft.com/office/drawing/2014/main" id="{A3603165-AFFF-5A41-AA30-6EF9FA2594AB}"/>
              </a:ext>
            </a:extLst>
          </p:cNvPr>
          <p:cNvPicPr>
            <a:picLocks noChangeAspect="1"/>
          </p:cNvPicPr>
          <p:nvPr userDrawn="1"/>
        </p:nvPicPr>
        <p:blipFill>
          <a:blip r:embed="rId3"/>
          <a:stretch>
            <a:fillRect/>
          </a:stretch>
        </p:blipFill>
        <p:spPr>
          <a:xfrm>
            <a:off x="4674347" y="4264393"/>
            <a:ext cx="2843304" cy="830162"/>
          </a:xfrm>
          <a:prstGeom prst="rect">
            <a:avLst/>
          </a:prstGeom>
        </p:spPr>
      </p:pic>
    </p:spTree>
    <p:extLst>
      <p:ext uri="{BB962C8B-B14F-4D97-AF65-F5344CB8AC3E}">
        <p14:creationId xmlns:p14="http://schemas.microsoft.com/office/powerpoint/2010/main" val="870805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9_Jämförelse">
    <p:spTree>
      <p:nvGrpSpPr>
        <p:cNvPr id="1" name=""/>
        <p:cNvGrpSpPr/>
        <p:nvPr/>
      </p:nvGrpSpPr>
      <p:grpSpPr>
        <a:xfrm>
          <a:off x="0" y="0"/>
          <a:ext cx="0" cy="0"/>
          <a:chOff x="0" y="0"/>
          <a:chExt cx="0" cy="0"/>
        </a:xfrm>
      </p:grpSpPr>
      <p:sp>
        <p:nvSpPr>
          <p:cNvPr id="11" name="Platshållare för innehåll 2"/>
          <p:cNvSpPr>
            <a:spLocks noGrp="1"/>
          </p:cNvSpPr>
          <p:nvPr>
            <p:ph idx="1" hasCustomPrompt="1"/>
          </p:nvPr>
        </p:nvSpPr>
        <p:spPr>
          <a:xfrm>
            <a:off x="1151466" y="1566340"/>
            <a:ext cx="10871200" cy="4525963"/>
          </a:xfrm>
          <a:prstGeom prst="rect">
            <a:avLst/>
          </a:prstGeom>
        </p:spPr>
        <p:txBody>
          <a:bodyPr/>
          <a:lstStyle>
            <a:lvl1pPr marL="571500" indent="-571500" algn="l">
              <a:buFont typeface="Arial" charset="0"/>
              <a:buChar char="•"/>
              <a:defRPr sz="2400">
                <a:latin typeface="Verdana" charset="0"/>
                <a:ea typeface="Verdana" charset="0"/>
                <a:cs typeface="Verdana" charset="0"/>
              </a:defRPr>
            </a:lvl1pPr>
            <a:lvl3pPr algn="l">
              <a:defRPr/>
            </a:lvl3pPr>
          </a:lstStyle>
          <a:p>
            <a:pPr lvl="0"/>
            <a:r>
              <a:rPr lang="sv-SE" dirty="0"/>
              <a:t>Punktlista</a:t>
            </a:r>
          </a:p>
          <a:p>
            <a:pPr lvl="0"/>
            <a:endParaRPr lang="sv-SE" dirty="0"/>
          </a:p>
        </p:txBody>
      </p:sp>
      <p:sp>
        <p:nvSpPr>
          <p:cNvPr id="13" name="Rubrik 1"/>
          <p:cNvSpPr>
            <a:spLocks noGrp="1"/>
          </p:cNvSpPr>
          <p:nvPr>
            <p:ph type="title"/>
          </p:nvPr>
        </p:nvSpPr>
        <p:spPr>
          <a:xfrm>
            <a:off x="1151466" y="501026"/>
            <a:ext cx="10814755" cy="943505"/>
          </a:xfrm>
          <a:prstGeom prst="rect">
            <a:avLst/>
          </a:prstGeom>
        </p:spPr>
        <p:txBody>
          <a:bodyPr/>
          <a:lstStyle>
            <a:lvl1pPr algn="l">
              <a:defRPr sz="3200">
                <a:solidFill>
                  <a:schemeClr val="bg1"/>
                </a:solidFill>
                <a:latin typeface="Verdana" charset="0"/>
                <a:ea typeface="Verdana" charset="0"/>
                <a:cs typeface="Verdana" charset="0"/>
              </a:defRPr>
            </a:lvl1pPr>
          </a:lstStyle>
          <a:p>
            <a:r>
              <a:rPr lang="sv-SE" dirty="0"/>
              <a:t>Klicka här för att ändra format</a:t>
            </a:r>
          </a:p>
        </p:txBody>
      </p:sp>
    </p:spTree>
    <p:extLst>
      <p:ext uri="{BB962C8B-B14F-4D97-AF65-F5344CB8AC3E}">
        <p14:creationId xmlns:p14="http://schemas.microsoft.com/office/powerpoint/2010/main" val="4619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AE5065FE-EF68-B143-BB95-E412486E97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EFE2A5BD-7E68-D841-B1F1-6A7043D920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sv-SE" dirty="0"/>
              <a:t>Skriv text här</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F5E07796-DCBE-6E4F-B796-61D6AF921341}"/>
              </a:ext>
            </a:extLst>
          </p:cNvPr>
          <p:cNvSpPr>
            <a:spLocks noGrp="1"/>
          </p:cNvSpPr>
          <p:nvPr>
            <p:ph type="dt" sz="half" idx="2"/>
          </p:nvPr>
        </p:nvSpPr>
        <p:spPr>
          <a:xfrm>
            <a:off x="1179576" y="6485426"/>
            <a:ext cx="1045464" cy="122557"/>
          </a:xfrm>
          <a:prstGeom prst="rect">
            <a:avLst/>
          </a:prstGeom>
        </p:spPr>
        <p:txBody>
          <a:bodyPr vert="horz" lIns="91440" tIns="45720" rIns="91440" bIns="45720" rtlCol="0" anchor="ctr"/>
          <a:lstStyle>
            <a:lvl1pPr algn="l">
              <a:defRPr sz="900">
                <a:solidFill>
                  <a:schemeClr val="tx2"/>
                </a:solidFill>
              </a:defRPr>
            </a:lvl1pPr>
          </a:lstStyle>
          <a:p>
            <a:fld id="{A6920204-227C-CE45-A747-B8F9D59A1873}" type="datetime1">
              <a:rPr lang="sv-SE" smtClean="0"/>
              <a:t>2022-01-12</a:t>
            </a:fld>
            <a:endParaRPr lang="sv-SE" dirty="0"/>
          </a:p>
        </p:txBody>
      </p:sp>
      <p:sp>
        <p:nvSpPr>
          <p:cNvPr id="5" name="Platshållare för sidfot 4">
            <a:extLst>
              <a:ext uri="{FF2B5EF4-FFF2-40B4-BE49-F238E27FC236}">
                <a16:creationId xmlns:a16="http://schemas.microsoft.com/office/drawing/2014/main" id="{1377C0EA-6AAF-4C47-929A-2EBF2DDC5816}"/>
              </a:ext>
            </a:extLst>
          </p:cNvPr>
          <p:cNvSpPr>
            <a:spLocks noGrp="1"/>
          </p:cNvSpPr>
          <p:nvPr>
            <p:ph type="ftr" sz="quarter" idx="3"/>
          </p:nvPr>
        </p:nvSpPr>
        <p:spPr>
          <a:xfrm>
            <a:off x="2286000" y="6485426"/>
            <a:ext cx="3017520" cy="122557"/>
          </a:xfrm>
          <a:prstGeom prst="rect">
            <a:avLst/>
          </a:prstGeom>
        </p:spPr>
        <p:txBody>
          <a:bodyPr vert="horz" lIns="91440" tIns="45720" rIns="91440" bIns="45720" rtlCol="0" anchor="ctr"/>
          <a:lstStyle>
            <a:lvl1pPr algn="l">
              <a:defRPr sz="900">
                <a:solidFill>
                  <a:schemeClr val="tx2"/>
                </a:solidFill>
              </a:defRPr>
            </a:lvl1pPr>
          </a:lstStyle>
          <a:p>
            <a:endParaRPr lang="sv-SE" dirty="0"/>
          </a:p>
        </p:txBody>
      </p:sp>
      <p:sp>
        <p:nvSpPr>
          <p:cNvPr id="6" name="Platshållare för bildnummer 5">
            <a:extLst>
              <a:ext uri="{FF2B5EF4-FFF2-40B4-BE49-F238E27FC236}">
                <a16:creationId xmlns:a16="http://schemas.microsoft.com/office/drawing/2014/main" id="{78AEB3BD-C2FB-AE41-A0C9-A72BE3544380}"/>
              </a:ext>
            </a:extLst>
          </p:cNvPr>
          <p:cNvSpPr>
            <a:spLocks noGrp="1"/>
          </p:cNvSpPr>
          <p:nvPr>
            <p:ph type="sldNum" sz="quarter" idx="4"/>
          </p:nvPr>
        </p:nvSpPr>
        <p:spPr>
          <a:xfrm>
            <a:off x="5361432" y="6484709"/>
            <a:ext cx="667512" cy="123274"/>
          </a:xfrm>
          <a:prstGeom prst="rect">
            <a:avLst/>
          </a:prstGeom>
        </p:spPr>
        <p:txBody>
          <a:bodyPr vert="horz" lIns="91440" tIns="45720" rIns="91440" bIns="45720" rtlCol="0" anchor="ctr"/>
          <a:lstStyle>
            <a:lvl1pPr algn="r">
              <a:defRPr sz="900">
                <a:solidFill>
                  <a:schemeClr val="tx2"/>
                </a:solidFill>
              </a:defRPr>
            </a:lvl1pPr>
          </a:lstStyle>
          <a:p>
            <a:fld id="{77AB70A0-377B-6347-BEEC-1C25D9BB7174}" type="slidenum">
              <a:rPr lang="sv-SE" smtClean="0"/>
              <a:pPr/>
              <a:t>‹#›</a:t>
            </a:fld>
            <a:endParaRPr lang="sv-SE" dirty="0"/>
          </a:p>
        </p:txBody>
      </p:sp>
      <p:sp>
        <p:nvSpPr>
          <p:cNvPr id="7" name="Rektangel 6">
            <a:extLst>
              <a:ext uri="{FF2B5EF4-FFF2-40B4-BE49-F238E27FC236}">
                <a16:creationId xmlns:a16="http://schemas.microsoft.com/office/drawing/2014/main" id="{0047A1EB-4259-3348-BF98-567C98640325}"/>
              </a:ext>
            </a:extLst>
          </p:cNvPr>
          <p:cNvSpPr/>
          <p:nvPr userDrawn="1"/>
        </p:nvSpPr>
        <p:spPr>
          <a:xfrm>
            <a:off x="0" y="6638693"/>
            <a:ext cx="1219200" cy="22621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Rektangel 7">
            <a:extLst>
              <a:ext uri="{FF2B5EF4-FFF2-40B4-BE49-F238E27FC236}">
                <a16:creationId xmlns:a16="http://schemas.microsoft.com/office/drawing/2014/main" id="{EABC8234-AF03-A348-8C21-686FCA070924}"/>
              </a:ext>
            </a:extLst>
          </p:cNvPr>
          <p:cNvSpPr/>
          <p:nvPr userDrawn="1"/>
        </p:nvSpPr>
        <p:spPr>
          <a:xfrm>
            <a:off x="1219200" y="6638693"/>
            <a:ext cx="1219200" cy="22621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 name="Rektangel 8">
            <a:extLst>
              <a:ext uri="{FF2B5EF4-FFF2-40B4-BE49-F238E27FC236}">
                <a16:creationId xmlns:a16="http://schemas.microsoft.com/office/drawing/2014/main" id="{B9D9ACE6-DBA7-F746-B736-E9B38199DF26}"/>
              </a:ext>
            </a:extLst>
          </p:cNvPr>
          <p:cNvSpPr/>
          <p:nvPr userDrawn="1"/>
        </p:nvSpPr>
        <p:spPr>
          <a:xfrm>
            <a:off x="2438400" y="6638693"/>
            <a:ext cx="1219200" cy="226210"/>
          </a:xfrm>
          <a:prstGeom prst="rect">
            <a:avLst/>
          </a:prstGeom>
          <a:solidFill>
            <a:srgbClr val="E5AD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D6B70056-09D5-E749-BB35-E2AB4E14DA16}"/>
              </a:ext>
            </a:extLst>
          </p:cNvPr>
          <p:cNvSpPr/>
          <p:nvPr userDrawn="1"/>
        </p:nvSpPr>
        <p:spPr>
          <a:xfrm>
            <a:off x="3657600" y="6638693"/>
            <a:ext cx="1219200" cy="2262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Rektangel 10">
            <a:extLst>
              <a:ext uri="{FF2B5EF4-FFF2-40B4-BE49-F238E27FC236}">
                <a16:creationId xmlns:a16="http://schemas.microsoft.com/office/drawing/2014/main" id="{847EF725-4AD2-2D4F-B8CC-9A900B860997}"/>
              </a:ext>
            </a:extLst>
          </p:cNvPr>
          <p:cNvSpPr/>
          <p:nvPr userDrawn="1"/>
        </p:nvSpPr>
        <p:spPr>
          <a:xfrm>
            <a:off x="4876800" y="6638693"/>
            <a:ext cx="1219200" cy="22621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Rektangel 11">
            <a:extLst>
              <a:ext uri="{FF2B5EF4-FFF2-40B4-BE49-F238E27FC236}">
                <a16:creationId xmlns:a16="http://schemas.microsoft.com/office/drawing/2014/main" id="{EB9F80AA-58CF-034F-960D-EB72AC9BAD82}"/>
              </a:ext>
            </a:extLst>
          </p:cNvPr>
          <p:cNvSpPr/>
          <p:nvPr userDrawn="1"/>
        </p:nvSpPr>
        <p:spPr>
          <a:xfrm>
            <a:off x="6096000" y="6638693"/>
            <a:ext cx="1219200" cy="226210"/>
          </a:xfrm>
          <a:prstGeom prst="rect">
            <a:avLst/>
          </a:prstGeom>
          <a:solidFill>
            <a:srgbClr val="3B5B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Rektangel 12">
            <a:extLst>
              <a:ext uri="{FF2B5EF4-FFF2-40B4-BE49-F238E27FC236}">
                <a16:creationId xmlns:a16="http://schemas.microsoft.com/office/drawing/2014/main" id="{D0F92766-98A8-6845-816E-FCA4DC797E11}"/>
              </a:ext>
            </a:extLst>
          </p:cNvPr>
          <p:cNvSpPr/>
          <p:nvPr userDrawn="1"/>
        </p:nvSpPr>
        <p:spPr>
          <a:xfrm>
            <a:off x="7315200" y="6638693"/>
            <a:ext cx="1219200" cy="226210"/>
          </a:xfrm>
          <a:prstGeom prst="rect">
            <a:avLst/>
          </a:prstGeom>
          <a:solidFill>
            <a:srgbClr val="7997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4" name="Rektangel 13">
            <a:extLst>
              <a:ext uri="{FF2B5EF4-FFF2-40B4-BE49-F238E27FC236}">
                <a16:creationId xmlns:a16="http://schemas.microsoft.com/office/drawing/2014/main" id="{FD28C89A-ABD1-4645-A3E2-7B29609D3F1B}"/>
              </a:ext>
            </a:extLst>
          </p:cNvPr>
          <p:cNvSpPr/>
          <p:nvPr userDrawn="1"/>
        </p:nvSpPr>
        <p:spPr>
          <a:xfrm>
            <a:off x="8534400" y="6638693"/>
            <a:ext cx="1219200" cy="226210"/>
          </a:xfrm>
          <a:prstGeom prst="rect">
            <a:avLst/>
          </a:prstGeom>
          <a:solidFill>
            <a:srgbClr val="5D75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5" name="Rektangel 14">
            <a:extLst>
              <a:ext uri="{FF2B5EF4-FFF2-40B4-BE49-F238E27FC236}">
                <a16:creationId xmlns:a16="http://schemas.microsoft.com/office/drawing/2014/main" id="{7896A6E6-62BC-E347-9161-363D5F21487B}"/>
              </a:ext>
            </a:extLst>
          </p:cNvPr>
          <p:cNvSpPr/>
          <p:nvPr userDrawn="1"/>
        </p:nvSpPr>
        <p:spPr>
          <a:xfrm>
            <a:off x="9753600" y="6638693"/>
            <a:ext cx="1219200" cy="22621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6" name="Rektangel 15">
            <a:extLst>
              <a:ext uri="{FF2B5EF4-FFF2-40B4-BE49-F238E27FC236}">
                <a16:creationId xmlns:a16="http://schemas.microsoft.com/office/drawing/2014/main" id="{4F02FAA5-5874-784C-A133-E59B01CEA654}"/>
              </a:ext>
            </a:extLst>
          </p:cNvPr>
          <p:cNvSpPr/>
          <p:nvPr userDrawn="1"/>
        </p:nvSpPr>
        <p:spPr>
          <a:xfrm>
            <a:off x="10972800" y="6638693"/>
            <a:ext cx="1219200" cy="22621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966045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3" r:id="rId9"/>
    <p:sldLayoutId id="2147483674" r:id="rId10"/>
    <p:sldLayoutId id="2147483675" r:id="rId11"/>
    <p:sldLayoutId id="2147483678" r:id="rId12"/>
  </p:sldLayoutIdLst>
  <p:hf sldNum="0" hdr="0" ftr="0" dt="0"/>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8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Font typeface="Arial" panose="020B0604020202020204" pitchFamily="34" charset="0"/>
        <a:buChar char="•"/>
        <a:defRPr sz="24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www.skr.se/primarvardskvalite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skr.se/primarvardskvalitet/anvandningprimarvardskvalitet/vardcentralochrehab/fokusettsattattlaraochutveckla/fokusdel3larkannaeradata.58537.html" TargetMode="External"/><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hyperlink" Target="https://vemfargoravad.socialstyrelsen.se/" TargetMode="External"/><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89A292A0-823C-4900-8B9E-A3A9AA00B603}"/>
              </a:ext>
            </a:extLst>
          </p:cNvPr>
          <p:cNvSpPr>
            <a:spLocks noGrp="1"/>
          </p:cNvSpPr>
          <p:nvPr>
            <p:ph type="ctrTitle"/>
          </p:nvPr>
        </p:nvSpPr>
        <p:spPr>
          <a:xfrm>
            <a:off x="977089" y="2565646"/>
            <a:ext cx="10237822" cy="1606859"/>
          </a:xfrm>
        </p:spPr>
        <p:txBody>
          <a:bodyPr/>
          <a:lstStyle/>
          <a:p>
            <a:r>
              <a:rPr lang="sv-SE" dirty="0" err="1">
                <a:solidFill>
                  <a:schemeClr val="accent2">
                    <a:lumMod val="75000"/>
                  </a:schemeClr>
                </a:solidFill>
                <a:latin typeface="Calibri" panose="020F0502020204030204" pitchFamily="34" charset="0"/>
                <a:cs typeface="Calibri" panose="020F0502020204030204" pitchFamily="34" charset="0"/>
              </a:rPr>
              <a:t>FoKUS</a:t>
            </a:r>
            <a:r>
              <a:rPr lang="sv-SE" dirty="0">
                <a:solidFill>
                  <a:schemeClr val="accent2">
                    <a:lumMod val="75000"/>
                  </a:schemeClr>
                </a:solidFill>
                <a:latin typeface="Calibri" panose="020F0502020204030204" pitchFamily="34" charset="0"/>
                <a:cs typeface="Calibri" panose="020F0502020204030204" pitchFamily="34" charset="0"/>
              </a:rPr>
              <a:t> tema - Säker vård i primärvård</a:t>
            </a:r>
            <a:br>
              <a:rPr lang="sv-SE" dirty="0">
                <a:latin typeface="Calibri" panose="020F0502020204030204" pitchFamily="34" charset="0"/>
                <a:cs typeface="Calibri" panose="020F0502020204030204" pitchFamily="34" charset="0"/>
              </a:rPr>
            </a:br>
            <a:r>
              <a:rPr lang="sv-SE" dirty="0">
                <a:latin typeface="Calibri" panose="020F0502020204030204" pitchFamily="34" charset="0"/>
                <a:cs typeface="Calibri" panose="020F0502020204030204" pitchFamily="34" charset="0"/>
              </a:rPr>
              <a:t>Del 5</a:t>
            </a:r>
            <a:r>
              <a:rPr lang="sv-SE" sz="5400" dirty="0">
                <a:latin typeface="Calibri" panose="020F0502020204030204" pitchFamily="34" charset="0"/>
                <a:cs typeface="Calibri" panose="020F0502020204030204" pitchFamily="34" charset="0"/>
              </a:rPr>
              <a:t> </a:t>
            </a:r>
            <a:r>
              <a:rPr lang="sv-SE" dirty="0">
                <a:latin typeface="Calibri" panose="020F0502020204030204" pitchFamily="34" charset="0"/>
                <a:cs typeface="Calibri" panose="020F0502020204030204" pitchFamily="34" charset="0"/>
              </a:rPr>
              <a:t>Uppföljning</a:t>
            </a:r>
            <a:endParaRPr lang="sv-SE" dirty="0"/>
          </a:p>
        </p:txBody>
      </p:sp>
      <p:sp>
        <p:nvSpPr>
          <p:cNvPr id="6" name="textruta 5">
            <a:extLst>
              <a:ext uri="{FF2B5EF4-FFF2-40B4-BE49-F238E27FC236}">
                <a16:creationId xmlns:a16="http://schemas.microsoft.com/office/drawing/2014/main" id="{80515462-8C0D-4D03-B979-4D82BA3FE4B1}"/>
              </a:ext>
            </a:extLst>
          </p:cNvPr>
          <p:cNvSpPr txBox="1"/>
          <p:nvPr/>
        </p:nvSpPr>
        <p:spPr>
          <a:xfrm>
            <a:off x="7915389" y="382140"/>
            <a:ext cx="4049507" cy="2031325"/>
          </a:xfrm>
          <a:prstGeom prst="rect">
            <a:avLst/>
          </a:prstGeom>
          <a:noFill/>
        </p:spPr>
        <p:txBody>
          <a:bodyPr wrap="none" rtlCol="0">
            <a:spAutoFit/>
          </a:bodyPr>
          <a:lstStyle/>
          <a:p>
            <a:r>
              <a:rPr lang="sv-SE" u="sng" dirty="0">
                <a:latin typeface="Calibri" panose="020F0502020204030204" pitchFamily="34" charset="0"/>
                <a:cs typeface="Calibri" panose="020F0502020204030204" pitchFamily="34" charset="0"/>
              </a:rPr>
              <a:t>Innehåll </a:t>
            </a:r>
            <a:r>
              <a:rPr lang="sv-SE" u="sng" dirty="0" err="1">
                <a:latin typeface="Calibri" panose="020F0502020204030204" pitchFamily="34" charset="0"/>
                <a:cs typeface="Calibri" panose="020F0502020204030204" pitchFamily="34" charset="0"/>
              </a:rPr>
              <a:t>FoKUS</a:t>
            </a:r>
            <a:r>
              <a:rPr lang="sv-SE" u="sng" dirty="0">
                <a:latin typeface="Calibri" panose="020F0502020204030204" pitchFamily="34" charset="0"/>
                <a:cs typeface="Calibri" panose="020F0502020204030204" pitchFamily="34" charset="0"/>
              </a:rPr>
              <a:t> Patientsäkerhet</a:t>
            </a:r>
          </a:p>
          <a:p>
            <a:pPr marL="342900" indent="-342900">
              <a:buAutoNum type="arabicPeriod"/>
            </a:pPr>
            <a:r>
              <a:rPr lang="sv-SE" dirty="0">
                <a:latin typeface="Calibri" panose="020F0502020204030204" pitchFamily="34" charset="0"/>
                <a:cs typeface="Calibri" panose="020F0502020204030204" pitchFamily="34" charset="0"/>
              </a:rPr>
              <a:t>Introduktion</a:t>
            </a:r>
          </a:p>
          <a:p>
            <a:pPr marL="342900" indent="-342900">
              <a:buAutoNum type="arabicPeriod"/>
            </a:pPr>
            <a:r>
              <a:rPr lang="sv-SE" b="1" dirty="0">
                <a:latin typeface="Calibri" panose="020F0502020204030204" pitchFamily="34" charset="0"/>
                <a:cs typeface="Calibri" panose="020F0502020204030204" pitchFamily="34" charset="0"/>
              </a:rPr>
              <a:t>Diagnostik</a:t>
            </a:r>
          </a:p>
          <a:p>
            <a:pPr marL="342900" indent="-342900">
              <a:buAutoNum type="arabicPeriod"/>
            </a:pPr>
            <a:r>
              <a:rPr lang="sv-SE" dirty="0">
                <a:latin typeface="Calibri" panose="020F0502020204030204" pitchFamily="34" charset="0"/>
                <a:cs typeface="Calibri" panose="020F0502020204030204" pitchFamily="34" charset="0"/>
              </a:rPr>
              <a:t>Tillgång till behandling/rehabilitering </a:t>
            </a:r>
          </a:p>
          <a:p>
            <a:pPr marL="342900" indent="-342900">
              <a:buAutoNum type="arabicPeriod"/>
            </a:pPr>
            <a:r>
              <a:rPr lang="sv-SE" dirty="0">
                <a:latin typeface="Calibri" panose="020F0502020204030204" pitchFamily="34" charset="0"/>
                <a:cs typeface="Calibri" panose="020F0502020204030204" pitchFamily="34" charset="0"/>
              </a:rPr>
              <a:t>Riskfylld</a:t>
            </a:r>
            <a:r>
              <a:rPr lang="sv-SE" dirty="0"/>
              <a:t> </a:t>
            </a:r>
            <a:r>
              <a:rPr lang="sv-SE" dirty="0">
                <a:latin typeface="Calibri" panose="020F0502020204030204" pitchFamily="34" charset="0"/>
                <a:cs typeface="Calibri" panose="020F0502020204030204" pitchFamily="34" charset="0"/>
              </a:rPr>
              <a:t>behandling</a:t>
            </a:r>
          </a:p>
          <a:p>
            <a:pPr marL="342900" indent="-342900">
              <a:buAutoNum type="arabicPeriod"/>
            </a:pPr>
            <a:r>
              <a:rPr lang="sv-SE" dirty="0">
                <a:latin typeface="Calibri" panose="020F0502020204030204" pitchFamily="34" charset="0"/>
                <a:cs typeface="Calibri" panose="020F0502020204030204" pitchFamily="34" charset="0"/>
              </a:rPr>
              <a:t>Uppföljning</a:t>
            </a:r>
          </a:p>
          <a:p>
            <a:pPr marL="342900" indent="-342900">
              <a:buAutoNum type="arabicPeriod"/>
            </a:pPr>
            <a:r>
              <a:rPr lang="sv-SE" dirty="0">
                <a:latin typeface="Calibri" panose="020F0502020204030204" pitchFamily="34" charset="0"/>
                <a:ea typeface="Calibri" panose="020F0502020204030204" pitchFamily="34" charset="0"/>
                <a:cs typeface="Calibri" panose="020F0502020204030204" pitchFamily="34" charset="0"/>
                <a:sym typeface="Calibri"/>
              </a:rPr>
              <a:t>Avslutning och nästa steg</a:t>
            </a:r>
            <a:endParaRPr lang="sv-SE" dirty="0">
              <a:latin typeface="Calibri" panose="020F0502020204030204" pitchFamily="34" charset="0"/>
              <a:ea typeface="Calibri" panose="020F0502020204030204" pitchFamily="34" charset="0"/>
              <a:cs typeface="Times New Roman" panose="02020603050405020304" pitchFamily="18" charset="0"/>
              <a:sym typeface="Calibri"/>
            </a:endParaRPr>
          </a:p>
        </p:txBody>
      </p:sp>
    </p:spTree>
    <p:extLst>
      <p:ext uri="{BB962C8B-B14F-4D97-AF65-F5344CB8AC3E}">
        <p14:creationId xmlns:p14="http://schemas.microsoft.com/office/powerpoint/2010/main" val="1373949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sp>
        <p:nvSpPr>
          <p:cNvPr id="462" name="Google Shape;462;p38"/>
          <p:cNvSpPr txBox="1">
            <a:spLocks noGrp="1"/>
          </p:cNvSpPr>
          <p:nvPr>
            <p:ph type="title"/>
          </p:nvPr>
        </p:nvSpPr>
        <p:spPr>
          <a:xfrm>
            <a:off x="470648" y="375758"/>
            <a:ext cx="6990471" cy="1344100"/>
          </a:xfrm>
          <a:prstGeom prst="rect">
            <a:avLst/>
          </a:prstGeom>
          <a:noFill/>
          <a:ln>
            <a:noFill/>
          </a:ln>
        </p:spPr>
        <p:txBody>
          <a:bodyPr spcFirstLastPara="1" wrap="square" lIns="91425" tIns="45700" rIns="91425" bIns="45700" anchor="ctr" anchorCtr="0">
            <a:normAutofit fontScale="90000"/>
          </a:bodyPr>
          <a:lstStyle/>
          <a:p>
            <a:pPr lvl="0">
              <a:buSzPts val="4400"/>
            </a:pPr>
            <a:r>
              <a:rPr lang="sv-SE" sz="2800" dirty="0"/>
              <a:t>Uppföljning</a:t>
            </a:r>
            <a:r>
              <a:rPr lang="sv-SE" dirty="0"/>
              <a:t> </a:t>
            </a:r>
            <a:br>
              <a:rPr lang="sv-SE" dirty="0"/>
            </a:br>
            <a:r>
              <a:rPr lang="sv-SE" sz="4900" dirty="0">
                <a:solidFill>
                  <a:schemeClr val="accent2">
                    <a:lumMod val="75000"/>
                  </a:schemeClr>
                </a:solidFill>
              </a:rPr>
              <a:t>Risksituationer</a:t>
            </a:r>
            <a:r>
              <a:rPr lang="sv-SE" dirty="0"/>
              <a:t>  </a:t>
            </a:r>
            <a:endParaRPr dirty="0"/>
          </a:p>
        </p:txBody>
      </p:sp>
      <p:sp>
        <p:nvSpPr>
          <p:cNvPr id="463" name="Google Shape;463;p38"/>
          <p:cNvSpPr txBox="1">
            <a:spLocks noGrp="1"/>
          </p:cNvSpPr>
          <p:nvPr>
            <p:ph type="body" idx="1"/>
          </p:nvPr>
        </p:nvSpPr>
        <p:spPr>
          <a:xfrm>
            <a:off x="470647" y="1524000"/>
            <a:ext cx="6170297" cy="5135549"/>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dirty="0"/>
          </a:p>
          <a:p>
            <a:pPr marL="228600" indent="-228600">
              <a:lnSpc>
                <a:spcPct val="90000"/>
              </a:lnSpc>
              <a:spcBef>
                <a:spcPts val="1000"/>
              </a:spcBef>
              <a:buClr>
                <a:schemeClr val="dk1"/>
              </a:buClr>
              <a:buSzPts val="2800"/>
            </a:pPr>
            <a:r>
              <a:rPr lang="sv-SE" sz="2400" dirty="0">
                <a:latin typeface="Calibri" panose="020F0502020204030204" pitchFamily="34" charset="0"/>
                <a:cs typeface="Calibri" panose="020F0502020204030204" pitchFamily="34" charset="0"/>
              </a:rPr>
              <a:t>En av de större riskerna för att uppföljning inte görs är byte av vårdnivå</a:t>
            </a:r>
          </a:p>
          <a:p>
            <a:pPr marL="228600" indent="-228600">
              <a:lnSpc>
                <a:spcPct val="90000"/>
              </a:lnSpc>
              <a:spcBef>
                <a:spcPts val="1000"/>
              </a:spcBef>
              <a:buClr>
                <a:schemeClr val="dk1"/>
              </a:buClr>
              <a:buSzPts val="2800"/>
            </a:pPr>
            <a:r>
              <a:rPr lang="sv-SE" sz="2400" dirty="0">
                <a:latin typeface="Calibri" panose="020F0502020204030204" pitchFamily="34" charset="0"/>
                <a:cs typeface="Calibri" panose="020F0502020204030204" pitchFamily="34" charset="0"/>
              </a:rPr>
              <a:t>Användning av vårdplan gör vårdövergångar smidigare och ökar tryggheten för patienten och vårdpersonalen att ge kontinuitet i vården och möjlighet att följa upp  </a:t>
            </a:r>
            <a:endParaRPr sz="2400" dirty="0">
              <a:latin typeface="Calibri" panose="020F0502020204030204" pitchFamily="34" charset="0"/>
              <a:cs typeface="Calibri" panose="020F0502020204030204" pitchFamily="34" charset="0"/>
            </a:endParaRPr>
          </a:p>
          <a:p>
            <a:pPr marL="457200" lvl="1" indent="0" algn="l" rtl="0">
              <a:lnSpc>
                <a:spcPct val="90000"/>
              </a:lnSpc>
              <a:spcBef>
                <a:spcPts val="500"/>
              </a:spcBef>
              <a:spcAft>
                <a:spcPts val="0"/>
              </a:spcAft>
              <a:buClr>
                <a:schemeClr val="dk1"/>
              </a:buClr>
              <a:buSzPts val="1400"/>
              <a:buNone/>
            </a:pPr>
            <a:endParaRPr sz="1400" dirty="0"/>
          </a:p>
        </p:txBody>
      </p:sp>
      <p:sp>
        <p:nvSpPr>
          <p:cNvPr id="464" name="Google Shape;464;p38"/>
          <p:cNvSpPr txBox="1"/>
          <p:nvPr/>
        </p:nvSpPr>
        <p:spPr>
          <a:xfrm>
            <a:off x="7341833" y="277325"/>
            <a:ext cx="4644526" cy="6093936"/>
          </a:xfrm>
          <a:prstGeom prst="rect">
            <a:avLst/>
          </a:prstGeom>
          <a:solidFill>
            <a:srgbClr val="E1EFD8"/>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1800" b="1" dirty="0">
                <a:solidFill>
                  <a:schemeClr val="dk1"/>
                </a:solidFill>
                <a:latin typeface="Calibri"/>
                <a:ea typeface="Calibri"/>
                <a:cs typeface="Calibri"/>
                <a:sym typeface="Calibri"/>
              </a:rPr>
              <a:t>Vikten av uppföljning – exemplet smärtlindring</a:t>
            </a:r>
            <a:endParaRPr dirty="0"/>
          </a:p>
          <a:p>
            <a:pPr marL="0" marR="0" lvl="0" indent="0" algn="l" rtl="0">
              <a:spcBef>
                <a:spcPts val="0"/>
              </a:spcBef>
              <a:spcAft>
                <a:spcPts val="0"/>
              </a:spcAft>
              <a:buNone/>
            </a:pPr>
            <a:r>
              <a:rPr lang="sv-SE" sz="1800" dirty="0">
                <a:solidFill>
                  <a:schemeClr val="dk1"/>
                </a:solidFill>
                <a:latin typeface="Calibri"/>
                <a:ea typeface="Calibri"/>
                <a:cs typeface="Calibri"/>
                <a:sym typeface="Calibri"/>
              </a:rPr>
              <a:t>Många patienter får recept på analgetika som inte utvärderas. Expertgruppen för smärta och reumatologiska sjukdomar har noterat att den smärtlindrande effekten och funktionsförbättringen av olika läkemedel mot smärta inte rutinmässigt dokumenteras. Det vanligaste är att man anger en diagnos och sedan ordinerar ett läkemedel som anses lämpligt. Huruvida man uppnår en meningsfull symtomlindring i relation till biverkningar är ofta oklart.</a:t>
            </a:r>
            <a:endParaRPr dirty="0"/>
          </a:p>
          <a:p>
            <a:pPr marL="0" marR="0" lvl="0" indent="0" algn="l" rtl="0">
              <a:spcBef>
                <a:spcPts val="0"/>
              </a:spcBef>
              <a:spcAft>
                <a:spcPts val="0"/>
              </a:spcAft>
              <a:buNone/>
            </a:pPr>
            <a:r>
              <a:rPr lang="sv-SE" sz="1800" dirty="0">
                <a:solidFill>
                  <a:schemeClr val="dk1"/>
                </a:solidFill>
                <a:latin typeface="Calibri"/>
                <a:ea typeface="Calibri"/>
                <a:cs typeface="Calibri"/>
                <a:sym typeface="Calibri"/>
              </a:rPr>
              <a:t>Att sätta ut läkemedel som saknar effekt är en viktig uppgift inom ramen för en förbättrad patientsäkerhet, eftersom läkemedel som inte medför någon meningsfull symtomlindring eller funktionsförbättring riskerar att ge onödiga biverkningar.</a:t>
            </a:r>
            <a:endParaRPr dirty="0"/>
          </a:p>
          <a:p>
            <a:pPr marL="0" marR="0" lvl="0" indent="0" algn="l" rtl="0">
              <a:spcBef>
                <a:spcPts val="0"/>
              </a:spcBef>
              <a:spcAft>
                <a:spcPts val="0"/>
              </a:spcAft>
              <a:buNone/>
            </a:pPr>
            <a:endParaRPr lang="sv-SE" sz="1100" dirty="0">
              <a:solidFill>
                <a:schemeClr val="dk1"/>
              </a:solidFill>
              <a:latin typeface="Calibri"/>
              <a:ea typeface="Calibri"/>
              <a:cs typeface="Calibri"/>
              <a:sym typeface="Calibri"/>
            </a:endParaRPr>
          </a:p>
          <a:p>
            <a:pPr marL="0" marR="0" lvl="0" indent="0" algn="l" rtl="0">
              <a:spcBef>
                <a:spcPts val="0"/>
              </a:spcBef>
              <a:spcAft>
                <a:spcPts val="0"/>
              </a:spcAft>
              <a:buNone/>
            </a:pPr>
            <a:r>
              <a:rPr lang="sv-SE" sz="1100" dirty="0">
                <a:solidFill>
                  <a:schemeClr val="dk1"/>
                </a:solidFill>
                <a:latin typeface="Calibri"/>
                <a:ea typeface="Calibri"/>
                <a:cs typeface="Calibri"/>
                <a:sym typeface="Calibri"/>
              </a:rPr>
              <a:t>Källa: https://www.janusinfo.se/behandling/expertgruppsutlatanden/smartaochreumatologiskasjukdomar/smartaochreumatologiskasjukdomar/forlangendastlakemedelsbehandlingsomvidutvarderingbedomseffektivsattutlakemedelsomintegeravseddeffekt.5.50544c211605519723dac533.html</a:t>
            </a:r>
            <a:endParaRPr sz="1600" dirty="0"/>
          </a:p>
        </p:txBody>
      </p:sp>
      <p:sp>
        <p:nvSpPr>
          <p:cNvPr id="466" name="Google Shape;466;p38"/>
          <p:cNvSpPr txBox="1"/>
          <p:nvPr/>
        </p:nvSpPr>
        <p:spPr>
          <a:xfrm>
            <a:off x="857132" y="4685382"/>
            <a:ext cx="4758039" cy="369332"/>
          </a:xfrm>
          <a:prstGeom prst="rect">
            <a:avLst/>
          </a:prstGeom>
          <a:solidFill>
            <a:schemeClr val="accent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1800">
                <a:solidFill>
                  <a:schemeClr val="dk1"/>
                </a:solidFill>
                <a:latin typeface="Calibri"/>
                <a:ea typeface="Calibri"/>
                <a:cs typeface="Calibri"/>
                <a:sym typeface="Calibri"/>
              </a:rPr>
              <a:t>https://patientsakerhet.socialstyrelsen.se/</a:t>
            </a:r>
            <a:endParaRPr sz="18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49707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09"/>
        <p:cNvGrpSpPr/>
        <p:nvPr/>
      </p:nvGrpSpPr>
      <p:grpSpPr>
        <a:xfrm>
          <a:off x="0" y="0"/>
          <a:ext cx="0" cy="0"/>
          <a:chOff x="0" y="0"/>
          <a:chExt cx="0" cy="0"/>
        </a:xfrm>
      </p:grpSpPr>
      <p:sp>
        <p:nvSpPr>
          <p:cNvPr id="511" name="Google Shape;511;p43"/>
          <p:cNvSpPr txBox="1">
            <a:spLocks noGrp="1"/>
          </p:cNvSpPr>
          <p:nvPr>
            <p:ph type="body" idx="1"/>
          </p:nvPr>
        </p:nvSpPr>
        <p:spPr>
          <a:xfrm>
            <a:off x="206477" y="1825625"/>
            <a:ext cx="11147323"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Clr>
                <a:schemeClr val="dk1"/>
              </a:buClr>
              <a:buSzPts val="2800"/>
              <a:buNone/>
            </a:pPr>
            <a:endParaRPr lang="sv-SE" dirty="0"/>
          </a:p>
          <a:p>
            <a:pPr marL="0" lvl="0" indent="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endParaRPr lang="sv-SE" dirty="0"/>
          </a:p>
          <a:p>
            <a:pPr marL="0" lvl="0" indent="0" algn="l" rtl="0">
              <a:lnSpc>
                <a:spcPct val="90000"/>
              </a:lnSpc>
              <a:spcBef>
                <a:spcPts val="1000"/>
              </a:spcBef>
              <a:spcAft>
                <a:spcPts val="0"/>
              </a:spcAft>
              <a:buClr>
                <a:schemeClr val="dk1"/>
              </a:buClr>
              <a:buSzPts val="2800"/>
              <a:buNone/>
            </a:pPr>
            <a:endParaRPr lang="sv-SE" dirty="0"/>
          </a:p>
          <a:p>
            <a:pPr marL="0" lvl="0" indent="0" algn="l" rtl="0">
              <a:lnSpc>
                <a:spcPct val="90000"/>
              </a:lnSpc>
              <a:spcBef>
                <a:spcPts val="1000"/>
              </a:spcBef>
              <a:spcAft>
                <a:spcPts val="0"/>
              </a:spcAft>
              <a:buClr>
                <a:schemeClr val="dk1"/>
              </a:buClr>
              <a:buSzPts val="2800"/>
              <a:buNone/>
            </a:pPr>
            <a:endParaRPr lang="sv-SE" dirty="0"/>
          </a:p>
          <a:p>
            <a:pPr marL="0" lvl="0" indent="0" algn="l" rtl="0">
              <a:lnSpc>
                <a:spcPct val="90000"/>
              </a:lnSpc>
              <a:spcBef>
                <a:spcPts val="1000"/>
              </a:spcBef>
              <a:spcAft>
                <a:spcPts val="0"/>
              </a:spcAft>
              <a:buClr>
                <a:schemeClr val="dk1"/>
              </a:buClr>
              <a:buSzPts val="2800"/>
              <a:buNone/>
            </a:pPr>
            <a:endParaRPr lang="sv-SE" dirty="0"/>
          </a:p>
          <a:p>
            <a:pPr marL="0" lvl="0" indent="0" algn="l" rtl="0">
              <a:lnSpc>
                <a:spcPct val="90000"/>
              </a:lnSpc>
              <a:spcBef>
                <a:spcPts val="1000"/>
              </a:spcBef>
              <a:spcAft>
                <a:spcPts val="0"/>
              </a:spcAft>
              <a:buClr>
                <a:schemeClr val="dk1"/>
              </a:buClr>
              <a:buSzPts val="2800"/>
              <a:buNone/>
            </a:pPr>
            <a:endParaRPr lang="sv-SE" dirty="0"/>
          </a:p>
          <a:p>
            <a:pPr marL="0" lvl="0" indent="0" algn="l" rtl="0">
              <a:lnSpc>
                <a:spcPct val="90000"/>
              </a:lnSpc>
              <a:spcBef>
                <a:spcPts val="1000"/>
              </a:spcBef>
              <a:spcAft>
                <a:spcPts val="0"/>
              </a:spcAft>
              <a:buClr>
                <a:schemeClr val="dk1"/>
              </a:buClr>
              <a:buSzPts val="2800"/>
              <a:buNone/>
            </a:pPr>
            <a:endParaRPr lang="sv-SE" dirty="0"/>
          </a:p>
          <a:p>
            <a:pPr marL="0" lvl="0" indent="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graphicFrame>
        <p:nvGraphicFramePr>
          <p:cNvPr id="2" name="Diagram 1"/>
          <p:cNvGraphicFramePr/>
          <p:nvPr/>
        </p:nvGraphicFramePr>
        <p:xfrm>
          <a:off x="937260" y="888544"/>
          <a:ext cx="10416540" cy="53763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ubrik 1">
            <a:extLst>
              <a:ext uri="{FF2B5EF4-FFF2-40B4-BE49-F238E27FC236}">
                <a16:creationId xmlns:a16="http://schemas.microsoft.com/office/drawing/2014/main" id="{136F52D9-BCAF-430B-B092-6EF18F909A15}"/>
              </a:ext>
            </a:extLst>
          </p:cNvPr>
          <p:cNvSpPr>
            <a:spLocks noGrp="1"/>
          </p:cNvSpPr>
          <p:nvPr>
            <p:ph type="title"/>
          </p:nvPr>
        </p:nvSpPr>
        <p:spPr>
          <a:xfrm>
            <a:off x="991566" y="391082"/>
            <a:ext cx="7200000" cy="1157611"/>
          </a:xfrm>
        </p:spPr>
        <p:txBody>
          <a:bodyPr/>
          <a:lstStyle/>
          <a:p>
            <a:r>
              <a:rPr lang="sv-SE" sz="3600" dirty="0">
                <a:solidFill>
                  <a:schemeClr val="accent1"/>
                </a:solidFill>
              </a:rPr>
              <a:t>Fortsättning</a:t>
            </a:r>
          </a:p>
        </p:txBody>
      </p:sp>
    </p:spTree>
    <p:extLst>
      <p:ext uri="{BB962C8B-B14F-4D97-AF65-F5344CB8AC3E}">
        <p14:creationId xmlns:p14="http://schemas.microsoft.com/office/powerpoint/2010/main" val="489668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C40CAD8-1484-4681-81C3-504CC976CB19}"/>
              </a:ext>
            </a:extLst>
          </p:cNvPr>
          <p:cNvSpPr>
            <a:spLocks noGrp="1"/>
          </p:cNvSpPr>
          <p:nvPr>
            <p:ph type="ctrTitle"/>
          </p:nvPr>
        </p:nvSpPr>
        <p:spPr>
          <a:xfrm>
            <a:off x="1741502" y="1745916"/>
            <a:ext cx="8708994" cy="1683084"/>
          </a:xfrm>
        </p:spPr>
        <p:txBody>
          <a:bodyPr/>
          <a:lstStyle/>
          <a:p>
            <a:r>
              <a:rPr lang="sv-SE" dirty="0">
                <a:hlinkClick r:id="rId2"/>
              </a:rPr>
              <a:t>www.skr.se/primarvardskvalitet</a:t>
            </a:r>
            <a:br>
              <a:rPr lang="sv-SE" dirty="0"/>
            </a:br>
            <a:endParaRPr lang="sv-SE" dirty="0"/>
          </a:p>
        </p:txBody>
      </p:sp>
    </p:spTree>
    <p:extLst>
      <p:ext uri="{BB962C8B-B14F-4D97-AF65-F5344CB8AC3E}">
        <p14:creationId xmlns:p14="http://schemas.microsoft.com/office/powerpoint/2010/main" val="1873501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566B49-2947-4B41-A22F-F7652034C0DB}"/>
              </a:ext>
            </a:extLst>
          </p:cNvPr>
          <p:cNvSpPr>
            <a:spLocks noGrp="1"/>
          </p:cNvSpPr>
          <p:nvPr>
            <p:ph type="title"/>
          </p:nvPr>
        </p:nvSpPr>
        <p:spPr/>
        <p:txBody>
          <a:bodyPr/>
          <a:lstStyle/>
          <a:p>
            <a:r>
              <a:rPr lang="sv-SE" dirty="0">
                <a:solidFill>
                  <a:schemeClr val="accent2">
                    <a:lumMod val="75000"/>
                  </a:schemeClr>
                </a:solidFill>
              </a:rPr>
              <a:t>Innan ni börjar</a:t>
            </a:r>
          </a:p>
        </p:txBody>
      </p:sp>
      <p:sp>
        <p:nvSpPr>
          <p:cNvPr id="4" name="Google Shape;190;p9">
            <a:extLst>
              <a:ext uri="{FF2B5EF4-FFF2-40B4-BE49-F238E27FC236}">
                <a16:creationId xmlns:a16="http://schemas.microsoft.com/office/drawing/2014/main" id="{165A586C-5CE5-462D-9130-72ED1CD695E1}"/>
              </a:ext>
            </a:extLst>
          </p:cNvPr>
          <p:cNvSpPr txBox="1">
            <a:spLocks noGrp="1"/>
          </p:cNvSpPr>
          <p:nvPr>
            <p:ph idx="1"/>
          </p:nvPr>
        </p:nvSpPr>
        <p:spPr>
          <a:xfrm>
            <a:off x="908263" y="2648506"/>
            <a:ext cx="9539795" cy="461624"/>
          </a:xfrm>
          <a:prstGeom prst="rect">
            <a:avLst/>
          </a:prstGeom>
          <a:solidFill>
            <a:schemeClr val="accent2">
              <a:lumMod val="20000"/>
              <a:lumOff val="80000"/>
            </a:schemeClr>
          </a:solid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sv-SE" sz="2400" dirty="0">
                <a:solidFill>
                  <a:schemeClr val="dk1"/>
                </a:solidFill>
                <a:latin typeface="Calibri"/>
                <a:ea typeface="Calibri"/>
                <a:cs typeface="Calibri"/>
                <a:sym typeface="Calibri"/>
              </a:rPr>
              <a:t>Diskussionsfrågorna markeras med en grön ruta</a:t>
            </a:r>
            <a:endParaRPr dirty="0"/>
          </a:p>
        </p:txBody>
      </p:sp>
      <p:sp>
        <p:nvSpPr>
          <p:cNvPr id="5" name="Google Shape;168;p8">
            <a:extLst>
              <a:ext uri="{FF2B5EF4-FFF2-40B4-BE49-F238E27FC236}">
                <a16:creationId xmlns:a16="http://schemas.microsoft.com/office/drawing/2014/main" id="{817C265D-6583-4EFF-9D1F-24287484CCB4}"/>
              </a:ext>
            </a:extLst>
          </p:cNvPr>
          <p:cNvSpPr txBox="1">
            <a:spLocks/>
          </p:cNvSpPr>
          <p:nvPr/>
        </p:nvSpPr>
        <p:spPr>
          <a:xfrm>
            <a:off x="838200" y="1844560"/>
            <a:ext cx="9679922" cy="880886"/>
          </a:xfrm>
          <a:prstGeom prst="rect">
            <a:avLst/>
          </a:prstGeom>
          <a:noFill/>
          <a:ln>
            <a:noFill/>
          </a:ln>
        </p:spPr>
        <p:txBody>
          <a:bodyPr spcFirstLastPara="1" vert="horz" wrap="square" lIns="91425" tIns="45700" rIns="91425" bIns="45700" rtlCol="0" anchor="t" anchorCtr="0">
            <a:normAutofit/>
          </a:bodyPr>
          <a:lstStyle>
            <a:lvl1pPr marL="252000" indent="-252000" algn="l" defTabSz="914400" rtl="0" eaLnBrk="1" latinLnBrk="0" hangingPunct="1">
              <a:lnSpc>
                <a:spcPct val="100000"/>
              </a:lnSpc>
              <a:spcBef>
                <a:spcPts val="1200"/>
              </a:spcBef>
              <a:buFont typeface="Arial" panose="020B0604020202020204" pitchFamily="34" charset="0"/>
              <a:buChar char="•"/>
              <a:defRPr sz="28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Font typeface="Arial" panose="020B0604020202020204" pitchFamily="34" charset="0"/>
              <a:buChar char="•"/>
              <a:defRPr sz="24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rtl="0">
              <a:spcBef>
                <a:spcPts val="0"/>
              </a:spcBef>
              <a:spcAft>
                <a:spcPts val="0"/>
              </a:spcAft>
              <a:buNone/>
            </a:pPr>
            <a:r>
              <a:rPr lang="sv-SE" sz="2400" dirty="0">
                <a:latin typeface="Calibri" panose="020F0502020204030204" pitchFamily="34" charset="0"/>
                <a:cs typeface="Calibri" panose="020F0502020204030204" pitchFamily="34" charset="0"/>
                <a:sym typeface="Calibri"/>
              </a:rPr>
              <a:t>Titta på era data tillsammans när ni funderar över frågorna!</a:t>
            </a:r>
            <a:endParaRPr lang="sv-SE"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55785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a:xfrm>
            <a:off x="838200" y="141841"/>
            <a:ext cx="10515600" cy="1325563"/>
          </a:xfrm>
        </p:spPr>
        <p:txBody>
          <a:bodyPr>
            <a:normAutofit/>
          </a:bodyPr>
          <a:lstStyle/>
          <a:p>
            <a:r>
              <a:rPr lang="sv-SE" dirty="0">
                <a:solidFill>
                  <a:schemeClr val="accent2">
                    <a:lumMod val="75000"/>
                  </a:schemeClr>
                </a:solidFill>
              </a:rPr>
              <a:t>Uppföljning 1 av 3</a:t>
            </a:r>
          </a:p>
        </p:txBody>
      </p:sp>
      <p:graphicFrame>
        <p:nvGraphicFramePr>
          <p:cNvPr id="4" name="Tabell 3"/>
          <p:cNvGraphicFramePr>
            <a:graphicFrameLocks noGrp="1"/>
          </p:cNvGraphicFramePr>
          <p:nvPr>
            <p:extLst>
              <p:ext uri="{D42A27DB-BD31-4B8C-83A1-F6EECF244321}">
                <p14:modId xmlns:p14="http://schemas.microsoft.com/office/powerpoint/2010/main" val="922972470"/>
              </p:ext>
            </p:extLst>
          </p:nvPr>
        </p:nvGraphicFramePr>
        <p:xfrm>
          <a:off x="838200" y="2621311"/>
          <a:ext cx="9758585" cy="3798768"/>
        </p:xfrm>
        <a:graphic>
          <a:graphicData uri="http://schemas.openxmlformats.org/drawingml/2006/table">
            <a:tbl>
              <a:tblPr firstRow="1" bandCol="1">
                <a:tableStyleId>{B301B821-A1FF-4177-AEE7-76D212191A09}</a:tableStyleId>
              </a:tblPr>
              <a:tblGrid>
                <a:gridCol w="5143856">
                  <a:extLst>
                    <a:ext uri="{9D8B030D-6E8A-4147-A177-3AD203B41FA5}">
                      <a16:colId xmlns:a16="http://schemas.microsoft.com/office/drawing/2014/main" val="283916085"/>
                    </a:ext>
                  </a:extLst>
                </a:gridCol>
                <a:gridCol w="4614729">
                  <a:extLst>
                    <a:ext uri="{9D8B030D-6E8A-4147-A177-3AD203B41FA5}">
                      <a16:colId xmlns:a16="http://schemas.microsoft.com/office/drawing/2014/main" val="2374076147"/>
                    </a:ext>
                  </a:extLst>
                </a:gridCol>
              </a:tblGrid>
              <a:tr h="415488">
                <a:tc>
                  <a:txBody>
                    <a:bodyPr/>
                    <a:lstStyle/>
                    <a:p>
                      <a:r>
                        <a:rPr lang="sv-SE" sz="1800" dirty="0">
                          <a:latin typeface="Calibri" panose="020F0502020204030204" pitchFamily="34" charset="0"/>
                          <a:cs typeface="Calibri" panose="020F0502020204030204" pitchFamily="34" charset="0"/>
                        </a:rPr>
                        <a:t>Indikator</a:t>
                      </a:r>
                      <a:endParaRPr lang="sv-SE" sz="1800" b="1" dirty="0">
                        <a:latin typeface="Calibri" panose="020F0502020204030204" pitchFamily="34" charset="0"/>
                        <a:cs typeface="Calibri" panose="020F0502020204030204" pitchFamily="34" charset="0"/>
                      </a:endParaRPr>
                    </a:p>
                  </a:txBody>
                  <a:tcPr/>
                </a:tc>
                <a:tc>
                  <a:txBody>
                    <a:bodyPr/>
                    <a:lstStyle/>
                    <a:p>
                      <a:r>
                        <a:rPr lang="sv-SE" sz="1800" dirty="0">
                          <a:latin typeface="Calibri" panose="020F0502020204030204" pitchFamily="34" charset="0"/>
                          <a:cs typeface="Calibri" panose="020F0502020204030204" pitchFamily="34" charset="0"/>
                        </a:rPr>
                        <a:t>mäter…</a:t>
                      </a:r>
                      <a:endParaRPr lang="sv-SE" sz="18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337030629"/>
                  </a:ext>
                </a:extLst>
              </a:tr>
              <a:tr h="408024">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sv-SE" sz="1800" dirty="0">
                          <a:latin typeface="Calibri" panose="020F0502020204030204" pitchFamily="34" charset="0"/>
                          <a:cs typeface="Calibri" panose="020F0502020204030204" pitchFamily="34" charset="0"/>
                          <a:sym typeface="Calibri"/>
                        </a:rPr>
                        <a:t>PVQ Demens Dem3A: Andel patienter med demens som varit på återbesök, alla professioner</a:t>
                      </a:r>
                      <a:endParaRPr lang="sv-SE" sz="1800" dirty="0">
                        <a:latin typeface="Calibri" panose="020F0502020204030204" pitchFamily="34" charset="0"/>
                        <a:cs typeface="Calibri" panose="020F0502020204030204" pitchFamily="34" charset="0"/>
                      </a:endParaRPr>
                    </a:p>
                  </a:txBody>
                  <a:tcPr/>
                </a:tc>
                <a:tc rowSpan="3">
                  <a:txBody>
                    <a:bodyPr/>
                    <a:lstStyle/>
                    <a:p>
                      <a:endParaRPr lang="sv-SE" sz="1800" dirty="0">
                        <a:latin typeface="Calibri" panose="020F0502020204030204" pitchFamily="34" charset="0"/>
                        <a:cs typeface="Calibri" panose="020F0502020204030204" pitchFamily="34" charset="0"/>
                      </a:endParaRPr>
                    </a:p>
                    <a:p>
                      <a:endParaRPr lang="sv-SE" sz="1800" dirty="0">
                        <a:latin typeface="Calibri" panose="020F0502020204030204" pitchFamily="34" charset="0"/>
                        <a:cs typeface="Calibri" panose="020F0502020204030204" pitchFamily="34" charset="0"/>
                      </a:endParaRPr>
                    </a:p>
                    <a:p>
                      <a:endParaRPr lang="sv-SE" sz="1800" dirty="0">
                        <a:latin typeface="Calibri" panose="020F0502020204030204" pitchFamily="34" charset="0"/>
                        <a:cs typeface="Calibri" panose="020F0502020204030204" pitchFamily="34" charset="0"/>
                      </a:endParaRPr>
                    </a:p>
                    <a:p>
                      <a:r>
                        <a:rPr lang="sv-SE" sz="1800" dirty="0">
                          <a:latin typeface="Calibri" panose="020F0502020204030204" pitchFamily="34" charset="0"/>
                          <a:cs typeface="Calibri" panose="020F0502020204030204" pitchFamily="34" charset="0"/>
                        </a:rPr>
                        <a:t>… om patienter varit på återbesök i rimlig eller</a:t>
                      </a:r>
                      <a:r>
                        <a:rPr lang="sv-SE" sz="1800" baseline="0" dirty="0">
                          <a:latin typeface="Calibri" panose="020F0502020204030204" pitchFamily="34" charset="0"/>
                          <a:cs typeface="Calibri" panose="020F0502020204030204" pitchFamily="34" charset="0"/>
                        </a:rPr>
                        <a:t> rekommenderad tid</a:t>
                      </a:r>
                      <a:endParaRPr lang="sv-SE"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24381342"/>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sv-SE" sz="1800" dirty="0">
                          <a:latin typeface="Calibri" panose="020F0502020204030204" pitchFamily="34" charset="0"/>
                          <a:cs typeface="Calibri" panose="020F0502020204030204" pitchFamily="34" charset="0"/>
                          <a:sym typeface="Calibri"/>
                        </a:rPr>
                        <a:t>PVQ Depression Dep4: Andel patienter som har varit på återbesök eller haft annan kontakt efter nyinsjuknande i depression</a:t>
                      </a:r>
                      <a:endParaRPr lang="sv-SE" sz="1800" dirty="0">
                        <a:latin typeface="Calibri" panose="020F0502020204030204" pitchFamily="34" charset="0"/>
                        <a:cs typeface="Calibri" panose="020F0502020204030204" pitchFamily="34" charset="0"/>
                      </a:endParaRPr>
                    </a:p>
                  </a:txBody>
                  <a:tcPr/>
                </a:tc>
                <a:tc vMerge="1">
                  <a:txBody>
                    <a:bodyPr/>
                    <a:lstStyle/>
                    <a:p>
                      <a:endParaRPr lang="sv-SE" sz="1800" dirty="0"/>
                    </a:p>
                  </a:txBody>
                  <a:tcPr/>
                </a:tc>
                <a:extLst>
                  <a:ext uri="{0D108BD9-81ED-4DB2-BD59-A6C34878D82A}">
                    <a16:rowId xmlns:a16="http://schemas.microsoft.com/office/drawing/2014/main" val="2463418958"/>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sv-SE" sz="1800" dirty="0">
                          <a:latin typeface="Calibri" panose="020F0502020204030204" pitchFamily="34" charset="0"/>
                          <a:cs typeface="Calibri" panose="020F0502020204030204" pitchFamily="34" charset="0"/>
                          <a:sym typeface="Calibri"/>
                        </a:rPr>
                        <a:t>PVQ Ångest Ån4: Andel patienter som har varit på återbesök eller haft ny kontakt efter nyinsjuknande i ångest</a:t>
                      </a:r>
                      <a:endParaRPr lang="sv-SE" sz="1800" dirty="0">
                        <a:latin typeface="Calibri" panose="020F0502020204030204" pitchFamily="34" charset="0"/>
                        <a:cs typeface="Calibri" panose="020F0502020204030204" pitchFamily="34" charset="0"/>
                      </a:endParaRPr>
                    </a:p>
                  </a:txBody>
                  <a:tcPr/>
                </a:tc>
                <a:tc vMerge="1">
                  <a:txBody>
                    <a:bodyPr/>
                    <a:lstStyle/>
                    <a:p>
                      <a:endParaRPr lang="sv-SE" sz="1800" dirty="0"/>
                    </a:p>
                  </a:txBody>
                  <a:tcPr/>
                </a:tc>
                <a:extLst>
                  <a:ext uri="{0D108BD9-81ED-4DB2-BD59-A6C34878D82A}">
                    <a16:rowId xmlns:a16="http://schemas.microsoft.com/office/drawing/2014/main" val="835910587"/>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sv-SE" sz="1800" dirty="0">
                          <a:latin typeface="Calibri" panose="020F0502020204030204" pitchFamily="34" charset="0"/>
                          <a:cs typeface="Calibri" panose="020F0502020204030204" pitchFamily="34" charset="0"/>
                          <a:sym typeface="Calibri"/>
                        </a:rPr>
                        <a:t>PVQ Kontinuitet Ko6: Kontinuitetsindex för besök hos sjuksköterska eller undersköterska för patienter med bensår</a:t>
                      </a:r>
                      <a:endParaRPr lang="sv-SE" sz="1800" dirty="0">
                        <a:latin typeface="Calibri" panose="020F0502020204030204" pitchFamily="34" charset="0"/>
                        <a:cs typeface="Calibri" panose="020F0502020204030204" pitchFamily="34" charset="0"/>
                      </a:endParaRPr>
                    </a:p>
                  </a:txBody>
                  <a:tcPr/>
                </a:tc>
                <a:tc>
                  <a:txBody>
                    <a:bodyPr/>
                    <a:lstStyle/>
                    <a:p>
                      <a:r>
                        <a:rPr lang="sv-SE" sz="1800" dirty="0">
                          <a:latin typeface="Calibri" panose="020F0502020204030204" pitchFamily="34" charset="0"/>
                          <a:cs typeface="Calibri" panose="020F0502020204030204" pitchFamily="34" charset="0"/>
                        </a:rPr>
                        <a:t>… kontinuiteten av</a:t>
                      </a:r>
                      <a:r>
                        <a:rPr lang="sv-SE" sz="1800" baseline="0" dirty="0">
                          <a:latin typeface="Calibri" panose="020F0502020204030204" pitchFamily="34" charset="0"/>
                          <a:cs typeface="Calibri" panose="020F0502020204030204" pitchFamily="34" charset="0"/>
                        </a:rPr>
                        <a:t> sjuksköterska/undersköterska vid behandling av patienter med bensår</a:t>
                      </a:r>
                      <a:endParaRPr lang="sv-SE"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689973474"/>
                  </a:ext>
                </a:extLst>
              </a:tr>
            </a:tbl>
          </a:graphicData>
        </a:graphic>
      </p:graphicFrame>
      <p:sp>
        <p:nvSpPr>
          <p:cNvPr id="6" name="textruta 5"/>
          <p:cNvSpPr txBox="1"/>
          <p:nvPr/>
        </p:nvSpPr>
        <p:spPr>
          <a:xfrm>
            <a:off x="437183" y="1114382"/>
            <a:ext cx="11243187" cy="1631216"/>
          </a:xfrm>
          <a:prstGeom prst="rect">
            <a:avLst/>
          </a:prstGeom>
          <a:noFill/>
        </p:spPr>
        <p:txBody>
          <a:bodyPr wrap="square" rtlCol="0">
            <a:spAutoFit/>
          </a:bodyPr>
          <a:lstStyle/>
          <a:p>
            <a:pPr marL="342900" indent="-342900">
              <a:buFont typeface="Arial" panose="020B0604020202020204" pitchFamily="34" charset="0"/>
              <a:buChar char="•"/>
            </a:pPr>
            <a:r>
              <a:rPr lang="sv-SE" sz="2000" dirty="0">
                <a:latin typeface="Calibri"/>
                <a:ea typeface="Calibri"/>
                <a:cs typeface="Calibri"/>
                <a:sym typeface="Calibri"/>
              </a:rPr>
              <a:t>Att förvissa sig om att patienten får den uppföljning som behövs är en viktig del i ett patientsäkert arbete</a:t>
            </a:r>
          </a:p>
          <a:p>
            <a:pPr marL="342900" indent="-342900">
              <a:buFont typeface="Arial" panose="020B0604020202020204" pitchFamily="34" charset="0"/>
              <a:buChar char="•"/>
            </a:pPr>
            <a:endParaRPr lang="sv-SE" sz="2000" dirty="0">
              <a:latin typeface="Calibri"/>
              <a:ea typeface="Calibri"/>
              <a:cs typeface="Calibri"/>
              <a:sym typeface="Calibri"/>
            </a:endParaRPr>
          </a:p>
          <a:p>
            <a:pPr marL="342900" indent="-342900">
              <a:buFont typeface="Arial" panose="020B0604020202020204" pitchFamily="34" charset="0"/>
              <a:buChar char="•"/>
            </a:pPr>
            <a:r>
              <a:rPr lang="sv-SE" sz="2000" dirty="0">
                <a:latin typeface="Calibri"/>
                <a:ea typeface="Calibri"/>
                <a:cs typeface="Calibri"/>
                <a:sym typeface="Calibri"/>
              </a:rPr>
              <a:t>I ”Säker vård” ingår några indikatorer som mäter att uppföljning sker</a:t>
            </a:r>
            <a:endParaRPr lang="sv-SE" sz="2000" dirty="0"/>
          </a:p>
          <a:p>
            <a:endParaRPr lang="sv-SE" sz="2000" dirty="0"/>
          </a:p>
        </p:txBody>
      </p:sp>
      <p:pic>
        <p:nvPicPr>
          <p:cNvPr id="7" name="Bildobjekt 6">
            <a:extLst>
              <a:ext uri="{FF2B5EF4-FFF2-40B4-BE49-F238E27FC236}">
                <a16:creationId xmlns:a16="http://schemas.microsoft.com/office/drawing/2014/main" id="{D47423B5-E382-4F04-8076-946C33B84729}"/>
              </a:ext>
            </a:extLst>
          </p:cNvPr>
          <p:cNvPicPr>
            <a:picLocks noChangeAspect="1"/>
          </p:cNvPicPr>
          <p:nvPr/>
        </p:nvPicPr>
        <p:blipFill>
          <a:blip r:embed="rId2"/>
          <a:stretch>
            <a:fillRect/>
          </a:stretch>
        </p:blipFill>
        <p:spPr>
          <a:xfrm>
            <a:off x="10922373" y="112812"/>
            <a:ext cx="1189424" cy="965792"/>
          </a:xfrm>
          <a:prstGeom prst="rect">
            <a:avLst/>
          </a:prstGeom>
        </p:spPr>
      </p:pic>
    </p:spTree>
    <p:extLst>
      <p:ext uri="{BB962C8B-B14F-4D97-AF65-F5344CB8AC3E}">
        <p14:creationId xmlns:p14="http://schemas.microsoft.com/office/powerpoint/2010/main" val="51740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95670" y="0"/>
            <a:ext cx="10515600" cy="1325563"/>
          </a:xfrm>
        </p:spPr>
        <p:txBody>
          <a:bodyPr>
            <a:normAutofit/>
          </a:bodyPr>
          <a:lstStyle/>
          <a:p>
            <a:r>
              <a:rPr lang="sv-SE" dirty="0">
                <a:solidFill>
                  <a:schemeClr val="accent2">
                    <a:lumMod val="75000"/>
                  </a:schemeClr>
                </a:solidFill>
              </a:rPr>
              <a:t>Uppföljning 2 av 3</a:t>
            </a:r>
          </a:p>
        </p:txBody>
      </p:sp>
      <p:graphicFrame>
        <p:nvGraphicFramePr>
          <p:cNvPr id="3" name="Tabell 2"/>
          <p:cNvGraphicFramePr>
            <a:graphicFrameLocks noGrp="1"/>
          </p:cNvGraphicFramePr>
          <p:nvPr>
            <p:extLst>
              <p:ext uri="{D42A27DB-BD31-4B8C-83A1-F6EECF244321}">
                <p14:modId xmlns:p14="http://schemas.microsoft.com/office/powerpoint/2010/main" val="1416484493"/>
              </p:ext>
            </p:extLst>
          </p:nvPr>
        </p:nvGraphicFramePr>
        <p:xfrm>
          <a:off x="644574" y="1567356"/>
          <a:ext cx="11035796" cy="4652777"/>
        </p:xfrm>
        <a:graphic>
          <a:graphicData uri="http://schemas.openxmlformats.org/drawingml/2006/table">
            <a:tbl>
              <a:tblPr firstRow="1" bandCol="1">
                <a:tableStyleId>{B301B821-A1FF-4177-AEE7-76D212191A09}</a:tableStyleId>
              </a:tblPr>
              <a:tblGrid>
                <a:gridCol w="5671316">
                  <a:extLst>
                    <a:ext uri="{9D8B030D-6E8A-4147-A177-3AD203B41FA5}">
                      <a16:colId xmlns:a16="http://schemas.microsoft.com/office/drawing/2014/main" val="1641132399"/>
                    </a:ext>
                  </a:extLst>
                </a:gridCol>
                <a:gridCol w="5364480">
                  <a:extLst>
                    <a:ext uri="{9D8B030D-6E8A-4147-A177-3AD203B41FA5}">
                      <a16:colId xmlns:a16="http://schemas.microsoft.com/office/drawing/2014/main" val="3358776863"/>
                    </a:ext>
                  </a:extLst>
                </a:gridCol>
              </a:tblGrid>
              <a:tr h="463105">
                <a:tc>
                  <a:txBody>
                    <a:bodyPr/>
                    <a:lstStyle/>
                    <a:p>
                      <a:r>
                        <a:rPr lang="sv-SE" sz="1800" dirty="0">
                          <a:latin typeface="Calibri" panose="020F0502020204030204" pitchFamily="34" charset="0"/>
                          <a:cs typeface="Calibri" panose="020F0502020204030204" pitchFamily="34" charset="0"/>
                        </a:rPr>
                        <a:t>Indikator</a:t>
                      </a:r>
                      <a:endParaRPr lang="sv-SE" sz="1800" b="1" dirty="0">
                        <a:latin typeface="Calibri" panose="020F0502020204030204" pitchFamily="34" charset="0"/>
                        <a:cs typeface="Calibri" panose="020F0502020204030204" pitchFamily="34" charset="0"/>
                      </a:endParaRPr>
                    </a:p>
                  </a:txBody>
                  <a:tcPr/>
                </a:tc>
                <a:tc>
                  <a:txBody>
                    <a:bodyPr/>
                    <a:lstStyle/>
                    <a:p>
                      <a:r>
                        <a:rPr lang="sv-SE" sz="1800" dirty="0">
                          <a:latin typeface="Calibri" panose="020F0502020204030204" pitchFamily="34" charset="0"/>
                          <a:cs typeface="Calibri" panose="020F0502020204030204" pitchFamily="34" charset="0"/>
                        </a:rPr>
                        <a:t>mäter…</a:t>
                      </a:r>
                      <a:endParaRPr lang="sv-SE" sz="1800" b="1"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52985216"/>
                  </a:ext>
                </a:extLst>
              </a:tr>
              <a:tr h="647077">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sv-SE" sz="1600" dirty="0">
                          <a:latin typeface="Calibri" panose="020F0502020204030204" pitchFamily="34" charset="0"/>
                          <a:cs typeface="Calibri" panose="020F0502020204030204" pitchFamily="34" charset="0"/>
                          <a:sym typeface="Calibri"/>
                        </a:rPr>
                        <a:t>PVQ Prioritering Pr1Dig+Fys: Andel patienter som har varit på fysiskt eller digitalt återbesök vid kronisk sjukdom</a:t>
                      </a:r>
                      <a:endParaRPr lang="sv-SE" sz="1600" dirty="0">
                        <a:latin typeface="Calibri" panose="020F0502020204030204" pitchFamily="34" charset="0"/>
                        <a:cs typeface="Calibri" panose="020F0502020204030204" pitchFamily="34" charset="0"/>
                      </a:endParaRPr>
                    </a:p>
                  </a:txBody>
                  <a:tcPr/>
                </a:tc>
                <a:tc>
                  <a:txBody>
                    <a:bodyPr/>
                    <a:lstStyle/>
                    <a:p>
                      <a:pPr marL="0" lvl="0" indent="0" algn="l" rtl="0">
                        <a:lnSpc>
                          <a:spcPct val="90000"/>
                        </a:lnSpc>
                        <a:spcBef>
                          <a:spcPts val="1000"/>
                        </a:spcBef>
                        <a:spcAft>
                          <a:spcPts val="0"/>
                        </a:spcAft>
                        <a:buClr>
                          <a:schemeClr val="dk1"/>
                        </a:buClr>
                        <a:buSzPts val="1700"/>
                        <a:buNone/>
                      </a:pPr>
                      <a:r>
                        <a:rPr lang="sv-SE" sz="1600" dirty="0">
                          <a:latin typeface="Calibri" panose="020F0502020204030204" pitchFamily="34" charset="0"/>
                          <a:cs typeface="Calibri" panose="020F0502020204030204" pitchFamily="34" charset="0"/>
                          <a:sym typeface="Calibri"/>
                        </a:rPr>
                        <a:t>…om återbesöken har skett fysiskt eller digitalt</a:t>
                      </a:r>
                    </a:p>
                    <a:p>
                      <a:endParaRPr lang="sv-SE"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42292642"/>
                  </a:ext>
                </a:extLst>
              </a:tr>
              <a:tr h="647077">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sv-SE" sz="1600" dirty="0">
                          <a:latin typeface="Calibri" panose="020F0502020204030204" pitchFamily="34" charset="0"/>
                          <a:cs typeface="Calibri" panose="020F0502020204030204" pitchFamily="34" charset="0"/>
                          <a:sym typeface="Calibri"/>
                        </a:rPr>
                        <a:t>PVQ Prioritering Pr1Fys: Andel patienter som har varit på fysiskt återbesök eller fått hembesök vid kronisk sjukdom</a:t>
                      </a:r>
                      <a:endParaRPr lang="sv-SE" sz="1600" dirty="0">
                        <a:latin typeface="Calibri" panose="020F0502020204030204" pitchFamily="34" charset="0"/>
                        <a:cs typeface="Calibri" panose="020F0502020204030204" pitchFamily="34" charset="0"/>
                      </a:endParaRPr>
                    </a:p>
                  </a:txBody>
                  <a:tcPr/>
                </a:tc>
                <a:tc>
                  <a:txBody>
                    <a:bodyPr/>
                    <a:lstStyle/>
                    <a:p>
                      <a:r>
                        <a:rPr lang="sv-SE" sz="1600" dirty="0">
                          <a:latin typeface="Calibri" panose="020F0502020204030204" pitchFamily="34" charset="0"/>
                          <a:cs typeface="Calibri" panose="020F0502020204030204" pitchFamily="34" charset="0"/>
                        </a:rPr>
                        <a:t>… om återbesöken skett fysiskt (på enheten eller som hembesök)</a:t>
                      </a:r>
                    </a:p>
                  </a:txBody>
                  <a:tcPr/>
                </a:tc>
                <a:extLst>
                  <a:ext uri="{0D108BD9-81ED-4DB2-BD59-A6C34878D82A}">
                    <a16:rowId xmlns:a16="http://schemas.microsoft.com/office/drawing/2014/main" val="1771746721"/>
                  </a:ext>
                </a:extLst>
              </a:tr>
              <a:tr h="647077">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sv-SE" sz="1600" dirty="0">
                          <a:latin typeface="Calibri" panose="020F0502020204030204" pitchFamily="34" charset="0"/>
                          <a:cs typeface="Calibri" panose="020F0502020204030204" pitchFamily="34" charset="0"/>
                          <a:sym typeface="Calibri"/>
                        </a:rPr>
                        <a:t>PVQ Samverkan Sa2;0: Andel patienter med kronisk sjukdom som inte har varit på återbesök i primärvård eller på sjukhus</a:t>
                      </a:r>
                      <a:endParaRPr lang="sv-SE" sz="1600" dirty="0">
                        <a:latin typeface="Calibri" panose="020F0502020204030204" pitchFamily="34" charset="0"/>
                        <a:cs typeface="Calibri" panose="020F0502020204030204" pitchFamily="34" charset="0"/>
                      </a:endParaRPr>
                    </a:p>
                  </a:txBody>
                  <a:tcPr/>
                </a:tc>
                <a:tc rowSpan="4">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sv-SE" sz="1600" dirty="0">
                        <a:latin typeface="Calibri" panose="020F0502020204030204" pitchFamily="34" charset="0"/>
                        <a:cs typeface="Calibri" panose="020F0502020204030204" pitchFamily="34" charset="0"/>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sv-SE" sz="1600" dirty="0">
                        <a:latin typeface="Calibri" panose="020F0502020204030204" pitchFamily="34" charset="0"/>
                        <a:cs typeface="Calibri" panose="020F0502020204030204" pitchFamily="34" charset="0"/>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sv-SE" sz="1600" dirty="0">
                        <a:latin typeface="Calibri" panose="020F0502020204030204" pitchFamily="34" charset="0"/>
                        <a:cs typeface="Calibri" panose="020F0502020204030204" pitchFamily="34" charset="0"/>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sv-SE" sz="1600" dirty="0">
                        <a:latin typeface="Calibri" panose="020F0502020204030204" pitchFamily="34" charset="0"/>
                        <a:cs typeface="Calibri" panose="020F0502020204030204" pitchFamily="34" charset="0"/>
                        <a:sym typeface="Calibri"/>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sv-SE" sz="1600" dirty="0">
                          <a:latin typeface="Calibri" panose="020F0502020204030204" pitchFamily="34" charset="0"/>
                          <a:cs typeface="Calibri" panose="020F0502020204030204" pitchFamily="34" charset="0"/>
                          <a:sym typeface="Calibri"/>
                        </a:rPr>
                        <a:t>… om  patienten </a:t>
                      </a:r>
                      <a:r>
                        <a:rPr lang="sv-SE" sz="1600" u="sng" dirty="0">
                          <a:latin typeface="Calibri" panose="020F0502020204030204" pitchFamily="34" charset="0"/>
                          <a:cs typeface="Calibri" panose="020F0502020204030204" pitchFamily="34" charset="0"/>
                          <a:sym typeface="Calibri"/>
                        </a:rPr>
                        <a:t>inte</a:t>
                      </a:r>
                      <a:r>
                        <a:rPr lang="sv-SE" sz="1600" dirty="0">
                          <a:latin typeface="Calibri" panose="020F0502020204030204" pitchFamily="34" charset="0"/>
                          <a:cs typeface="Calibri" panose="020F0502020204030204" pitchFamily="34" charset="0"/>
                          <a:sym typeface="Calibri"/>
                        </a:rPr>
                        <a:t> har fått ett återbesök varken i primärvård eller på sjukhusklinik </a:t>
                      </a:r>
                      <a:endParaRPr lang="sv-SE" sz="1600" u="sng" dirty="0">
                        <a:latin typeface="Calibri" panose="020F0502020204030204" pitchFamily="34" charset="0"/>
                        <a:cs typeface="Calibri" panose="020F0502020204030204" pitchFamily="34" charset="0"/>
                        <a:sym typeface="Calibri"/>
                      </a:endParaRPr>
                    </a:p>
                    <a:p>
                      <a:endParaRPr lang="sv-SE"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53931178"/>
                  </a:ext>
                </a:extLst>
              </a:tr>
              <a:tr h="913521">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sv-SE" sz="1600" dirty="0">
                          <a:latin typeface="Calibri" panose="020F0502020204030204" pitchFamily="34" charset="0"/>
                          <a:cs typeface="Calibri" panose="020F0502020204030204" pitchFamily="34" charset="0"/>
                          <a:sym typeface="Calibri"/>
                        </a:rPr>
                        <a:t>PVQ Samverkan Sa3;0: Andel patienter som inte varit på återbesök efter </a:t>
                      </a:r>
                      <a:r>
                        <a:rPr lang="sv-SE" sz="1600" dirty="0" err="1">
                          <a:latin typeface="Calibri" panose="020F0502020204030204" pitchFamily="34" charset="0"/>
                          <a:cs typeface="Calibri" panose="020F0502020204030204" pitchFamily="34" charset="0"/>
                          <a:sym typeface="Calibri"/>
                        </a:rPr>
                        <a:t>exacerbation</a:t>
                      </a:r>
                      <a:r>
                        <a:rPr lang="sv-SE" sz="1600" dirty="0">
                          <a:latin typeface="Calibri" panose="020F0502020204030204" pitchFamily="34" charset="0"/>
                          <a:cs typeface="Calibri" panose="020F0502020204030204" pitchFamily="34" charset="0"/>
                          <a:sym typeface="Calibri"/>
                        </a:rPr>
                        <a:t> av Kronisk Obstruktiv Lungsjukdom (KOL), i primärvård eller på sjukhus</a:t>
                      </a:r>
                      <a:endParaRPr lang="sv-SE" sz="1600" dirty="0">
                        <a:latin typeface="Calibri" panose="020F0502020204030204" pitchFamily="34" charset="0"/>
                        <a:cs typeface="Calibri" panose="020F0502020204030204" pitchFamily="34" charset="0"/>
                      </a:endParaRPr>
                    </a:p>
                  </a:txBody>
                  <a:tcPr/>
                </a:tc>
                <a:tc vMerge="1">
                  <a:txBody>
                    <a:bodyPr/>
                    <a:lstStyle/>
                    <a:p>
                      <a:endParaRPr lang="sv-S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1962047"/>
                  </a:ext>
                </a:extLst>
              </a:tr>
              <a:tr h="647077">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sv-SE" sz="1600" dirty="0">
                          <a:latin typeface="Calibri" panose="020F0502020204030204" pitchFamily="34" charset="0"/>
                          <a:cs typeface="Calibri" panose="020F0502020204030204" pitchFamily="34" charset="0"/>
                          <a:sym typeface="Calibri"/>
                        </a:rPr>
                        <a:t>PVQ Samverkan Sa6;0: Andel patienter som inte varit på återbesök efter TIA/stroke i primärvård eller på sjukhus</a:t>
                      </a:r>
                      <a:endParaRPr lang="sv-SE" sz="1600" dirty="0">
                        <a:latin typeface="Calibri" panose="020F0502020204030204" pitchFamily="34" charset="0"/>
                        <a:cs typeface="Calibri" panose="020F0502020204030204" pitchFamily="34" charset="0"/>
                      </a:endParaRPr>
                    </a:p>
                  </a:txBody>
                  <a:tcPr/>
                </a:tc>
                <a:tc vMerge="1">
                  <a:txBody>
                    <a:bodyPr/>
                    <a:lstStyle/>
                    <a:p>
                      <a:endParaRPr lang="sv-S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835520"/>
                  </a:ext>
                </a:extLst>
              </a:tr>
              <a:tr h="687843">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sv-SE" sz="1600" dirty="0">
                          <a:latin typeface="Calibri" panose="020F0502020204030204" pitchFamily="34" charset="0"/>
                          <a:cs typeface="Calibri" panose="020F0502020204030204" pitchFamily="34" charset="0"/>
                          <a:sym typeface="Calibri"/>
                        </a:rPr>
                        <a:t>PVQ Samverkan Sa7;0: Andel patienter som inte varit på återbesök vid Hjärtsvikt, i primärvård eller på sjukhus</a:t>
                      </a:r>
                      <a:endParaRPr lang="sv-SE" sz="1600" dirty="0">
                        <a:latin typeface="Calibri" panose="020F0502020204030204" pitchFamily="34" charset="0"/>
                        <a:cs typeface="Calibri" panose="020F0502020204030204" pitchFamily="34" charset="0"/>
                      </a:endParaRPr>
                    </a:p>
                  </a:txBody>
                  <a:tcPr/>
                </a:tc>
                <a:tc vMerge="1">
                  <a:txBody>
                    <a:bodyPr/>
                    <a:lstStyle/>
                    <a:p>
                      <a:endParaRPr lang="sv-S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4080244"/>
                  </a:ext>
                </a:extLst>
              </a:tr>
            </a:tbl>
          </a:graphicData>
        </a:graphic>
      </p:graphicFrame>
      <p:pic>
        <p:nvPicPr>
          <p:cNvPr id="5" name="Bildobjekt 4">
            <a:extLst>
              <a:ext uri="{FF2B5EF4-FFF2-40B4-BE49-F238E27FC236}">
                <a16:creationId xmlns:a16="http://schemas.microsoft.com/office/drawing/2014/main" id="{E4F24595-B103-46CF-ABD5-B3344802E2A4}"/>
              </a:ext>
            </a:extLst>
          </p:cNvPr>
          <p:cNvPicPr>
            <a:picLocks noChangeAspect="1"/>
          </p:cNvPicPr>
          <p:nvPr/>
        </p:nvPicPr>
        <p:blipFill>
          <a:blip r:embed="rId2"/>
          <a:stretch>
            <a:fillRect/>
          </a:stretch>
        </p:blipFill>
        <p:spPr>
          <a:xfrm>
            <a:off x="10922373" y="112812"/>
            <a:ext cx="1189424" cy="965792"/>
          </a:xfrm>
          <a:prstGeom prst="rect">
            <a:avLst/>
          </a:prstGeom>
        </p:spPr>
      </p:pic>
    </p:spTree>
    <p:extLst>
      <p:ext uri="{BB962C8B-B14F-4D97-AF65-F5344CB8AC3E}">
        <p14:creationId xmlns:p14="http://schemas.microsoft.com/office/powerpoint/2010/main" val="2777870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dirty="0">
                <a:solidFill>
                  <a:schemeClr val="accent2">
                    <a:lumMod val="75000"/>
                  </a:schemeClr>
                </a:solidFill>
              </a:rPr>
              <a:t>Uppföljning 3 av 3</a:t>
            </a:r>
          </a:p>
        </p:txBody>
      </p:sp>
      <p:graphicFrame>
        <p:nvGraphicFramePr>
          <p:cNvPr id="4" name="Tabell 3"/>
          <p:cNvGraphicFramePr>
            <a:graphicFrameLocks noGrp="1"/>
          </p:cNvGraphicFramePr>
          <p:nvPr>
            <p:extLst>
              <p:ext uri="{D42A27DB-BD31-4B8C-83A1-F6EECF244321}">
                <p14:modId xmlns:p14="http://schemas.microsoft.com/office/powerpoint/2010/main" val="727528463"/>
              </p:ext>
            </p:extLst>
          </p:nvPr>
        </p:nvGraphicFramePr>
        <p:xfrm>
          <a:off x="653141" y="1890905"/>
          <a:ext cx="10515600" cy="4221228"/>
        </p:xfrm>
        <a:graphic>
          <a:graphicData uri="http://schemas.openxmlformats.org/drawingml/2006/table">
            <a:tbl>
              <a:tblPr firstRow="1" bandCol="1">
                <a:tableStyleId>{B301B821-A1FF-4177-AEE7-76D212191A09}</a:tableStyleId>
              </a:tblPr>
              <a:tblGrid>
                <a:gridCol w="6200586">
                  <a:extLst>
                    <a:ext uri="{9D8B030D-6E8A-4147-A177-3AD203B41FA5}">
                      <a16:colId xmlns:a16="http://schemas.microsoft.com/office/drawing/2014/main" val="1014140996"/>
                    </a:ext>
                  </a:extLst>
                </a:gridCol>
                <a:gridCol w="4315014">
                  <a:extLst>
                    <a:ext uri="{9D8B030D-6E8A-4147-A177-3AD203B41FA5}">
                      <a16:colId xmlns:a16="http://schemas.microsoft.com/office/drawing/2014/main" val="3713214735"/>
                    </a:ext>
                  </a:extLst>
                </a:gridCol>
              </a:tblGrid>
              <a:tr h="370840">
                <a:tc>
                  <a:txBody>
                    <a:bodyPr/>
                    <a:lstStyle/>
                    <a:p>
                      <a:r>
                        <a:rPr lang="sv-SE" sz="1800" dirty="0">
                          <a:latin typeface="Calibri" panose="020F0502020204030204" pitchFamily="34" charset="0"/>
                          <a:cs typeface="Calibri" panose="020F0502020204030204" pitchFamily="34" charset="0"/>
                        </a:rPr>
                        <a:t>Indikator</a:t>
                      </a:r>
                    </a:p>
                  </a:txBody>
                  <a:tcPr anchor="ctr"/>
                </a:tc>
                <a:tc>
                  <a:txBody>
                    <a:bodyPr/>
                    <a:lstStyle/>
                    <a:p>
                      <a:r>
                        <a:rPr lang="sv-SE" sz="1800" dirty="0">
                          <a:latin typeface="Calibri" panose="020F0502020204030204" pitchFamily="34" charset="0"/>
                          <a:cs typeface="Calibri" panose="020F0502020204030204" pitchFamily="34" charset="0"/>
                        </a:rPr>
                        <a:t>mäter….</a:t>
                      </a:r>
                    </a:p>
                  </a:txBody>
                  <a:tcPr anchor="ctr"/>
                </a:tc>
                <a:extLst>
                  <a:ext uri="{0D108BD9-81ED-4DB2-BD59-A6C34878D82A}">
                    <a16:rowId xmlns:a16="http://schemas.microsoft.com/office/drawing/2014/main" val="535300106"/>
                  </a:ext>
                </a:extLst>
              </a:tr>
              <a:tr h="17870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sv-SE" sz="1800" dirty="0">
                          <a:latin typeface="Calibri" panose="020F0502020204030204" pitchFamily="34" charset="0"/>
                          <a:cs typeface="Calibri" panose="020F0502020204030204" pitchFamily="34" charset="0"/>
                          <a:sym typeface="Calibri"/>
                        </a:rPr>
                        <a:t>PVQ Läkemedel Lm12ejCa: Andel patienter med stor förskrivning av </a:t>
                      </a:r>
                      <a:r>
                        <a:rPr lang="sv-SE" sz="1800" dirty="0" err="1">
                          <a:latin typeface="Calibri" panose="020F0502020204030204" pitchFamily="34" charset="0"/>
                          <a:cs typeface="Calibri" panose="020F0502020204030204" pitchFamily="34" charset="0"/>
                          <a:sym typeface="Calibri"/>
                        </a:rPr>
                        <a:t>opioider</a:t>
                      </a:r>
                      <a:r>
                        <a:rPr lang="sv-SE" sz="1800" dirty="0">
                          <a:latin typeface="Calibri" panose="020F0502020204030204" pitchFamily="34" charset="0"/>
                          <a:cs typeface="Calibri" panose="020F0502020204030204" pitchFamily="34" charset="0"/>
                          <a:sym typeface="Calibri"/>
                        </a:rPr>
                        <a:t>, exklusive patienter med cancerdiagnoser</a:t>
                      </a:r>
                      <a:endParaRPr lang="sv-SE" sz="1800" dirty="0">
                        <a:latin typeface="Calibri" panose="020F0502020204030204" pitchFamily="34" charset="0"/>
                        <a:cs typeface="Calibri" panose="020F0502020204030204" pitchFamily="34" charset="0"/>
                      </a:endParaRPr>
                    </a:p>
                  </a:txBody>
                  <a:tcPr anchor="ctr"/>
                </a:tc>
                <a:tc>
                  <a:txBody>
                    <a:bodyPr/>
                    <a:lstStyle/>
                    <a:p>
                      <a:r>
                        <a:rPr lang="sv-SE" sz="1800" dirty="0">
                          <a:latin typeface="Calibri" panose="020F0502020204030204" pitchFamily="34" charset="0"/>
                          <a:cs typeface="Calibri" panose="020F0502020204030204" pitchFamily="34" charset="0"/>
                        </a:rPr>
                        <a:t>… om stor förskrivning av opioder sker till patienter exklusive patienter med cancerdiagnos</a:t>
                      </a:r>
                    </a:p>
                  </a:txBody>
                  <a:tcPr anchor="ctr"/>
                </a:tc>
                <a:extLst>
                  <a:ext uri="{0D108BD9-81ED-4DB2-BD59-A6C34878D82A}">
                    <a16:rowId xmlns:a16="http://schemas.microsoft.com/office/drawing/2014/main" val="127062861"/>
                  </a:ext>
                </a:extLst>
              </a:tr>
              <a:tr h="37084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sv-SE" sz="1800" dirty="0">
                          <a:latin typeface="Calibri" panose="020F0502020204030204" pitchFamily="34" charset="0"/>
                          <a:cs typeface="Calibri" panose="020F0502020204030204" pitchFamily="34" charset="0"/>
                          <a:sym typeface="Calibri"/>
                        </a:rPr>
                        <a:t>PVQ Läkemedel Lm10: Andel patienter som behandlas med orala </a:t>
                      </a:r>
                      <a:r>
                        <a:rPr lang="sv-SE" sz="1800" dirty="0" err="1">
                          <a:latin typeface="Calibri" panose="020F0502020204030204" pitchFamily="34" charset="0"/>
                          <a:cs typeface="Calibri" panose="020F0502020204030204" pitchFamily="34" charset="0"/>
                          <a:sym typeface="Calibri"/>
                        </a:rPr>
                        <a:t>antikoagulantia</a:t>
                      </a:r>
                      <a:r>
                        <a:rPr lang="sv-SE" sz="1800" dirty="0">
                          <a:latin typeface="Calibri" panose="020F0502020204030204" pitchFamily="34" charset="0"/>
                          <a:cs typeface="Calibri" panose="020F0502020204030204" pitchFamily="34" charset="0"/>
                          <a:sym typeface="Calibri"/>
                        </a:rPr>
                        <a:t> som följts upp med provtagning</a:t>
                      </a:r>
                      <a:endParaRPr lang="sv-SE" sz="1800" dirty="0">
                        <a:latin typeface="Calibri" panose="020F0502020204030204" pitchFamily="34" charset="0"/>
                        <a:cs typeface="Calibri" panose="020F0502020204030204" pitchFamily="34" charset="0"/>
                      </a:endParaRPr>
                    </a:p>
                  </a:txBody>
                  <a:tcPr anchor="ctr"/>
                </a:tc>
                <a:tc>
                  <a:txBody>
                    <a:bodyPr/>
                    <a:lstStyle/>
                    <a:p>
                      <a:r>
                        <a:rPr lang="sv-SE" sz="1800" dirty="0">
                          <a:latin typeface="Calibri" panose="020F0502020204030204" pitchFamily="34" charset="0"/>
                          <a:cs typeface="Calibri" panose="020F0502020204030204" pitchFamily="34" charset="0"/>
                        </a:rPr>
                        <a:t>… om uppföljning genom provtagning av </a:t>
                      </a:r>
                      <a:r>
                        <a:rPr lang="sv-SE" sz="1800" dirty="0" err="1">
                          <a:latin typeface="Calibri" panose="020F0502020204030204" pitchFamily="34" charset="0"/>
                          <a:cs typeface="Calibri" panose="020F0502020204030204" pitchFamily="34" charset="0"/>
                        </a:rPr>
                        <a:t>antikoagula</a:t>
                      </a:r>
                      <a:r>
                        <a:rPr lang="sv-SE" sz="1800" dirty="0" err="1">
                          <a:solidFill>
                            <a:schemeClr val="tx1"/>
                          </a:solidFill>
                          <a:latin typeface="Calibri" panose="020F0502020204030204" pitchFamily="34" charset="0"/>
                          <a:cs typeface="Calibri" panose="020F0502020204030204" pitchFamily="34" charset="0"/>
                        </a:rPr>
                        <a:t>nti</a:t>
                      </a:r>
                      <a:r>
                        <a:rPr lang="sv-SE" sz="1800" dirty="0" err="1">
                          <a:latin typeface="Calibri" panose="020F0502020204030204" pitchFamily="34" charset="0"/>
                          <a:cs typeface="Calibri" panose="020F0502020204030204" pitchFamily="34" charset="0"/>
                        </a:rPr>
                        <a:t>abehandling</a:t>
                      </a:r>
                      <a:r>
                        <a:rPr lang="sv-SE" sz="1800" baseline="0" dirty="0">
                          <a:latin typeface="Calibri" panose="020F0502020204030204" pitchFamily="34" charset="0"/>
                          <a:cs typeface="Calibri" panose="020F0502020204030204" pitchFamily="34" charset="0"/>
                        </a:rPr>
                        <a:t> görs</a:t>
                      </a:r>
                      <a:endParaRPr lang="sv-SE" sz="180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3738836988"/>
                  </a:ext>
                </a:extLst>
              </a:tr>
              <a:tr h="370840">
                <a:tc>
                  <a:txBody>
                    <a:bodyPr/>
                    <a:lstStyle/>
                    <a:p>
                      <a:pPr>
                        <a:lnSpc>
                          <a:spcPct val="107000"/>
                        </a:lnSpc>
                        <a:spcAft>
                          <a:spcPts val="800"/>
                        </a:spcAft>
                      </a:pPr>
                      <a:r>
                        <a:rPr lang="sv-SE" sz="1800" b="0" u="none" strike="noStrike" cap="none">
                          <a:solidFill>
                            <a:schemeClr val="tx1"/>
                          </a:solidFill>
                          <a:latin typeface="Calibri" panose="020F0502020204030204" pitchFamily="34" charset="0"/>
                          <a:cs typeface="Calibri" panose="020F0502020204030204" pitchFamily="34" charset="0"/>
                          <a:sym typeface="Arial"/>
                        </a:rPr>
                        <a:t>PVQ Demens Dem14A: Andel patienter med demens med uppmätt vikt eller BMI</a:t>
                      </a:r>
                      <a:endParaRPr lang="sv-SE" sz="1800" b="0" i="0" u="none" strike="noStrike" cap="none">
                        <a:solidFill>
                          <a:schemeClr val="tx1"/>
                        </a:solidFill>
                        <a:latin typeface="Calibri" panose="020F0502020204030204" pitchFamily="34" charset="0"/>
                        <a:ea typeface="+mn-ea"/>
                        <a:cs typeface="Calibri" panose="020F0502020204030204" pitchFamily="34" charset="0"/>
                        <a:sym typeface="Arial"/>
                      </a:endParaRPr>
                    </a:p>
                  </a:txBody>
                  <a:tcPr marL="44450" marR="44450" marT="0" marB="0" anchor="ctr"/>
                </a:tc>
                <a:tc>
                  <a:txBody>
                    <a:bodyPr/>
                    <a:lstStyle/>
                    <a:p>
                      <a:r>
                        <a:rPr lang="sv-SE" sz="1800" b="0" u="none" strike="noStrike" cap="none" dirty="0">
                          <a:solidFill>
                            <a:schemeClr val="tx1"/>
                          </a:solidFill>
                          <a:latin typeface="Calibri" panose="020F0502020204030204" pitchFamily="34" charset="0"/>
                          <a:cs typeface="Calibri" panose="020F0502020204030204" pitchFamily="34" charset="0"/>
                          <a:sym typeface="Arial"/>
                        </a:rPr>
                        <a:t>… om BMI är uppmätt vid demens</a:t>
                      </a:r>
                      <a:endParaRPr lang="sv-SE" sz="1800" b="0" i="0" u="none" strike="noStrike" cap="none" dirty="0">
                        <a:solidFill>
                          <a:schemeClr val="tx1"/>
                        </a:solidFill>
                        <a:latin typeface="Calibri" panose="020F0502020204030204" pitchFamily="34" charset="0"/>
                        <a:ea typeface="+mn-ea"/>
                        <a:cs typeface="Calibri" panose="020F0502020204030204" pitchFamily="34" charset="0"/>
                        <a:sym typeface="Arial"/>
                      </a:endParaRPr>
                    </a:p>
                  </a:txBody>
                  <a:tcPr anchor="ctr"/>
                </a:tc>
                <a:extLst>
                  <a:ext uri="{0D108BD9-81ED-4DB2-BD59-A6C34878D82A}">
                    <a16:rowId xmlns:a16="http://schemas.microsoft.com/office/drawing/2014/main" val="2003576963"/>
                  </a:ext>
                </a:extLst>
              </a:tr>
              <a:tr h="370840">
                <a:tc>
                  <a:txBody>
                    <a:bodyPr/>
                    <a:lstStyle/>
                    <a:p>
                      <a:pPr>
                        <a:lnSpc>
                          <a:spcPct val="107000"/>
                        </a:lnSpc>
                        <a:spcAft>
                          <a:spcPts val="800"/>
                        </a:spcAft>
                      </a:pPr>
                      <a:r>
                        <a:rPr lang="sv-SE" sz="1800" b="0" u="none" strike="noStrike" cap="none">
                          <a:solidFill>
                            <a:schemeClr val="tx1"/>
                          </a:solidFill>
                          <a:latin typeface="Calibri" panose="020F0502020204030204" pitchFamily="34" charset="0"/>
                          <a:cs typeface="Calibri" panose="020F0502020204030204" pitchFamily="34" charset="0"/>
                          <a:sym typeface="Arial"/>
                        </a:rPr>
                        <a:t>PVQ Demens Dem14B: Andel patienter med Demens med undernäring</a:t>
                      </a:r>
                      <a:endParaRPr lang="sv-SE" sz="1800" b="0" i="0" u="none" strike="noStrike" cap="none">
                        <a:solidFill>
                          <a:schemeClr val="tx1"/>
                        </a:solidFill>
                        <a:latin typeface="Calibri" panose="020F0502020204030204" pitchFamily="34" charset="0"/>
                        <a:ea typeface="+mn-ea"/>
                        <a:cs typeface="Calibri" panose="020F0502020204030204" pitchFamily="34" charset="0"/>
                        <a:sym typeface="Arial"/>
                      </a:endParaRPr>
                    </a:p>
                  </a:txBody>
                  <a:tcPr marL="44450" marR="44450" marT="0" marB="0" anchor="ctr"/>
                </a:tc>
                <a:tc rowSpan="3">
                  <a:txBody>
                    <a:bodyPr/>
                    <a:lstStyle/>
                    <a:p>
                      <a:r>
                        <a:rPr lang="sv-SE" sz="1800" b="0" u="none" strike="noStrike" cap="none" dirty="0">
                          <a:solidFill>
                            <a:schemeClr val="tx1"/>
                          </a:solidFill>
                          <a:latin typeface="Calibri" panose="020F0502020204030204" pitchFamily="34" charset="0"/>
                          <a:cs typeface="Calibri" panose="020F0502020204030204" pitchFamily="34" charset="0"/>
                          <a:sym typeface="Arial"/>
                        </a:rPr>
                        <a:t>… om undernäring vid demens, KOL och hos äldre registreras och vid KOL behandlas</a:t>
                      </a:r>
                      <a:endParaRPr lang="sv-SE" sz="1800" b="0" i="0" u="none" strike="noStrike" cap="none" dirty="0">
                        <a:solidFill>
                          <a:schemeClr val="tx1"/>
                        </a:solidFill>
                        <a:latin typeface="Calibri" panose="020F0502020204030204" pitchFamily="34" charset="0"/>
                        <a:ea typeface="+mn-ea"/>
                        <a:cs typeface="Calibri" panose="020F0502020204030204" pitchFamily="34" charset="0"/>
                        <a:sym typeface="Arial"/>
                      </a:endParaRPr>
                    </a:p>
                  </a:txBody>
                  <a:tcPr anchor="ctr"/>
                </a:tc>
                <a:extLst>
                  <a:ext uri="{0D108BD9-81ED-4DB2-BD59-A6C34878D82A}">
                    <a16:rowId xmlns:a16="http://schemas.microsoft.com/office/drawing/2014/main" val="3802258838"/>
                  </a:ext>
                </a:extLst>
              </a:tr>
              <a:tr h="370840">
                <a:tc>
                  <a:txBody>
                    <a:bodyPr/>
                    <a:lstStyle/>
                    <a:p>
                      <a:pPr>
                        <a:lnSpc>
                          <a:spcPct val="107000"/>
                        </a:lnSpc>
                        <a:spcAft>
                          <a:spcPts val="800"/>
                        </a:spcAft>
                      </a:pPr>
                      <a:r>
                        <a:rPr lang="sv-SE" sz="1800" b="0" u="none" strike="noStrike" cap="none">
                          <a:solidFill>
                            <a:schemeClr val="tx1"/>
                          </a:solidFill>
                          <a:latin typeface="Calibri" panose="020F0502020204030204" pitchFamily="34" charset="0"/>
                          <a:cs typeface="Calibri" panose="020F0502020204030204" pitchFamily="34" charset="0"/>
                          <a:sym typeface="Arial"/>
                        </a:rPr>
                        <a:t>PVQ KOL, KOL05B: KOL Andel patienter med Kronisk Obstruktiv Lungsjukdom (KOL) och underhållsbehandling med undernäring</a:t>
                      </a:r>
                      <a:endParaRPr lang="sv-SE" sz="1800" b="0" i="0" u="none" strike="noStrike" cap="none">
                        <a:solidFill>
                          <a:schemeClr val="tx1"/>
                        </a:solidFill>
                        <a:latin typeface="Calibri" panose="020F0502020204030204" pitchFamily="34" charset="0"/>
                        <a:ea typeface="+mn-ea"/>
                        <a:cs typeface="Calibri" panose="020F0502020204030204" pitchFamily="34" charset="0"/>
                        <a:sym typeface="Arial"/>
                      </a:endParaRPr>
                    </a:p>
                  </a:txBody>
                  <a:tcPr marL="44450" marR="44450" marT="0" marB="0" anchor="ctr"/>
                </a:tc>
                <a:tc vMerge="1">
                  <a:txBody>
                    <a:bodyPr/>
                    <a:lstStyle/>
                    <a:p>
                      <a:endParaRPr lang="sv-S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2233203"/>
                  </a:ext>
                </a:extLst>
              </a:tr>
              <a:tr h="0">
                <a:tc>
                  <a:txBody>
                    <a:bodyPr/>
                    <a:lstStyle/>
                    <a:p>
                      <a:pPr marL="0" marR="0" lvl="0" indent="0" algn="l" defTabSz="914400" rtl="0" eaLnBrk="1" fontAlgn="auto" latinLnBrk="0" hangingPunct="1">
                        <a:lnSpc>
                          <a:spcPct val="107000"/>
                        </a:lnSpc>
                        <a:spcBef>
                          <a:spcPts val="0"/>
                        </a:spcBef>
                        <a:spcAft>
                          <a:spcPts val="800"/>
                        </a:spcAft>
                        <a:buClr>
                          <a:srgbClr val="000000"/>
                        </a:buClr>
                        <a:buSzTx/>
                        <a:buFont typeface="Arial"/>
                        <a:buNone/>
                        <a:tabLst/>
                        <a:defRPr/>
                      </a:pPr>
                      <a:r>
                        <a:rPr lang="sv-SE" sz="1800" b="0" u="none" strike="noStrike" cap="none" dirty="0">
                          <a:solidFill>
                            <a:schemeClr val="tx1"/>
                          </a:solidFill>
                          <a:latin typeface="Calibri" panose="020F0502020204030204" pitchFamily="34" charset="0"/>
                          <a:cs typeface="Calibri" panose="020F0502020204030204" pitchFamily="34" charset="0"/>
                          <a:sym typeface="Arial"/>
                        </a:rPr>
                        <a:t>PVQ Äldre Äld05: Andel patienter 80 år eller äldre med undernäring</a:t>
                      </a:r>
                      <a:endParaRPr lang="sv-SE" sz="1800" b="0" i="0" u="none" strike="noStrike" cap="none" dirty="0">
                        <a:solidFill>
                          <a:schemeClr val="tx1"/>
                        </a:solidFill>
                        <a:latin typeface="Calibri" panose="020F0502020204030204" pitchFamily="34" charset="0"/>
                        <a:ea typeface="+mn-ea"/>
                        <a:cs typeface="Calibri" panose="020F0502020204030204" pitchFamily="34" charset="0"/>
                        <a:sym typeface="Arial"/>
                      </a:endParaRPr>
                    </a:p>
                  </a:txBody>
                  <a:tcPr marL="44450" marR="44450" marT="0" marB="0" anchor="ctr"/>
                </a:tc>
                <a:tc vMerge="1">
                  <a:txBody>
                    <a:bodyPr/>
                    <a:lstStyle/>
                    <a:p>
                      <a:pPr>
                        <a:lnSpc>
                          <a:spcPct val="107000"/>
                        </a:lnSpc>
                        <a:spcAft>
                          <a:spcPts val="800"/>
                        </a:spcAft>
                      </a:pPr>
                      <a:endParaRPr lang="sv-SE" sz="1800" b="0" i="0" u="none" strike="noStrike" cap="none" dirty="0">
                        <a:solidFill>
                          <a:schemeClr val="tx1"/>
                        </a:solidFill>
                        <a:latin typeface="+mn-lt"/>
                        <a:ea typeface="+mn-ea"/>
                        <a:cs typeface="+mn-cs"/>
                        <a:sym typeface="Arial"/>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4480710"/>
                  </a:ext>
                </a:extLst>
              </a:tr>
            </a:tbl>
          </a:graphicData>
        </a:graphic>
      </p:graphicFrame>
      <p:pic>
        <p:nvPicPr>
          <p:cNvPr id="5" name="Bildobjekt 4">
            <a:extLst>
              <a:ext uri="{FF2B5EF4-FFF2-40B4-BE49-F238E27FC236}">
                <a16:creationId xmlns:a16="http://schemas.microsoft.com/office/drawing/2014/main" id="{4587DDC7-9FEE-4B17-8A6A-E8FB6DDBCB88}"/>
              </a:ext>
            </a:extLst>
          </p:cNvPr>
          <p:cNvPicPr>
            <a:picLocks noChangeAspect="1"/>
          </p:cNvPicPr>
          <p:nvPr/>
        </p:nvPicPr>
        <p:blipFill>
          <a:blip r:embed="rId2"/>
          <a:stretch>
            <a:fillRect/>
          </a:stretch>
        </p:blipFill>
        <p:spPr>
          <a:xfrm>
            <a:off x="10922373" y="112812"/>
            <a:ext cx="1189424" cy="965792"/>
          </a:xfrm>
          <a:prstGeom prst="rect">
            <a:avLst/>
          </a:prstGeom>
        </p:spPr>
      </p:pic>
    </p:spTree>
    <p:extLst>
      <p:ext uri="{BB962C8B-B14F-4D97-AF65-F5344CB8AC3E}">
        <p14:creationId xmlns:p14="http://schemas.microsoft.com/office/powerpoint/2010/main" val="1623640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2" name="Rektangel 1">
            <a:extLst>
              <a:ext uri="{FF2B5EF4-FFF2-40B4-BE49-F238E27FC236}">
                <a16:creationId xmlns:a16="http://schemas.microsoft.com/office/drawing/2014/main" id="{FAAD6F8E-3AA4-4F4C-BC7A-20D12AC08AEA}"/>
              </a:ext>
            </a:extLst>
          </p:cNvPr>
          <p:cNvSpPr/>
          <p:nvPr/>
        </p:nvSpPr>
        <p:spPr>
          <a:xfrm>
            <a:off x="838199" y="2769833"/>
            <a:ext cx="8698727" cy="112746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1" name="Google Shape;181;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2800"/>
              <a:buFont typeface="Calibri"/>
              <a:buNone/>
            </a:pPr>
            <a:r>
              <a:rPr lang="sv-SE" sz="2800" dirty="0"/>
              <a:t>Uppföljning</a:t>
            </a:r>
            <a:br>
              <a:rPr lang="sv-SE" dirty="0">
                <a:solidFill>
                  <a:schemeClr val="accent2">
                    <a:lumMod val="75000"/>
                  </a:schemeClr>
                </a:solidFill>
              </a:rPr>
            </a:br>
            <a:r>
              <a:rPr lang="sv-SE" dirty="0">
                <a:solidFill>
                  <a:schemeClr val="accent2">
                    <a:lumMod val="75000"/>
                  </a:schemeClr>
                </a:solidFill>
              </a:rPr>
              <a:t>Hur ser det ut hos oss?</a:t>
            </a:r>
            <a:endParaRPr dirty="0">
              <a:solidFill>
                <a:schemeClr val="accent2">
                  <a:lumMod val="75000"/>
                </a:schemeClr>
              </a:solidFill>
            </a:endParaRPr>
          </a:p>
        </p:txBody>
      </p:sp>
      <p:sp>
        <p:nvSpPr>
          <p:cNvPr id="182" name="Google Shape;182;p9"/>
          <p:cNvSpPr txBox="1">
            <a:spLocks noGrp="1"/>
          </p:cNvSpPr>
          <p:nvPr>
            <p:ph type="body" idx="1"/>
          </p:nvPr>
        </p:nvSpPr>
        <p:spPr>
          <a:xfrm>
            <a:off x="739675" y="1811045"/>
            <a:ext cx="8342182" cy="3169328"/>
          </a:xfrm>
          <a:prstGeom prst="rect">
            <a:avLst/>
          </a:prstGeom>
          <a:noFill/>
          <a:ln>
            <a:noFill/>
          </a:ln>
        </p:spPr>
        <p:txBody>
          <a:bodyPr spcFirstLastPara="1" wrap="square" lIns="91425" tIns="45700" rIns="91425" bIns="45700" anchor="t" anchorCtr="0">
            <a:normAutofit lnSpcReduction="10000"/>
          </a:bodyPr>
          <a:lstStyle/>
          <a:p>
            <a:pPr marL="0" indent="0">
              <a:lnSpc>
                <a:spcPct val="90000"/>
              </a:lnSpc>
              <a:spcBef>
                <a:spcPts val="0"/>
              </a:spcBef>
              <a:buClr>
                <a:schemeClr val="dk1"/>
              </a:buClr>
              <a:buSzPts val="2400"/>
              <a:buNone/>
            </a:pPr>
            <a:r>
              <a:rPr lang="sv-SE" sz="2400" dirty="0">
                <a:latin typeface="Calibri"/>
                <a:ea typeface="Calibri"/>
                <a:cs typeface="Calibri"/>
                <a:sym typeface="Calibri"/>
              </a:rPr>
              <a:t>För att värdera siffrorna behöver man kunskap om just den verksamheten som de återspeglar. </a:t>
            </a:r>
            <a:r>
              <a:rPr lang="sv-SE" sz="2400" dirty="0">
                <a:latin typeface="Calibri" panose="020F0502020204030204" pitchFamily="34" charset="0"/>
                <a:ea typeface="Calibri"/>
                <a:cs typeface="Calibri" panose="020F0502020204030204" pitchFamily="34" charset="0"/>
                <a:sym typeface="Calibri"/>
              </a:rPr>
              <a:t>Titta på era siffror tillsammans och diskutera.</a:t>
            </a:r>
          </a:p>
          <a:p>
            <a:pPr marL="685800" lvl="1" indent="-228600">
              <a:buSzPts val="2000"/>
            </a:pPr>
            <a:r>
              <a:rPr lang="sv-SE" sz="2000" dirty="0">
                <a:latin typeface="Calibri" panose="020F0502020204030204" pitchFamily="34" charset="0"/>
                <a:cs typeface="Calibri" panose="020F0502020204030204" pitchFamily="34" charset="0"/>
              </a:rPr>
              <a:t>Ser siffror för de valda indikatorerna ut som vi förväntar oss? </a:t>
            </a:r>
          </a:p>
          <a:p>
            <a:pPr marL="685800" lvl="1" indent="-228600" algn="l" rtl="0">
              <a:lnSpc>
                <a:spcPct val="90000"/>
              </a:lnSpc>
              <a:spcBef>
                <a:spcPts val="500"/>
              </a:spcBef>
              <a:spcAft>
                <a:spcPts val="0"/>
              </a:spcAft>
              <a:buClr>
                <a:schemeClr val="dk1"/>
              </a:buClr>
              <a:buSzPts val="2000"/>
              <a:buChar char="•"/>
            </a:pPr>
            <a:r>
              <a:rPr lang="sv-SE" sz="2000" dirty="0">
                <a:latin typeface="Calibri" panose="020F0502020204030204" pitchFamily="34" charset="0"/>
                <a:ea typeface="Calibri"/>
                <a:cs typeface="Calibri" panose="020F0502020204030204" pitchFamily="34" charset="0"/>
                <a:sym typeface="Calibri"/>
              </a:rPr>
              <a:t>Hur ser siffrorna ut jämfört med andra</a:t>
            </a:r>
            <a:r>
              <a:rPr lang="sv-SE" sz="2000" dirty="0">
                <a:latin typeface="Calibri" panose="020F0502020204030204" pitchFamily="34" charset="0"/>
                <a:ea typeface="Calibri"/>
                <a:cs typeface="Calibri" panose="020F0502020204030204" pitchFamily="34" charset="0"/>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
                  </a:ext>
                </a:extLst>
              </a:rPr>
              <a:t> liknande </a:t>
            </a:r>
            <a:r>
              <a:rPr lang="sv-SE" sz="2000" dirty="0">
                <a:latin typeface="Calibri" panose="020F0502020204030204" pitchFamily="34" charset="0"/>
                <a:ea typeface="Calibri"/>
                <a:cs typeface="Calibri" panose="020F0502020204030204" pitchFamily="34" charset="0"/>
                <a:sym typeface="Calibri"/>
              </a:rPr>
              <a:t>verksamheter?</a:t>
            </a:r>
            <a:endParaRPr sz="2000" dirty="0">
              <a:latin typeface="Calibri" panose="020F0502020204030204" pitchFamily="34" charset="0"/>
              <a:cs typeface="Calibri" panose="020F0502020204030204" pitchFamily="34" charset="0"/>
            </a:endParaRPr>
          </a:p>
          <a:p>
            <a:pPr marL="685800" lvl="1" indent="-228600" algn="l" rtl="0">
              <a:lnSpc>
                <a:spcPct val="90000"/>
              </a:lnSpc>
              <a:spcBef>
                <a:spcPts val="500"/>
              </a:spcBef>
              <a:spcAft>
                <a:spcPts val="0"/>
              </a:spcAft>
              <a:buClr>
                <a:schemeClr val="dk1"/>
              </a:buClr>
              <a:buSzPts val="2000"/>
              <a:buChar char="•"/>
            </a:pPr>
            <a:r>
              <a:rPr lang="sv-SE" sz="2000" dirty="0">
                <a:latin typeface="Calibri" panose="020F0502020204030204" pitchFamily="34" charset="0"/>
                <a:ea typeface="Calibri"/>
                <a:cs typeface="Calibri" panose="020F0502020204030204" pitchFamily="34" charset="0"/>
                <a:sym typeface="Calibri"/>
              </a:rPr>
              <a:t>Har våra siffror förändrats över tid?</a:t>
            </a:r>
          </a:p>
          <a:p>
            <a:pPr marL="0" lvl="0" indent="0" algn="l" rtl="0">
              <a:lnSpc>
                <a:spcPct val="90000"/>
              </a:lnSpc>
              <a:spcBef>
                <a:spcPts val="1000"/>
              </a:spcBef>
              <a:spcAft>
                <a:spcPts val="0"/>
              </a:spcAft>
              <a:buClr>
                <a:schemeClr val="dk1"/>
              </a:buClr>
              <a:buSzPts val="2400"/>
              <a:buNone/>
            </a:pPr>
            <a:endParaRPr lang="sv-SE" sz="2400" dirty="0">
              <a:latin typeface="Calibri" panose="020F0502020204030204" pitchFamily="34" charset="0"/>
              <a:ea typeface="Calibri"/>
              <a:cs typeface="Calibri" panose="020F0502020204030204" pitchFamily="34" charset="0"/>
              <a:sym typeface="Calibri"/>
            </a:endParaRPr>
          </a:p>
          <a:p>
            <a:pPr marL="0" lvl="0" indent="0" algn="l" rtl="0">
              <a:lnSpc>
                <a:spcPct val="90000"/>
              </a:lnSpc>
              <a:spcBef>
                <a:spcPts val="1000"/>
              </a:spcBef>
              <a:spcAft>
                <a:spcPts val="0"/>
              </a:spcAft>
              <a:buClr>
                <a:schemeClr val="dk1"/>
              </a:buClr>
              <a:buSzPts val="2400"/>
              <a:buNone/>
            </a:pPr>
            <a:r>
              <a:rPr lang="sv-SE" sz="2400" dirty="0">
                <a:latin typeface="Calibri" panose="020F0502020204030204" pitchFamily="34" charset="0"/>
                <a:ea typeface="Calibri"/>
                <a:cs typeface="Calibri" panose="020F0502020204030204" pitchFamily="34" charset="0"/>
                <a:sym typeface="Calibri"/>
              </a:rPr>
              <a:t>För att kontrollera om ni ”fångar data” rätt, fundera vidare enligt fördjupningen i </a:t>
            </a:r>
            <a:r>
              <a:rPr lang="sv-SE" sz="2400" dirty="0" err="1">
                <a:latin typeface="Calibri" panose="020F0502020204030204" pitchFamily="34" charset="0"/>
                <a:ea typeface="Calibri"/>
                <a:cs typeface="Calibri" panose="020F0502020204030204" pitchFamily="34" charset="0"/>
                <a:sym typeface="Calibri"/>
              </a:rPr>
              <a:t>FoKUS</a:t>
            </a:r>
            <a:r>
              <a:rPr lang="sv-SE" sz="2400" dirty="0">
                <a:latin typeface="Calibri" panose="020F0502020204030204" pitchFamily="34" charset="0"/>
                <a:ea typeface="Calibri"/>
                <a:cs typeface="Calibri" panose="020F0502020204030204" pitchFamily="34" charset="0"/>
                <a:sym typeface="Calibri"/>
              </a:rPr>
              <a:t>-materialet </a:t>
            </a:r>
            <a:r>
              <a:rPr lang="sv-SE" sz="2400" i="1" dirty="0">
                <a:latin typeface="Calibri" panose="020F0502020204030204" pitchFamily="34" charset="0"/>
                <a:ea typeface="Calibri"/>
                <a:cs typeface="Calibri" panose="020F0502020204030204" pitchFamily="34" charset="0"/>
                <a:sym typeface="Calibri"/>
                <a:hlinkClick r:id="rId3"/>
              </a:rPr>
              <a:t>Lär känna era data</a:t>
            </a:r>
            <a:endParaRPr sz="2000" dirty="0">
              <a:latin typeface="Calibri"/>
              <a:ea typeface="Calibri"/>
              <a:cs typeface="Calibri"/>
              <a:sym typeface="Calibri"/>
            </a:endParaRPr>
          </a:p>
        </p:txBody>
      </p:sp>
      <p:sp>
        <p:nvSpPr>
          <p:cNvPr id="191" name="Google Shape;191;p9"/>
          <p:cNvSpPr txBox="1"/>
          <p:nvPr/>
        </p:nvSpPr>
        <p:spPr>
          <a:xfrm>
            <a:off x="739674" y="5514342"/>
            <a:ext cx="8698727" cy="923289"/>
          </a:xfrm>
          <a:prstGeom prst="rect">
            <a:avLst/>
          </a:prstGeom>
          <a:solidFill>
            <a:schemeClr val="accent5">
              <a:lumMod val="20000"/>
              <a:lumOff val="80000"/>
            </a:schemeClr>
          </a:solidFill>
          <a:ln>
            <a:noFill/>
          </a:ln>
        </p:spPr>
        <p:txBody>
          <a:bodyPr spcFirstLastPara="1" wrap="square" lIns="91425" tIns="45700" rIns="91425" bIns="45700" anchor="t" anchorCtr="0">
            <a:spAutoFit/>
          </a:bodyPr>
          <a:lstStyle/>
          <a:p>
            <a:pPr lvl="0"/>
            <a:r>
              <a:rPr lang="sv-SE" sz="1800" dirty="0">
                <a:solidFill>
                  <a:schemeClr val="dk1"/>
                </a:solidFill>
                <a:latin typeface="Calibri" panose="020F0502020204030204" pitchFamily="34" charset="0"/>
                <a:ea typeface="Calibri"/>
                <a:cs typeface="Calibri" panose="020F0502020204030204" pitchFamily="34" charset="0"/>
                <a:sym typeface="Calibri"/>
              </a:rPr>
              <a:t>Om någon indikator ”sticker ut” mer än de andra när kan det vara värt att titta på andra indikatorer om just det området på PrimärvårdsKvalitet: </a:t>
            </a:r>
            <a:r>
              <a:rPr lang="sv-SE" sz="1800" dirty="0">
                <a:latin typeface="Calibri" panose="020F0502020204030204" pitchFamily="34" charset="0"/>
                <a:ea typeface="Calibri"/>
                <a:cs typeface="Calibri" panose="020F0502020204030204" pitchFamily="34" charset="0"/>
                <a:sym typeface="Calibri"/>
              </a:rPr>
              <a:t>Demens, Depression, Ångest, Kontinuitet, </a:t>
            </a:r>
            <a:r>
              <a:rPr lang="sv-SE" sz="1800" dirty="0">
                <a:latin typeface="Calibri" panose="020F0502020204030204" pitchFamily="34" charset="0"/>
                <a:cs typeface="Calibri" panose="020F0502020204030204" pitchFamily="34" charset="0"/>
                <a:sym typeface="Calibri"/>
              </a:rPr>
              <a:t>Prioritering, Samverkan</a:t>
            </a:r>
            <a:r>
              <a:rPr lang="sv-SE" sz="1800" dirty="0">
                <a:latin typeface="Calibri" panose="020F0502020204030204" pitchFamily="34" charset="0"/>
                <a:ea typeface="Calibri"/>
                <a:cs typeface="Calibri" panose="020F0502020204030204" pitchFamily="34" charset="0"/>
                <a:sym typeface="Calibri"/>
              </a:rPr>
              <a:t>, Läkemedel, KOL, Äldre</a:t>
            </a:r>
            <a:endParaRPr sz="1800" strike="sngStrike" dirty="0">
              <a:solidFill>
                <a:schemeClr val="dk1"/>
              </a:solidFill>
              <a:latin typeface="Calibri" panose="020F0502020204030204" pitchFamily="34" charset="0"/>
              <a:ea typeface="Calibri"/>
              <a:cs typeface="Calibri" panose="020F0502020204030204" pitchFamily="34" charset="0"/>
              <a:sym typeface="Calibri"/>
            </a:endParaRPr>
          </a:p>
        </p:txBody>
      </p:sp>
      <p:pic>
        <p:nvPicPr>
          <p:cNvPr id="8" name="Bildobjekt 7">
            <a:extLst>
              <a:ext uri="{FF2B5EF4-FFF2-40B4-BE49-F238E27FC236}">
                <a16:creationId xmlns:a16="http://schemas.microsoft.com/office/drawing/2014/main" id="{2D0A3B1D-9F58-4318-82EC-235E36E76D63}"/>
              </a:ext>
            </a:extLst>
          </p:cNvPr>
          <p:cNvPicPr>
            <a:picLocks noChangeAspect="1"/>
          </p:cNvPicPr>
          <p:nvPr/>
        </p:nvPicPr>
        <p:blipFill>
          <a:blip r:embed="rId4"/>
          <a:stretch>
            <a:fillRect/>
          </a:stretch>
        </p:blipFill>
        <p:spPr>
          <a:xfrm>
            <a:off x="10892253" y="164970"/>
            <a:ext cx="1189424" cy="965792"/>
          </a:xfrm>
          <a:prstGeom prst="rect">
            <a:avLst/>
          </a:prstGeom>
        </p:spPr>
      </p:pic>
    </p:spTree>
    <p:extLst>
      <p:ext uri="{BB962C8B-B14F-4D97-AF65-F5344CB8AC3E}">
        <p14:creationId xmlns:p14="http://schemas.microsoft.com/office/powerpoint/2010/main" val="2618934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3" name="Rektangel 2">
            <a:extLst>
              <a:ext uri="{FF2B5EF4-FFF2-40B4-BE49-F238E27FC236}">
                <a16:creationId xmlns:a16="http://schemas.microsoft.com/office/drawing/2014/main" id="{A20B80CD-5242-414E-88A1-A3A6D27EAA11}"/>
              </a:ext>
            </a:extLst>
          </p:cNvPr>
          <p:cNvSpPr/>
          <p:nvPr/>
        </p:nvSpPr>
        <p:spPr>
          <a:xfrm>
            <a:off x="756460" y="3231472"/>
            <a:ext cx="10084368" cy="309830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40" name="Google Shape;440;p35"/>
          <p:cNvSpPr txBox="1">
            <a:spLocks noGrp="1"/>
          </p:cNvSpPr>
          <p:nvPr>
            <p:ph type="title"/>
          </p:nvPr>
        </p:nvSpPr>
        <p:spPr>
          <a:xfrm>
            <a:off x="756460" y="200481"/>
            <a:ext cx="10515600" cy="145162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sz="2800" dirty="0"/>
              <a:t>Uppföljning </a:t>
            </a:r>
            <a:br>
              <a:rPr lang="sv-SE" sz="2800" dirty="0"/>
            </a:br>
            <a:r>
              <a:rPr lang="sv-SE" dirty="0">
                <a:solidFill>
                  <a:schemeClr val="accent2">
                    <a:lumMod val="75000"/>
                  </a:schemeClr>
                </a:solidFill>
              </a:rPr>
              <a:t>Är siffrorna rimliga?  </a:t>
            </a:r>
            <a:endParaRPr dirty="0">
              <a:solidFill>
                <a:schemeClr val="accent2">
                  <a:lumMod val="75000"/>
                </a:schemeClr>
              </a:solidFill>
            </a:endParaRPr>
          </a:p>
        </p:txBody>
      </p:sp>
      <p:sp>
        <p:nvSpPr>
          <p:cNvPr id="441" name="Google Shape;441;p35"/>
          <p:cNvSpPr txBox="1">
            <a:spLocks noGrp="1"/>
          </p:cNvSpPr>
          <p:nvPr>
            <p:ph type="body" idx="1"/>
          </p:nvPr>
        </p:nvSpPr>
        <p:spPr>
          <a:xfrm>
            <a:off x="652654" y="1509205"/>
            <a:ext cx="10373412" cy="5348796"/>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ct val="100000"/>
              <a:buNone/>
            </a:pPr>
            <a:r>
              <a:rPr lang="sv-SE" sz="2400" dirty="0">
                <a:latin typeface="Calibri" panose="020F0502020204030204" pitchFamily="34" charset="0"/>
                <a:ea typeface="Calibri"/>
                <a:cs typeface="Calibri" panose="020F0502020204030204" pitchFamily="34" charset="0"/>
                <a:sym typeface="Calibri"/>
              </a:rPr>
              <a:t>För de indikatorerna som mäter återbesök är registrering av diagnos avgörande för resultatet (T.ex. indikatorerna med följande kortnamn Dem 03At, Dep04, Sa01, Ån04, Pr01Dig+Fys, Pr01Fys, Ko06 och KOL11. </a:t>
            </a:r>
          </a:p>
          <a:p>
            <a:pPr marL="0" lvl="0" indent="0" algn="l" rtl="0">
              <a:lnSpc>
                <a:spcPct val="90000"/>
              </a:lnSpc>
              <a:spcBef>
                <a:spcPts val="0"/>
              </a:spcBef>
              <a:spcAft>
                <a:spcPts val="0"/>
              </a:spcAft>
              <a:buClr>
                <a:schemeClr val="dk1"/>
              </a:buClr>
              <a:buSzPct val="100000"/>
              <a:buNone/>
            </a:pPr>
            <a:endParaRPr lang="sv-SE" sz="2400" dirty="0">
              <a:latin typeface="Calibri" panose="020F0502020204030204" pitchFamily="34" charset="0"/>
              <a:ea typeface="Calibri"/>
              <a:cs typeface="Calibri" panose="020F0502020204030204" pitchFamily="34" charset="0"/>
              <a:sym typeface="Calibri"/>
            </a:endParaRPr>
          </a:p>
          <a:p>
            <a:pPr marL="0" lvl="0" indent="0" algn="l" rtl="0">
              <a:lnSpc>
                <a:spcPct val="90000"/>
              </a:lnSpc>
              <a:spcBef>
                <a:spcPts val="0"/>
              </a:spcBef>
              <a:spcAft>
                <a:spcPts val="0"/>
              </a:spcAft>
              <a:buClr>
                <a:schemeClr val="dk1"/>
              </a:buClr>
              <a:buSzPct val="100000"/>
              <a:buNone/>
            </a:pPr>
            <a:r>
              <a:rPr lang="sv-SE" sz="2400" dirty="0">
                <a:latin typeface="Calibri" panose="020F0502020204030204" pitchFamily="34" charset="0"/>
                <a:ea typeface="Calibri"/>
                <a:cs typeface="Calibri" panose="020F0502020204030204" pitchFamily="34" charset="0"/>
                <a:sym typeface="Calibri"/>
              </a:rPr>
              <a:t>Titta på era siffror och diskutera:</a:t>
            </a:r>
            <a:endParaRPr sz="2400" dirty="0">
              <a:latin typeface="Calibri" panose="020F0502020204030204" pitchFamily="34" charset="0"/>
              <a:cs typeface="Calibri" panose="020F0502020204030204" pitchFamily="34" charset="0"/>
            </a:endParaRPr>
          </a:p>
          <a:p>
            <a:pPr marL="480600" lvl="1" indent="-228600">
              <a:lnSpc>
                <a:spcPct val="90000"/>
              </a:lnSpc>
              <a:spcBef>
                <a:spcPts val="1000"/>
              </a:spcBef>
              <a:buClr>
                <a:schemeClr val="dk1"/>
              </a:buClr>
              <a:buSzPct val="100000"/>
            </a:pPr>
            <a:r>
              <a:rPr lang="sv-SE" sz="2000" dirty="0">
                <a:latin typeface="Calibri" panose="020F0502020204030204" pitchFamily="34" charset="0"/>
                <a:ea typeface="Calibri"/>
                <a:cs typeface="Calibri" panose="020F0502020204030204" pitchFamily="34" charset="0"/>
                <a:sym typeface="Calibri"/>
              </a:rPr>
              <a:t>Är sifforna rimliga? Om inte, fundera på hur diagnos och återbesök registreras hor er</a:t>
            </a:r>
            <a:endParaRPr sz="2000" dirty="0">
              <a:latin typeface="Calibri" panose="020F0502020204030204" pitchFamily="34" charset="0"/>
              <a:cs typeface="Calibri" panose="020F0502020204030204" pitchFamily="34" charset="0"/>
            </a:endParaRPr>
          </a:p>
          <a:p>
            <a:pPr marL="480600" lvl="1" indent="-228600">
              <a:lnSpc>
                <a:spcPct val="90000"/>
              </a:lnSpc>
              <a:spcBef>
                <a:spcPts val="1000"/>
              </a:spcBef>
              <a:buClr>
                <a:schemeClr val="dk1"/>
              </a:buClr>
              <a:buSzPct val="100000"/>
            </a:pPr>
            <a:r>
              <a:rPr lang="sv-SE" sz="2000" dirty="0">
                <a:latin typeface="Calibri" panose="020F0502020204030204" pitchFamily="34" charset="0"/>
                <a:ea typeface="Calibri"/>
                <a:cs typeface="Calibri" panose="020F0502020204030204" pitchFamily="34" charset="0"/>
                <a:sym typeface="Calibri"/>
              </a:rPr>
              <a:t>Sätts diagnos vid alla kontakter och av både läkare och sjuksköterskor? Används rätt diagnoskoder?</a:t>
            </a:r>
            <a:endParaRPr sz="2000" dirty="0">
              <a:latin typeface="Calibri" panose="020F0502020204030204" pitchFamily="34" charset="0"/>
              <a:cs typeface="Calibri" panose="020F0502020204030204" pitchFamily="34" charset="0"/>
            </a:endParaRPr>
          </a:p>
          <a:p>
            <a:pPr marL="480600" lvl="1" indent="-228600">
              <a:lnSpc>
                <a:spcPct val="90000"/>
              </a:lnSpc>
              <a:spcBef>
                <a:spcPts val="1000"/>
              </a:spcBef>
              <a:buClr>
                <a:schemeClr val="dk1"/>
              </a:buClr>
              <a:buSzPct val="100000"/>
            </a:pPr>
            <a:r>
              <a:rPr lang="sv-SE" sz="2000" dirty="0">
                <a:latin typeface="Calibri" panose="020F0502020204030204" pitchFamily="34" charset="0"/>
                <a:ea typeface="Calibri"/>
                <a:cs typeface="Calibri" panose="020F0502020204030204" pitchFamily="34" charset="0"/>
                <a:sym typeface="Calibri"/>
              </a:rPr>
              <a:t>Finns rutiner för när ska diagnos sättas och vem som ska registrera den?</a:t>
            </a:r>
            <a:endParaRPr sz="2000" dirty="0">
              <a:latin typeface="Calibri" panose="020F0502020204030204" pitchFamily="34" charset="0"/>
              <a:cs typeface="Calibri" panose="020F0502020204030204" pitchFamily="34" charset="0"/>
            </a:endParaRPr>
          </a:p>
          <a:p>
            <a:pPr marL="937800" lvl="2" indent="-228600">
              <a:lnSpc>
                <a:spcPct val="90000"/>
              </a:lnSpc>
              <a:spcBef>
                <a:spcPts val="500"/>
              </a:spcBef>
              <a:buSzPct val="100000"/>
            </a:pPr>
            <a:r>
              <a:rPr lang="sv-SE" dirty="0">
                <a:latin typeface="Calibri" panose="020F0502020204030204" pitchFamily="34" charset="0"/>
                <a:ea typeface="Calibri"/>
                <a:cs typeface="Calibri" panose="020F0502020204030204" pitchFamily="34" charset="0"/>
                <a:sym typeface="Calibri"/>
              </a:rPr>
              <a:t>Socialstyrelsen: ”Den som har kompetens att bedöma sjukdom har rätt ställa diagnos”. Läs mer </a:t>
            </a:r>
            <a:r>
              <a:rPr lang="sv-SE" u="sng" dirty="0">
                <a:solidFill>
                  <a:srgbClr val="2E75B5"/>
                </a:solidFill>
                <a:latin typeface="Calibri" panose="020F0502020204030204" pitchFamily="34" charset="0"/>
                <a:ea typeface="Calibri"/>
                <a:cs typeface="Calibri" panose="020F0502020204030204" pitchFamily="34" charset="0"/>
                <a:sym typeface="Calibri"/>
                <a:hlinkClick r:id="rId3">
                  <a:extLst>
                    <a:ext uri="{A12FA001-AC4F-418D-AE19-62706E023703}">
                      <ahyp:hlinkClr xmlns:ahyp="http://schemas.microsoft.com/office/drawing/2018/hyperlinkcolor" val="tx"/>
                    </a:ext>
                  </a:extLst>
                </a:hlinkClick>
              </a:rPr>
              <a:t>Vem gör vad i vården</a:t>
            </a:r>
            <a:endParaRPr lang="sv-SE" u="sng" dirty="0">
              <a:solidFill>
                <a:srgbClr val="2E75B5"/>
              </a:solidFill>
              <a:latin typeface="Calibri" panose="020F0502020204030204" pitchFamily="34" charset="0"/>
              <a:cs typeface="Calibri" panose="020F0502020204030204" pitchFamily="34" charset="0"/>
            </a:endParaRPr>
          </a:p>
          <a:p>
            <a:pPr marL="480600" lvl="1" indent="-228600">
              <a:spcBef>
                <a:spcPts val="500"/>
              </a:spcBef>
              <a:buSzPct val="100000"/>
            </a:pPr>
            <a:r>
              <a:rPr lang="sv-SE" sz="2000" dirty="0">
                <a:latin typeface="Calibri" panose="020F0502020204030204" pitchFamily="34" charset="0"/>
                <a:ea typeface="Calibri"/>
                <a:cs typeface="Calibri" panose="020F0502020204030204" pitchFamily="34" charset="0"/>
                <a:sym typeface="Calibri"/>
              </a:rPr>
              <a:t>Titta på indikatorn Andel patienter som behandlas med orala </a:t>
            </a:r>
            <a:r>
              <a:rPr lang="sv-SE" sz="2000" dirty="0" err="1">
                <a:latin typeface="Calibri" panose="020F0502020204030204" pitchFamily="34" charset="0"/>
                <a:ea typeface="Calibri"/>
                <a:cs typeface="Calibri" panose="020F0502020204030204" pitchFamily="34" charset="0"/>
                <a:sym typeface="Calibri"/>
              </a:rPr>
              <a:t>antikoagulantia</a:t>
            </a:r>
            <a:r>
              <a:rPr lang="sv-SE" sz="2000" dirty="0">
                <a:latin typeface="Calibri" panose="020F0502020204030204" pitchFamily="34" charset="0"/>
                <a:ea typeface="Calibri"/>
                <a:cs typeface="Calibri" panose="020F0502020204030204" pitchFamily="34" charset="0"/>
                <a:sym typeface="Calibri"/>
              </a:rPr>
              <a:t> som följts upp med provtagning (Lm10). Är siffrorna rimliga? Finns det någon anledning till att status och/eller labprover inte kommer med i datauttaget?</a:t>
            </a:r>
            <a:endParaRPr lang="sv-SE" sz="2000" dirty="0">
              <a:latin typeface="Calibri" panose="020F0502020204030204" pitchFamily="34" charset="0"/>
              <a:cs typeface="Calibri" panose="020F0502020204030204" pitchFamily="34" charset="0"/>
            </a:endParaRPr>
          </a:p>
          <a:p>
            <a:pPr marL="228600" lvl="0" indent="-122872" algn="l" rtl="0">
              <a:lnSpc>
                <a:spcPct val="90000"/>
              </a:lnSpc>
              <a:spcBef>
                <a:spcPts val="1000"/>
              </a:spcBef>
              <a:spcAft>
                <a:spcPts val="0"/>
              </a:spcAft>
              <a:buClr>
                <a:schemeClr val="dk1"/>
              </a:buClr>
              <a:buSzPct val="100000"/>
              <a:buNone/>
            </a:pPr>
            <a:endParaRPr sz="1800" dirty="0"/>
          </a:p>
        </p:txBody>
      </p:sp>
      <p:pic>
        <p:nvPicPr>
          <p:cNvPr id="7" name="Bildobjekt 6">
            <a:extLst>
              <a:ext uri="{FF2B5EF4-FFF2-40B4-BE49-F238E27FC236}">
                <a16:creationId xmlns:a16="http://schemas.microsoft.com/office/drawing/2014/main" id="{6DB76294-B7C6-488E-8BBE-2521E033B838}"/>
              </a:ext>
            </a:extLst>
          </p:cNvPr>
          <p:cNvPicPr>
            <a:picLocks noChangeAspect="1"/>
          </p:cNvPicPr>
          <p:nvPr/>
        </p:nvPicPr>
        <p:blipFill>
          <a:blip r:embed="rId4"/>
          <a:stretch>
            <a:fillRect/>
          </a:stretch>
        </p:blipFill>
        <p:spPr>
          <a:xfrm>
            <a:off x="10840828" y="200481"/>
            <a:ext cx="1189424" cy="965792"/>
          </a:xfrm>
          <a:prstGeom prst="rect">
            <a:avLst/>
          </a:prstGeom>
        </p:spPr>
      </p:pic>
    </p:spTree>
    <p:extLst>
      <p:ext uri="{BB962C8B-B14F-4D97-AF65-F5344CB8AC3E}">
        <p14:creationId xmlns:p14="http://schemas.microsoft.com/office/powerpoint/2010/main" val="4128688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Google Shape;454;p37"/>
          <p:cNvSpPr txBox="1">
            <a:spLocks noGrp="1"/>
          </p:cNvSpPr>
          <p:nvPr>
            <p:ph type="title"/>
          </p:nvPr>
        </p:nvSpPr>
        <p:spPr>
          <a:xfrm>
            <a:off x="451338" y="432957"/>
            <a:ext cx="10515600" cy="1325563"/>
          </a:xfrm>
          <a:prstGeom prst="rect">
            <a:avLst/>
          </a:prstGeom>
          <a:noFill/>
          <a:ln>
            <a:noFill/>
          </a:ln>
        </p:spPr>
        <p:txBody>
          <a:bodyPr spcFirstLastPara="1" wrap="square" lIns="91425" tIns="45700" rIns="91425" bIns="45700" anchor="ctr" anchorCtr="0">
            <a:normAutofit fontScale="90000"/>
          </a:bodyPr>
          <a:lstStyle/>
          <a:p>
            <a:pPr marL="0" indent="0">
              <a:buSzPts val="2800"/>
            </a:pPr>
            <a:r>
              <a:rPr lang="sv-SE" sz="3100" dirty="0"/>
              <a:t>Uppföljning </a:t>
            </a:r>
            <a:br>
              <a:rPr lang="sv-SE" dirty="0"/>
            </a:br>
            <a:r>
              <a:rPr lang="sv-SE" dirty="0">
                <a:solidFill>
                  <a:schemeClr val="accent2">
                    <a:lumMod val="75000"/>
                  </a:schemeClr>
                </a:solidFill>
              </a:rPr>
              <a:t>Andel patienter som har varit </a:t>
            </a:r>
            <a:br>
              <a:rPr lang="sv-SE" dirty="0">
                <a:solidFill>
                  <a:schemeClr val="accent2">
                    <a:lumMod val="75000"/>
                  </a:schemeClr>
                </a:solidFill>
              </a:rPr>
            </a:br>
            <a:r>
              <a:rPr lang="sv-SE" dirty="0">
                <a:solidFill>
                  <a:schemeClr val="accent2">
                    <a:lumMod val="75000"/>
                  </a:schemeClr>
                </a:solidFill>
              </a:rPr>
              <a:t>på återbesök vid kronisk sjukdom</a:t>
            </a:r>
            <a:endParaRPr sz="4900" dirty="0">
              <a:solidFill>
                <a:schemeClr val="accent2">
                  <a:lumMod val="75000"/>
                </a:schemeClr>
              </a:solidFill>
            </a:endParaRPr>
          </a:p>
        </p:txBody>
      </p:sp>
      <p:pic>
        <p:nvPicPr>
          <p:cNvPr id="455" name="Google Shape;455;p37"/>
          <p:cNvPicPr preferRelativeResize="0"/>
          <p:nvPr/>
        </p:nvPicPr>
        <p:blipFill rotWithShape="1">
          <a:blip r:embed="rId3">
            <a:alphaModFix/>
          </a:blip>
          <a:srcRect/>
          <a:stretch/>
        </p:blipFill>
        <p:spPr>
          <a:xfrm>
            <a:off x="0" y="3853280"/>
            <a:ext cx="12192000" cy="2719079"/>
          </a:xfrm>
          <a:prstGeom prst="rect">
            <a:avLst/>
          </a:prstGeom>
          <a:noFill/>
          <a:ln>
            <a:noFill/>
          </a:ln>
        </p:spPr>
      </p:pic>
      <p:sp>
        <p:nvSpPr>
          <p:cNvPr id="2" name="textruta 1">
            <a:extLst>
              <a:ext uri="{FF2B5EF4-FFF2-40B4-BE49-F238E27FC236}">
                <a16:creationId xmlns:a16="http://schemas.microsoft.com/office/drawing/2014/main" id="{84F71EC5-F7EE-4D00-BB6C-C5EA7A3E4AAC}"/>
              </a:ext>
            </a:extLst>
          </p:cNvPr>
          <p:cNvSpPr txBox="1"/>
          <p:nvPr/>
        </p:nvSpPr>
        <p:spPr>
          <a:xfrm>
            <a:off x="365150" y="2023998"/>
            <a:ext cx="11461699" cy="1938992"/>
          </a:xfrm>
          <a:prstGeom prst="rect">
            <a:avLst/>
          </a:prstGeom>
          <a:noFill/>
        </p:spPr>
        <p:txBody>
          <a:bodyPr wrap="square" rtlCol="0">
            <a:spAutoFit/>
          </a:bodyPr>
          <a:lstStyle/>
          <a:p>
            <a:r>
              <a:rPr lang="sv-SE" sz="2000" dirty="0">
                <a:latin typeface="Calibri"/>
                <a:ea typeface="Calibri"/>
                <a:cs typeface="Calibri"/>
                <a:sym typeface="Calibri"/>
              </a:rPr>
              <a:t>Att mäta återbesök är en indikation på om uppföljning sker. En illustration är denna översiktsbild från Region Östergötland över andelen patienter med olika kroniska sjukdomar som får återbesök, fysiska eller på distans </a:t>
            </a:r>
            <a:r>
              <a:rPr lang="sv-SE" sz="2000" dirty="0">
                <a:solidFill>
                  <a:schemeClr val="tx1"/>
                </a:solidFill>
                <a:latin typeface="Calibri"/>
                <a:ea typeface="Calibri"/>
                <a:cs typeface="Calibri"/>
                <a:sym typeface="Calibri"/>
              </a:rPr>
              <a:t>(Pr1Dig+Fys). Variationen är stor mellan de olika </a:t>
            </a:r>
            <a:r>
              <a:rPr lang="sv-SE" sz="2000" dirty="0" err="1">
                <a:solidFill>
                  <a:schemeClr val="tx1"/>
                </a:solidFill>
                <a:latin typeface="Calibri"/>
                <a:ea typeface="Calibri"/>
                <a:cs typeface="Calibri"/>
                <a:sym typeface="Calibri"/>
              </a:rPr>
              <a:t>sjudomstillstånden</a:t>
            </a:r>
            <a:r>
              <a:rPr lang="sv-SE" sz="2000" dirty="0">
                <a:solidFill>
                  <a:schemeClr val="tx1"/>
                </a:solidFill>
                <a:latin typeface="Calibri"/>
                <a:ea typeface="Calibri"/>
                <a:cs typeface="Calibri"/>
                <a:sym typeface="Calibri"/>
              </a:rPr>
              <a:t> och man får fråga sig varför. När man bestämt vilken diagnosgrupp som man vill arbeta med är det bra att börja med att först gå igenom de första frågorna i avsnittet ”Lär känna era data”.</a:t>
            </a:r>
            <a:endParaRPr lang="sv-SE" sz="2000" dirty="0">
              <a:solidFill>
                <a:schemeClr val="tx1"/>
              </a:solidFill>
            </a:endParaRPr>
          </a:p>
          <a:p>
            <a:endParaRPr lang="sv-SE" sz="2000" dirty="0"/>
          </a:p>
        </p:txBody>
      </p:sp>
      <p:sp>
        <p:nvSpPr>
          <p:cNvPr id="5" name="Google Shape;190;p9">
            <a:extLst>
              <a:ext uri="{FF2B5EF4-FFF2-40B4-BE49-F238E27FC236}">
                <a16:creationId xmlns:a16="http://schemas.microsoft.com/office/drawing/2014/main" id="{861F2DD5-DE97-491B-82A0-8E82070FBFD8}"/>
              </a:ext>
            </a:extLst>
          </p:cNvPr>
          <p:cNvSpPr txBox="1"/>
          <p:nvPr/>
        </p:nvSpPr>
        <p:spPr>
          <a:xfrm>
            <a:off x="7993644" y="158367"/>
            <a:ext cx="4049863" cy="830956"/>
          </a:xfrm>
          <a:prstGeom prst="rect">
            <a:avLst/>
          </a:prstGeom>
          <a:solidFill>
            <a:schemeClr val="accent2">
              <a:lumMod val="20000"/>
              <a:lumOff val="80000"/>
            </a:schemeClr>
          </a:solidFill>
          <a:ln w="9525"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sv-SE" sz="2400" dirty="0">
                <a:solidFill>
                  <a:schemeClr val="dk1"/>
                </a:solidFill>
                <a:latin typeface="Calibri"/>
                <a:ea typeface="Calibri"/>
                <a:cs typeface="Calibri"/>
                <a:sym typeface="Calibri"/>
              </a:rPr>
              <a:t>Titta på era data tillsammans när ni funderar över frågorna</a:t>
            </a:r>
            <a:endParaRPr dirty="0"/>
          </a:p>
        </p:txBody>
      </p:sp>
    </p:spTree>
    <p:extLst>
      <p:ext uri="{BB962C8B-B14F-4D97-AF65-F5344CB8AC3E}">
        <p14:creationId xmlns:p14="http://schemas.microsoft.com/office/powerpoint/2010/main" val="1336127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2" name="Rektangel 1">
            <a:extLst>
              <a:ext uri="{FF2B5EF4-FFF2-40B4-BE49-F238E27FC236}">
                <a16:creationId xmlns:a16="http://schemas.microsoft.com/office/drawing/2014/main" id="{BFF30665-4497-4BFF-BFF1-CB2D80275E4A}"/>
              </a:ext>
            </a:extLst>
          </p:cNvPr>
          <p:cNvSpPr/>
          <p:nvPr/>
        </p:nvSpPr>
        <p:spPr>
          <a:xfrm>
            <a:off x="1012054" y="2902998"/>
            <a:ext cx="10341746" cy="3160451"/>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71" name="Google Shape;471;p3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lvl="0">
              <a:buSzPts val="2800"/>
            </a:pPr>
            <a:r>
              <a:rPr lang="sv-SE" sz="2800" dirty="0"/>
              <a:t>Uppföljning </a:t>
            </a:r>
            <a:br>
              <a:rPr lang="sv-SE" dirty="0"/>
            </a:br>
            <a:r>
              <a:rPr lang="sv-SE" dirty="0">
                <a:solidFill>
                  <a:schemeClr val="accent2">
                    <a:lumMod val="75000"/>
                  </a:schemeClr>
                </a:solidFill>
              </a:rPr>
              <a:t>Återbesök</a:t>
            </a:r>
            <a:r>
              <a:rPr lang="sv-SE" b="1" dirty="0">
                <a:solidFill>
                  <a:srgbClr val="0070C0"/>
                </a:solidFill>
              </a:rPr>
              <a:t> </a:t>
            </a:r>
            <a:endParaRPr b="1" dirty="0">
              <a:solidFill>
                <a:srgbClr val="0070C0"/>
              </a:solidFill>
            </a:endParaRPr>
          </a:p>
        </p:txBody>
      </p:sp>
      <p:sp>
        <p:nvSpPr>
          <p:cNvPr id="472" name="Google Shape;472;p39"/>
          <p:cNvSpPr txBox="1">
            <a:spLocks noGrp="1"/>
          </p:cNvSpPr>
          <p:nvPr>
            <p:ph type="body" idx="1"/>
          </p:nvPr>
        </p:nvSpPr>
        <p:spPr>
          <a:xfrm>
            <a:off x="926691" y="1690688"/>
            <a:ext cx="10427109" cy="4470415"/>
          </a:xfrm>
          <a:prstGeom prst="rect">
            <a:avLst/>
          </a:prstGeom>
          <a:noFill/>
          <a:ln>
            <a:noFill/>
          </a:ln>
        </p:spPr>
        <p:txBody>
          <a:bodyPr spcFirstLastPara="1" wrap="square" lIns="91425" tIns="45700" rIns="91425" bIns="45700" anchor="t" anchorCtr="0">
            <a:normAutofit lnSpcReduction="10000"/>
          </a:bodyPr>
          <a:lstStyle/>
          <a:p>
            <a:pPr marL="0" lvl="0" indent="0">
              <a:spcBef>
                <a:spcPts val="0"/>
              </a:spcBef>
              <a:buClrTx/>
              <a:buSzPct val="100000"/>
              <a:buNone/>
            </a:pPr>
            <a:r>
              <a:rPr lang="sv-SE" sz="2400" dirty="0">
                <a:latin typeface="Calibri" panose="020F0502020204030204" pitchFamily="34" charset="0"/>
                <a:cs typeface="Calibri" panose="020F0502020204030204" pitchFamily="34" charset="0"/>
              </a:rPr>
              <a:t>Evidensen är tydlig - patienter som riskerar att fara illa utan uppföljning, ska identifieras</a:t>
            </a:r>
            <a:r>
              <a:rPr lang="sv-SE" sz="2400" dirty="0">
                <a:solidFill>
                  <a:schemeClr val="tx1"/>
                </a:solidFill>
                <a:latin typeface="Calibri" panose="020F0502020204030204" pitchFamily="34" charset="0"/>
                <a:cs typeface="Calibri" panose="020F0502020204030204" pitchFamily="34" charset="0"/>
              </a:rPr>
              <a:t>. IVO påpekar att vårdgivaren </a:t>
            </a:r>
            <a:r>
              <a:rPr lang="sv-SE" sz="2400" dirty="0">
                <a:latin typeface="Calibri" panose="020F0502020204030204" pitchFamily="34" charset="0"/>
                <a:cs typeface="Calibri" panose="020F0502020204030204" pitchFamily="34" charset="0"/>
              </a:rPr>
              <a:t>har ett ansvar att bedöma vilka patienter som kan ta kontakt själva och vilka som t.ex. behöver kallas till återbesök.</a:t>
            </a:r>
          </a:p>
          <a:p>
            <a:pPr marL="0" lvl="0" indent="0">
              <a:spcBef>
                <a:spcPts val="0"/>
              </a:spcBef>
              <a:buClrTx/>
              <a:buSzPct val="100000"/>
              <a:buNone/>
            </a:pPr>
            <a:endParaRPr sz="900" dirty="0">
              <a:latin typeface="Calibri" panose="020F0502020204030204" pitchFamily="34" charset="0"/>
              <a:cs typeface="Calibri" panose="020F0502020204030204" pitchFamily="34" charset="0"/>
            </a:endParaRPr>
          </a:p>
          <a:p>
            <a:pPr marL="480600" lvl="1" indent="-228600">
              <a:lnSpc>
                <a:spcPct val="90000"/>
              </a:lnSpc>
              <a:spcBef>
                <a:spcPts val="1000"/>
              </a:spcBef>
              <a:buSzPct val="100000"/>
            </a:pPr>
            <a:r>
              <a:rPr lang="sv-SE" sz="2200" dirty="0">
                <a:solidFill>
                  <a:schemeClr val="tx1"/>
                </a:solidFill>
                <a:latin typeface="Calibri" panose="020F0502020204030204" pitchFamily="34" charset="0"/>
                <a:cs typeface="Calibri" panose="020F0502020204030204" pitchFamily="34" charset="0"/>
              </a:rPr>
              <a:t>Rutiner som kan behövas ses över för att säkra att uppföljning görs: </a:t>
            </a:r>
            <a:endParaRPr dirty="0">
              <a:solidFill>
                <a:schemeClr val="tx1"/>
              </a:solidFill>
              <a:latin typeface="Calibri" panose="020F0502020204030204" pitchFamily="34" charset="0"/>
              <a:cs typeface="Calibri" panose="020F0502020204030204" pitchFamily="34" charset="0"/>
            </a:endParaRPr>
          </a:p>
          <a:p>
            <a:pPr marL="937800" lvl="2" indent="-228600">
              <a:lnSpc>
                <a:spcPct val="90000"/>
              </a:lnSpc>
              <a:spcBef>
                <a:spcPts val="500"/>
              </a:spcBef>
              <a:buSzPct val="100000"/>
            </a:pPr>
            <a:r>
              <a:rPr lang="sv-SE" sz="1800" dirty="0">
                <a:solidFill>
                  <a:schemeClr val="tx1"/>
                </a:solidFill>
                <a:latin typeface="Calibri" panose="020F0502020204030204" pitchFamily="34" charset="0"/>
                <a:cs typeface="Calibri" panose="020F0502020204030204" pitchFamily="34" charset="0"/>
              </a:rPr>
              <a:t>System för kallelse</a:t>
            </a:r>
            <a:endParaRPr sz="1800" dirty="0">
              <a:solidFill>
                <a:schemeClr val="tx1"/>
              </a:solidFill>
              <a:latin typeface="Calibri" panose="020F0502020204030204" pitchFamily="34" charset="0"/>
              <a:cs typeface="Calibri" panose="020F0502020204030204" pitchFamily="34" charset="0"/>
            </a:endParaRPr>
          </a:p>
          <a:p>
            <a:pPr marL="937800" lvl="2" indent="-228600">
              <a:lnSpc>
                <a:spcPct val="90000"/>
              </a:lnSpc>
              <a:spcBef>
                <a:spcPts val="500"/>
              </a:spcBef>
              <a:buSzPct val="100000"/>
            </a:pPr>
            <a:r>
              <a:rPr lang="sv-SE" sz="1800" dirty="0">
                <a:solidFill>
                  <a:schemeClr val="tx1"/>
                </a:solidFill>
                <a:latin typeface="Calibri" panose="020F0502020204030204" pitchFamily="34" charset="0"/>
                <a:cs typeface="Calibri" panose="020F0502020204030204" pitchFamily="34" charset="0"/>
              </a:rPr>
              <a:t>Fast vårdkontakt</a:t>
            </a:r>
            <a:endParaRPr sz="1800" dirty="0">
              <a:solidFill>
                <a:schemeClr val="tx1"/>
              </a:solidFill>
              <a:latin typeface="Calibri" panose="020F0502020204030204" pitchFamily="34" charset="0"/>
              <a:cs typeface="Calibri" panose="020F0502020204030204" pitchFamily="34" charset="0"/>
            </a:endParaRPr>
          </a:p>
          <a:p>
            <a:pPr marL="937800" lvl="2" indent="-228600">
              <a:lnSpc>
                <a:spcPct val="90000"/>
              </a:lnSpc>
              <a:spcBef>
                <a:spcPts val="500"/>
              </a:spcBef>
              <a:buSzPct val="100000"/>
            </a:pPr>
            <a:r>
              <a:rPr lang="sv-SE" sz="1800" dirty="0">
                <a:solidFill>
                  <a:schemeClr val="tx1"/>
                </a:solidFill>
                <a:latin typeface="Calibri" panose="020F0502020204030204" pitchFamily="34" charset="0"/>
                <a:cs typeface="Calibri" panose="020F0502020204030204" pitchFamily="34" charset="0"/>
              </a:rPr>
              <a:t>Identifiera mångsökare - har de fått rätt insatser?</a:t>
            </a:r>
          </a:p>
          <a:p>
            <a:pPr marL="937800" lvl="2" indent="-228600">
              <a:lnSpc>
                <a:spcPct val="90000"/>
              </a:lnSpc>
              <a:spcBef>
                <a:spcPts val="500"/>
              </a:spcBef>
              <a:buSzPct val="100000"/>
            </a:pPr>
            <a:endParaRPr lang="sv-SE" sz="600" dirty="0">
              <a:solidFill>
                <a:schemeClr val="tx1"/>
              </a:solidFill>
              <a:latin typeface="Calibri" panose="020F0502020204030204" pitchFamily="34" charset="0"/>
              <a:cs typeface="Calibri" panose="020F0502020204030204" pitchFamily="34" charset="0"/>
            </a:endParaRPr>
          </a:p>
          <a:p>
            <a:pPr marL="480600" lvl="1" indent="-228600">
              <a:buSzPct val="100000"/>
            </a:pPr>
            <a:r>
              <a:rPr lang="sv-SE" sz="2200" dirty="0">
                <a:solidFill>
                  <a:schemeClr val="tx1"/>
                </a:solidFill>
                <a:latin typeface="Calibri" panose="020F0502020204030204" pitchFamily="34" charset="0"/>
                <a:cs typeface="Calibri" panose="020F0502020204030204" pitchFamily="34" charset="0"/>
              </a:rPr>
              <a:t>Prioritera patienter med med stora vårdbehov och fundera över andra möjligheter, till exempel</a:t>
            </a:r>
          </a:p>
          <a:p>
            <a:pPr marL="891000" lvl="1" indent="-228600">
              <a:buSzPct val="100000"/>
            </a:pPr>
            <a:r>
              <a:rPr lang="sv-SE" sz="1800" dirty="0">
                <a:solidFill>
                  <a:schemeClr val="tx1"/>
                </a:solidFill>
                <a:latin typeface="Calibri" panose="020F0502020204030204" pitchFamily="34" charset="0"/>
                <a:cs typeface="Calibri" panose="020F0502020204030204" pitchFamily="34" charset="0"/>
              </a:rPr>
              <a:t>Särskild mottagningsverksamhet</a:t>
            </a:r>
          </a:p>
          <a:p>
            <a:pPr marL="891000" lvl="1" indent="-228600">
              <a:buSzPct val="100000"/>
            </a:pPr>
            <a:r>
              <a:rPr lang="sv-SE" sz="1800" dirty="0">
                <a:solidFill>
                  <a:schemeClr val="tx1"/>
                </a:solidFill>
                <a:latin typeface="Calibri" panose="020F0502020204030204" pitchFamily="34" charset="0"/>
                <a:cs typeface="Calibri" panose="020F0502020204030204" pitchFamily="34" charset="0"/>
              </a:rPr>
              <a:t>Direkt telefon</a:t>
            </a:r>
          </a:p>
          <a:p>
            <a:pPr marL="891000" lvl="1" indent="-228600">
              <a:buSzPct val="100000"/>
            </a:pPr>
            <a:r>
              <a:rPr lang="sv-SE" sz="1800" dirty="0" err="1">
                <a:solidFill>
                  <a:schemeClr val="tx1"/>
                </a:solidFill>
                <a:latin typeface="Calibri" panose="020F0502020204030204" pitchFamily="34" charset="0"/>
                <a:cs typeface="Calibri" panose="020F0502020204030204" pitchFamily="34" charset="0"/>
              </a:rPr>
              <a:t>Patientkontrakt</a:t>
            </a:r>
            <a:r>
              <a:rPr lang="sv-SE" sz="1800" dirty="0">
                <a:solidFill>
                  <a:schemeClr val="tx1"/>
                </a:solidFill>
                <a:latin typeface="Calibri" panose="020F0502020204030204" pitchFamily="34" charset="0"/>
                <a:cs typeface="Calibri" panose="020F0502020204030204" pitchFamily="34" charset="0"/>
              </a:rPr>
              <a:t> </a:t>
            </a:r>
          </a:p>
          <a:p>
            <a:pPr marL="914400" lvl="2" indent="0">
              <a:buClr>
                <a:srgbClr val="FF0000"/>
              </a:buClr>
              <a:buSzPct val="100000"/>
              <a:buNone/>
            </a:pPr>
            <a:endParaRPr lang="sv-SE" dirty="0">
              <a:solidFill>
                <a:srgbClr val="FF0000"/>
              </a:solidFill>
              <a:latin typeface="Calibri" panose="020F0502020204030204" pitchFamily="34" charset="0"/>
              <a:cs typeface="Calibri" panose="020F0502020204030204" pitchFamily="34" charset="0"/>
            </a:endParaRPr>
          </a:p>
        </p:txBody>
      </p:sp>
      <p:sp>
        <p:nvSpPr>
          <p:cNvPr id="473" name="Google Shape;473;p39"/>
          <p:cNvSpPr txBox="1"/>
          <p:nvPr/>
        </p:nvSpPr>
        <p:spPr>
          <a:xfrm>
            <a:off x="8684134" y="146005"/>
            <a:ext cx="3424739"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pic>
        <p:nvPicPr>
          <p:cNvPr id="6" name="Bildobjekt 5">
            <a:extLst>
              <a:ext uri="{FF2B5EF4-FFF2-40B4-BE49-F238E27FC236}">
                <a16:creationId xmlns:a16="http://schemas.microsoft.com/office/drawing/2014/main" id="{F9ECA1AF-4C48-4306-8117-B589B27081DF}"/>
              </a:ext>
            </a:extLst>
          </p:cNvPr>
          <p:cNvPicPr>
            <a:picLocks noChangeAspect="1"/>
          </p:cNvPicPr>
          <p:nvPr/>
        </p:nvPicPr>
        <p:blipFill>
          <a:blip r:embed="rId3"/>
          <a:stretch>
            <a:fillRect/>
          </a:stretch>
        </p:blipFill>
        <p:spPr>
          <a:xfrm>
            <a:off x="10759088" y="190006"/>
            <a:ext cx="1189424" cy="965792"/>
          </a:xfrm>
          <a:prstGeom prst="rect">
            <a:avLst/>
          </a:prstGeom>
        </p:spPr>
      </p:pic>
    </p:spTree>
    <p:extLst>
      <p:ext uri="{BB962C8B-B14F-4D97-AF65-F5344CB8AC3E}">
        <p14:creationId xmlns:p14="http://schemas.microsoft.com/office/powerpoint/2010/main" val="2309875583"/>
      </p:ext>
    </p:extLst>
  </p:cSld>
  <p:clrMapOvr>
    <a:masterClrMapping/>
  </p:clrMapOvr>
</p:sld>
</file>

<file path=ppt/theme/theme1.xml><?xml version="1.0" encoding="utf-8"?>
<a:theme xmlns:a="http://schemas.openxmlformats.org/drawingml/2006/main" name="1_Office-tema">
  <a:themeElements>
    <a:clrScheme name="Egen 2">
      <a:dk1>
        <a:srgbClr val="000000"/>
      </a:dk1>
      <a:lt1>
        <a:srgbClr val="FFFFFF"/>
      </a:lt1>
      <a:dk2>
        <a:srgbClr val="44546A"/>
      </a:dk2>
      <a:lt2>
        <a:srgbClr val="E7E6E6"/>
      </a:lt2>
      <a:accent1>
        <a:srgbClr val="447079"/>
      </a:accent1>
      <a:accent2>
        <a:srgbClr val="71B3A7"/>
      </a:accent2>
      <a:accent3>
        <a:srgbClr val="5D287F"/>
      </a:accent3>
      <a:accent4>
        <a:srgbClr val="DFA18D"/>
      </a:accent4>
      <a:accent5>
        <a:srgbClr val="EFCD30"/>
      </a:accent5>
      <a:accent6>
        <a:srgbClr val="D3CDBF"/>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marvardsKvalitet och professionsföreningarna_korr4" id="{0622CD03-646A-464B-A0B7-107415F1D3AE}" vid="{9DA69854-CB91-684A-B2C4-0C27E53284D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11166</TotalTime>
  <Words>1166</Words>
  <Application>Microsoft Office PowerPoint</Application>
  <PresentationFormat>Bredbild</PresentationFormat>
  <Paragraphs>112</Paragraphs>
  <Slides>12</Slides>
  <Notes>7</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12</vt:i4>
      </vt:variant>
    </vt:vector>
  </HeadingPairs>
  <TitlesOfParts>
    <vt:vector size="16" baseType="lpstr">
      <vt:lpstr>Arial</vt:lpstr>
      <vt:lpstr>Calibri</vt:lpstr>
      <vt:lpstr>Verdana</vt:lpstr>
      <vt:lpstr>1_Office-tema</vt:lpstr>
      <vt:lpstr>FoKUS tema - Säker vård i primärvård Del 5 Uppföljning</vt:lpstr>
      <vt:lpstr>Innan ni börjar</vt:lpstr>
      <vt:lpstr>Uppföljning 1 av 3</vt:lpstr>
      <vt:lpstr>Uppföljning 2 av 3</vt:lpstr>
      <vt:lpstr>Uppföljning 3 av 3</vt:lpstr>
      <vt:lpstr>Uppföljning Hur ser det ut hos oss?</vt:lpstr>
      <vt:lpstr>Uppföljning  Är siffrorna rimliga?  </vt:lpstr>
      <vt:lpstr>Uppföljning  Andel patienter som har varit  på återbesök vid kronisk sjukdom</vt:lpstr>
      <vt:lpstr>Uppföljning  Återbesök </vt:lpstr>
      <vt:lpstr>Uppföljning  Risksituationer  </vt:lpstr>
      <vt:lpstr>Fortsättning</vt:lpstr>
      <vt:lpstr>www.skr.se/primarvardskvalitet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Eva Arvidsson</dc:creator>
  <cp:lastModifiedBy>Gäre Arvidsson Stina</cp:lastModifiedBy>
  <cp:revision>125</cp:revision>
  <dcterms:created xsi:type="dcterms:W3CDTF">2021-01-29T23:02:51Z</dcterms:created>
  <dcterms:modified xsi:type="dcterms:W3CDTF">2022-01-12T22:08:29Z</dcterms:modified>
</cp:coreProperties>
</file>