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08" r:id="rId2"/>
    <p:sldId id="279" r:id="rId3"/>
    <p:sldId id="274" r:id="rId4"/>
    <p:sldId id="275" r:id="rId5"/>
    <p:sldId id="276" r:id="rId6"/>
    <p:sldId id="256" r:id="rId7"/>
    <p:sldId id="257" r:id="rId8"/>
    <p:sldId id="263" r:id="rId9"/>
    <p:sldId id="304" r:id="rId10"/>
    <p:sldId id="305" r:id="rId11"/>
    <p:sldId id="293" r:id="rId12"/>
    <p:sldId id="270" r:id="rId13"/>
    <p:sldId id="268" r:id="rId14"/>
    <p:sldId id="266" r:id="rId15"/>
    <p:sldId id="297" r:id="rId16"/>
    <p:sldId id="310" r:id="rId17"/>
    <p:sldId id="300" r:id="rId18"/>
    <p:sldId id="294" r:id="rId19"/>
    <p:sldId id="295" r:id="rId20"/>
    <p:sldId id="290" r:id="rId21"/>
    <p:sldId id="291" r:id="rId22"/>
    <p:sldId id="303" r:id="rId23"/>
    <p:sldId id="292" r:id="rId24"/>
    <p:sldId id="267" r:id="rId25"/>
    <p:sldId id="271" r:id="rId26"/>
    <p:sldId id="307" r:id="rId27"/>
    <p:sldId id="309" r:id="rId28"/>
    <p:sldId id="264" r:id="rId29"/>
    <p:sldId id="283" r:id="rId30"/>
    <p:sldId id="284" r:id="rId31"/>
  </p:sldIdLst>
  <p:sldSz cx="9144000" cy="6858000" type="screen4x3"/>
  <p:notesSz cx="6858000" cy="99456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28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567"/>
    <a:srgbClr val="BF6D2F"/>
    <a:srgbClr val="D96B27"/>
    <a:srgbClr val="7E0000"/>
    <a:srgbClr val="D7D1C9"/>
    <a:srgbClr val="D6D4CA"/>
    <a:srgbClr val="EFC347"/>
    <a:srgbClr val="D8D5C8"/>
    <a:srgbClr val="DB6A25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75817" autoAdjust="0"/>
  </p:normalViewPr>
  <p:slideViewPr>
    <p:cSldViewPr>
      <p:cViewPr varScale="1">
        <p:scale>
          <a:sx n="88" d="100"/>
          <a:sy n="88" d="100"/>
        </p:scale>
        <p:origin x="2256" y="90"/>
      </p:cViewPr>
      <p:guideLst>
        <p:guide orient="horz" pos="3838"/>
        <p:guide pos="28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11A40-C4A3-40C5-A3C4-03F6013BA196}" type="datetimeFigureOut">
              <a:rPr lang="sv-SE" smtClean="0"/>
              <a:t>2015-11-04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4B3E5-0DE4-4340-8BBB-51D4083E5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60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966F-1FBA-4DB0-A4E0-50EBBD7A038F}" type="datetimeFigureOut">
              <a:rPr lang="sv-SE" smtClean="0"/>
              <a:t>2015-11-04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C8CFC-4766-48BE-BF46-052D72D045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41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</a:t>
            </a:r>
            <a:r>
              <a:rPr lang="sv-SE" baseline="0" dirty="0" smtClean="0"/>
              <a:t> här bildpresentationen utgår från innehållet i patientmaterialet </a:t>
            </a:r>
            <a:r>
              <a:rPr lang="sv-SE" i="1" baseline="0" dirty="0" smtClean="0"/>
              <a:t>Fakta – för dig som deltar i en typ 2-diabetesutbildning</a:t>
            </a:r>
            <a:r>
              <a:rPr lang="sv-SE" baseline="0" dirty="0" smtClean="0"/>
              <a:t>. Bekanta dig gärna med guiden innan </a:t>
            </a:r>
            <a:r>
              <a:rPr lang="sv-SE" baseline="0" smtClean="0"/>
              <a:t>du leder </a:t>
            </a:r>
            <a:r>
              <a:rPr lang="sv-SE" baseline="0" dirty="0" smtClean="0"/>
              <a:t>utbildningen. På varje bild i bildspelet hittar du sidhänvisningar till Faktaguiden.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083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 visar</a:t>
            </a:r>
            <a:r>
              <a:rPr lang="sv-SE" baseline="0" dirty="0" smtClean="0"/>
              <a:t> utvecklingen av åderförfettning och efterföljande risk för förträngning samt blodpropp.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52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 syftar</a:t>
            </a:r>
            <a:r>
              <a:rPr lang="sv-SE" baseline="0" dirty="0" smtClean="0"/>
              <a:t> till att visa kopplingen mellan fysisk aktivitet/bra mat och minskad risk för allvarliga diabeteskomplikationer. Kapitel 2, 3 och 4 ger en helhetsförståelse för denna viktiga koppling.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70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Kapitel 3 </a:t>
            </a:r>
            <a:r>
              <a:rPr lang="sv-SE" i="1" dirty="0" smtClean="0"/>
              <a:t>Fysisk aktivitet </a:t>
            </a:r>
            <a:r>
              <a:rPr lang="sv-SE" dirty="0" smtClean="0"/>
              <a:t>på sidorna </a:t>
            </a:r>
            <a:r>
              <a:rPr lang="sv-SE" baseline="0" dirty="0" smtClean="0"/>
              <a:t>12-17 i Faktaguiden är ett bra diskussionsunderlag tillsammans med denna bild.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66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Fysisk aktivitet har</a:t>
            </a:r>
            <a:r>
              <a:rPr lang="sv-SE" baseline="0" dirty="0" smtClean="0"/>
              <a:t> alltid effekt, intensitet och mängd avgör resultatet. Bilden beskrivs i kapitel 3 </a:t>
            </a:r>
            <a:r>
              <a:rPr lang="sv-SE" i="1" baseline="0" dirty="0" smtClean="0"/>
              <a:t>Fysisk aktivitet </a:t>
            </a:r>
            <a:r>
              <a:rPr lang="sv-SE" baseline="0" dirty="0" smtClean="0"/>
              <a:t>på sidan 14 i Faktaguiden.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4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SBU:s forskningssammanställning</a:t>
            </a:r>
            <a:r>
              <a:rPr lang="sv-SE" baseline="0" dirty="0" smtClean="0"/>
              <a:t> från 2010 (</a:t>
            </a:r>
            <a:r>
              <a:rPr lang="sv-SE" i="1" baseline="0" dirty="0" smtClean="0"/>
              <a:t>Mat vid diabetes</a:t>
            </a:r>
            <a:r>
              <a:rPr lang="sv-SE" baseline="0" dirty="0" smtClean="0"/>
              <a:t>) visar att ett flertal livsmedel har en skyddande effekt hos patienter med typ 2-diabetes. </a:t>
            </a:r>
          </a:p>
          <a:p>
            <a:r>
              <a:rPr lang="sv-SE" baseline="0" dirty="0" smtClean="0"/>
              <a:t>I kapitel 4 </a:t>
            </a:r>
            <a:r>
              <a:rPr lang="sv-SE" i="1" baseline="0" dirty="0" smtClean="0"/>
              <a:t>Mat och matvanor </a:t>
            </a:r>
            <a:r>
              <a:rPr lang="sv-SE" baseline="0" dirty="0" smtClean="0"/>
              <a:t>sidan 23 listas livsmedel som skyddar.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82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SBU:s sammanställning jämfördes även olika koster.</a:t>
            </a:r>
            <a:r>
              <a:rPr lang="sv-SE" baseline="0" dirty="0" smtClean="0"/>
              <a:t> Effekten av dessa koster beskrivs även i Socialstyrelsens skrift </a:t>
            </a:r>
            <a:r>
              <a:rPr lang="sv-SE" i="1" baseline="0" dirty="0" smtClean="0"/>
              <a:t>Kost vid diabetes – en vägledning för hälso- och sjukvården (2011)</a:t>
            </a:r>
            <a:r>
              <a:rPr lang="sv-SE" baseline="0" dirty="0" smtClean="0"/>
              <a:t>. Bilden ovan sammanfattar delar av vad man fann. Mer om skriften </a:t>
            </a:r>
            <a:r>
              <a:rPr lang="sv-SE" i="1" baseline="0" dirty="0" smtClean="0"/>
              <a:t>Kost vid diabetes </a:t>
            </a:r>
            <a:r>
              <a:rPr lang="sv-SE" i="0" baseline="0" dirty="0" smtClean="0"/>
              <a:t>läser du i </a:t>
            </a:r>
            <a:r>
              <a:rPr lang="sv-SE" baseline="0" dirty="0" smtClean="0"/>
              <a:t>utbildningspaketets Handledarmanual (Kapitel 5 </a:t>
            </a:r>
            <a:r>
              <a:rPr lang="sv-SE" i="1" baseline="0" dirty="0" smtClean="0"/>
              <a:t>Matens betydelse</a:t>
            </a:r>
            <a:r>
              <a:rPr lang="sv-SE" baseline="0" dirty="0" smtClean="0"/>
              <a:t>, sidorna 20-22).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562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Bilden sammanfattar de koster som visats vara bra vid diabetes. Data baseras på SBU.S forskningssammanställning </a:t>
            </a:r>
            <a:r>
              <a:rPr lang="sv-SE" i="1" baseline="0" dirty="0" smtClean="0"/>
              <a:t>Mat vid diabetes</a:t>
            </a:r>
            <a:r>
              <a:rPr lang="sv-SE" baseline="0" dirty="0" smtClean="0"/>
              <a:t>. Effekten av dessa koster beskrivs även i Socialstyrelsens skrift </a:t>
            </a:r>
            <a:r>
              <a:rPr lang="sv-SE" i="1" baseline="0" dirty="0" smtClean="0"/>
              <a:t>Kost vid diabetes – en vägledning för hälso- och sjukvården</a:t>
            </a:r>
            <a:r>
              <a:rPr lang="sv-SE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1" baseline="0" dirty="0" smtClean="0"/>
              <a:t>Mat vid diabetes </a:t>
            </a:r>
            <a:r>
              <a:rPr lang="sv-SE" baseline="0" dirty="0" smtClean="0"/>
              <a:t>(SBU) och </a:t>
            </a:r>
            <a:r>
              <a:rPr lang="sv-SE" i="1" baseline="0" dirty="0" smtClean="0"/>
              <a:t>Kost vid diabetes </a:t>
            </a:r>
            <a:r>
              <a:rPr lang="sv-SE" baseline="0" dirty="0" smtClean="0"/>
              <a:t>(Socialstyrelsen) finns också att ladda ner på respektive myndighets hemsida.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Bilden</a:t>
            </a:r>
            <a:r>
              <a:rPr lang="sv-SE" baseline="0" dirty="0" smtClean="0"/>
              <a:t> visar ett exempel på hur kyckling, kolhydratkälla (här pasta) och grönsaker kan komponeras enligt ”</a:t>
            </a:r>
            <a:r>
              <a:rPr lang="sv-SE" baseline="0" dirty="0" err="1" smtClean="0"/>
              <a:t>Medelhavskosten</a:t>
            </a:r>
            <a:r>
              <a:rPr lang="sv-SE" baseline="0" dirty="0" smtClean="0"/>
              <a:t>”.</a:t>
            </a:r>
            <a:endParaRPr lang="sv-SE" dirty="0" smtClean="0"/>
          </a:p>
          <a:p>
            <a:r>
              <a:rPr lang="sv-SE" baseline="0" dirty="0" smtClean="0"/>
              <a:t>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51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</a:t>
            </a:r>
            <a:r>
              <a:rPr lang="sv-SE" baseline="0" dirty="0" smtClean="0"/>
              <a:t> visar ett exempel på hur kyckling, kolhydratkälla (här potatis) och grönsaker kan komponeras enligt så kallad </a:t>
            </a:r>
            <a:r>
              <a:rPr lang="sv-SE" i="1" baseline="0" dirty="0" smtClean="0"/>
              <a:t>Måttlig lågkolhydratkost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06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Bilden</a:t>
            </a:r>
            <a:r>
              <a:rPr lang="sv-SE" baseline="0" dirty="0" smtClean="0"/>
              <a:t> visar ett exempel på hur kyckling, kolhydratkälla (här potatis och bröd) och grönsaker kan komponeras enligt så kallad </a:t>
            </a:r>
            <a:r>
              <a:rPr lang="sv-SE" i="1" baseline="0" dirty="0" smtClean="0"/>
              <a:t>Traditionell diabeteskost</a:t>
            </a:r>
            <a:r>
              <a:rPr lang="sv-SE" baseline="0" dirty="0" smtClean="0"/>
              <a:t>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68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 kan användas vid samtal om vad gruppen</a:t>
            </a:r>
            <a:r>
              <a:rPr lang="sv-SE" baseline="0" dirty="0" smtClean="0"/>
              <a:t> tycker är viktigt att ta upp under utbildningen. Läs mer i kapitel 1 </a:t>
            </a:r>
            <a:r>
              <a:rPr lang="sv-SE" i="1" baseline="0" dirty="0" smtClean="0"/>
              <a:t>Grupputbildning </a:t>
            </a:r>
            <a:r>
              <a:rPr lang="sv-SE" baseline="0" dirty="0" smtClean="0"/>
              <a:t>på sidan 8 och 9.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5096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Bilden</a:t>
            </a:r>
            <a:r>
              <a:rPr lang="sv-SE" baseline="0" dirty="0" smtClean="0"/>
              <a:t> visar ett exempel på hur kyckling, kolhydratkälla (här bulgur och bönor) och grönsaker samt frukt kan komponeras enligt så kallad </a:t>
            </a:r>
            <a:r>
              <a:rPr lang="sv-SE" i="1" baseline="0" dirty="0" smtClean="0"/>
              <a:t>Traditionell diabeteskost med lågt GI</a:t>
            </a:r>
            <a:r>
              <a:rPr lang="sv-SE" baseline="0" dirty="0" smtClean="0"/>
              <a:t>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704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</a:t>
            </a:r>
            <a:r>
              <a:rPr lang="sv-SE" baseline="0" dirty="0" smtClean="0"/>
              <a:t> beskriver de koster som utifrån rådande forskningsläge inte rekommenderas vid diabetes av Socialstyrelsen 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38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Bilden</a:t>
            </a:r>
            <a:r>
              <a:rPr lang="sv-SE" baseline="0" dirty="0" smtClean="0"/>
              <a:t> visar ett exempel på hur kyckling, ost, fet sås samt kolhydratkälla (här potatis) och grönsaker kan serveras enligt så kallad </a:t>
            </a:r>
            <a:r>
              <a:rPr lang="sv-SE" i="1" baseline="0" dirty="0" smtClean="0"/>
              <a:t>Extrem lågkolhydratkost</a:t>
            </a:r>
            <a:r>
              <a:rPr lang="sv-SE" baseline="0" dirty="0" smtClean="0"/>
              <a:t>. Här kommer en stor del av  </a:t>
            </a:r>
            <a:r>
              <a:rPr lang="sv-SE" baseline="0" dirty="0" err="1" smtClean="0"/>
              <a:t>kaloriimängden</a:t>
            </a:r>
            <a:r>
              <a:rPr lang="sv-SE" baseline="0" dirty="0" smtClean="0"/>
              <a:t> i rätten från pesto, ost samt olja i potatissalladen.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721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 beskriver exempel på hur</a:t>
            </a:r>
            <a:r>
              <a:rPr lang="sv-SE" baseline="0" dirty="0" smtClean="0"/>
              <a:t> man kan anpassa sin befintliga kost till att bli mer näringsriktig. Kapitlet </a:t>
            </a:r>
            <a:r>
              <a:rPr lang="sv-SE" i="1" baseline="0" dirty="0" smtClean="0"/>
              <a:t>Mat och matvanor</a:t>
            </a:r>
            <a:r>
              <a:rPr lang="sv-SE" baseline="0" dirty="0" smtClean="0"/>
              <a:t>, sidorna 19, 20 och 22 i Faktaguiden sammanfattar smarta livsmedelsval.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770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Diskussionsunderlag som kan användas ihop med information om mat och vikt i kapitlet </a:t>
            </a:r>
            <a:r>
              <a:rPr lang="sv-SE" i="1" dirty="0" smtClean="0"/>
              <a:t>Mat och matvanor </a:t>
            </a:r>
            <a:r>
              <a:rPr lang="sv-SE" dirty="0" smtClean="0"/>
              <a:t>på sidorna</a:t>
            </a:r>
            <a:r>
              <a:rPr lang="sv-SE" baseline="0" dirty="0" smtClean="0"/>
              <a:t> 19-</a:t>
            </a:r>
            <a:r>
              <a:rPr lang="sv-SE" dirty="0" smtClean="0"/>
              <a:t>21, Faktaguiden.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029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Diskussionsunderlag som kan användas ihop med info på sidorna</a:t>
            </a:r>
            <a:r>
              <a:rPr lang="sv-SE" baseline="0" dirty="0" smtClean="0"/>
              <a:t> 19-</a:t>
            </a:r>
            <a:r>
              <a:rPr lang="sv-SE" dirty="0" smtClean="0"/>
              <a:t>21 i Faktaguiden.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132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Punkterna beskriver</a:t>
            </a:r>
            <a:r>
              <a:rPr lang="sv-SE" baseline="0" dirty="0" smtClean="0"/>
              <a:t> områden som tas upp i kapitel 5.</a:t>
            </a:r>
          </a:p>
          <a:p>
            <a:r>
              <a:rPr lang="sv-SE" baseline="0" dirty="0" smtClean="0"/>
              <a:t>Sömn: sidorna 24-25</a:t>
            </a:r>
          </a:p>
          <a:p>
            <a:r>
              <a:rPr lang="sv-SE" baseline="0" dirty="0" smtClean="0"/>
              <a:t>Stress: sidorna 26</a:t>
            </a:r>
          </a:p>
          <a:p>
            <a:r>
              <a:rPr lang="sv-SE" baseline="0" dirty="0" smtClean="0"/>
              <a:t>Enkla tips för friska fötter sidan 26 </a:t>
            </a:r>
          </a:p>
          <a:p>
            <a:r>
              <a:rPr lang="sv-SE" baseline="0" dirty="0" smtClean="0"/>
              <a:t>Effekt av rökstopp: sidan 27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211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 beskriver de prover</a:t>
            </a:r>
            <a:r>
              <a:rPr lang="sv-SE" baseline="0" dirty="0" smtClean="0"/>
              <a:t> och undersökningar som är aktuella vid typ 2-diabetes. Läs mer i kapitel 6 </a:t>
            </a:r>
            <a:r>
              <a:rPr lang="sv-SE" i="1" baseline="0" dirty="0" smtClean="0"/>
              <a:t>Koll på läget</a:t>
            </a:r>
            <a:r>
              <a:rPr lang="sv-SE" baseline="0" dirty="0" smtClean="0"/>
              <a:t>, sidorna 29-31. I kapitel 7 </a:t>
            </a:r>
            <a:r>
              <a:rPr lang="sv-SE" i="1" baseline="0" dirty="0" smtClean="0"/>
              <a:t>Viktigt att veta om diabetes</a:t>
            </a:r>
            <a:r>
              <a:rPr lang="sv-SE" baseline="0" dirty="0" smtClean="0"/>
              <a:t> beskrivs även betydelsen av ett bra blodsocker (sidorna 35-38), blodtryck (sidan 37) och blodfetter (sidan 37) .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20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 beskriver viktiga tecken på högt blodsocker och hur patienten bör agera vid sådana tecken.</a:t>
            </a:r>
            <a:r>
              <a:rPr lang="sv-SE" baseline="0" dirty="0" smtClean="0"/>
              <a:t> Läs mer i kapitel 7 </a:t>
            </a:r>
            <a:r>
              <a:rPr lang="sv-SE" i="1" baseline="0" dirty="0" smtClean="0"/>
              <a:t>Viktigt att veta vid diabetes,</a:t>
            </a:r>
            <a:r>
              <a:rPr lang="sv-SE" i="0" baseline="0" dirty="0" smtClean="0"/>
              <a:t> sidan 35.</a:t>
            </a:r>
            <a:endParaRPr lang="sv-SE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133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Bilden beskriver viktiga tecken på lågt blodsocker och hur patienten bör agera vid tecken på lågt</a:t>
            </a:r>
            <a:r>
              <a:rPr lang="sv-SE" baseline="0" dirty="0" smtClean="0"/>
              <a:t> blodsocker</a:t>
            </a:r>
            <a:r>
              <a:rPr lang="sv-SE" dirty="0" smtClean="0"/>
              <a:t>.</a:t>
            </a:r>
            <a:r>
              <a:rPr lang="sv-SE" baseline="0" dirty="0" smtClean="0"/>
              <a:t> Läs mer i kapitel 7 </a:t>
            </a:r>
            <a:r>
              <a:rPr lang="sv-SE" i="1" baseline="0" dirty="0" smtClean="0"/>
              <a:t>Viktigt att veta vid diabetes,</a:t>
            </a:r>
            <a:r>
              <a:rPr lang="sv-SE" i="0" baseline="0" dirty="0" smtClean="0"/>
              <a:t> sidan 35.</a:t>
            </a:r>
            <a:endParaRPr lang="sv-SE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79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baseline="0" dirty="0" smtClean="0"/>
              <a:t> av grupputbildningsmaterialet. Materialet är särskilt framtaget för grupputbildning av patienter med typ 2-diabetes. Handledningen vänder sig till dig som handleder patienten. Faktaguiden och Mina sidor vänder sig till patienten. Läs mer på sidan 6 i Faktaguiden.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00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baseline="0" dirty="0" smtClean="0"/>
              <a:t> av Faktaguiden: Guiden är särskilt framtagen för grupputbildning om typ 2-diabetes, den kan även läsas på egen hand. Det fungerar bra att läsa kapitlen i den ordning man vill. I slutet av faktaguiden finns en ordlista (sidor 42-44).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43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”Mina sidor” finns</a:t>
            </a:r>
            <a:r>
              <a:rPr lang="sv-SE" baseline="0" dirty="0" smtClean="0"/>
              <a:t> bland annat plats att föra matdagbok och blodsockerdagbok och skriva aktivitetskalender och sätta upp mål.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62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Bilden beskriver</a:t>
            </a:r>
            <a:r>
              <a:rPr lang="sv-SE" baseline="0" dirty="0" smtClean="0"/>
              <a:t> sockrets väg från magsäcken, via blodet till lever, hjärna och muskelcellen. Bilden visar också bukspottskörtel och insulinets roll för inlagring av glukos i muskelcellen. Läs mer i kapitel 2 </a:t>
            </a:r>
            <a:r>
              <a:rPr lang="sv-SE" i="1" baseline="0" dirty="0" smtClean="0"/>
              <a:t>Typ 2-diabetes - vad händer i kroppen </a:t>
            </a:r>
            <a:r>
              <a:rPr lang="sv-SE" baseline="0" dirty="0" smtClean="0"/>
              <a:t>på sidan 11.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35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Bilden visar insulinet betydelse för inlagring av glukos. </a:t>
            </a:r>
            <a:r>
              <a:rPr lang="sv-SE" baseline="0" dirty="0" smtClean="0"/>
              <a:t>Läs mer i kapitel 2</a:t>
            </a:r>
            <a:r>
              <a:rPr lang="sv-SE" i="1" baseline="0" dirty="0" smtClean="0"/>
              <a:t>Typ 2-diabetes – vad händer i kroppen </a:t>
            </a:r>
            <a:r>
              <a:rPr lang="sv-SE" baseline="0" dirty="0" smtClean="0"/>
              <a:t>, sidorna 10 och 11.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48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Bilden visar utvecklingen av typ</a:t>
            </a:r>
            <a:r>
              <a:rPr lang="sv-SE" baseline="0" dirty="0" smtClean="0"/>
              <a:t> 2-diabetes, läs mer i kapitel 2 </a:t>
            </a:r>
            <a:r>
              <a:rPr lang="sv-SE" i="1" baseline="0" dirty="0" smtClean="0"/>
              <a:t>Typ 2-diabetes – vad händer i kroppen</a:t>
            </a:r>
            <a:r>
              <a:rPr lang="sv-SE" baseline="0" dirty="0" smtClean="0"/>
              <a:t>, sidorna 10 och 11.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27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Diagrammet</a:t>
            </a:r>
            <a:r>
              <a:rPr lang="sv-SE" baseline="0" dirty="0" smtClean="0"/>
              <a:t> visar kopplingen mellan medelblodsocker och HbA1c. Den röda färgen i diagrammet indikerar HbA1c-värden som är skadliga för patienten som innebär förhöjd risk att utveckla komplikationer till sjukdomen.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Diagrammet ingår även som ett lösblad (</a:t>
            </a:r>
            <a:r>
              <a:rPr lang="sv-SE" i="1" baseline="0" dirty="0" smtClean="0"/>
              <a:t>Sambandet mellan medelblodsocker och HbA1c</a:t>
            </a:r>
            <a:r>
              <a:rPr lang="sv-SE" baseline="0" dirty="0" smtClean="0"/>
              <a:t>) i det patientmaterial som är knutet till ”</a:t>
            </a:r>
            <a:r>
              <a:rPr lang="sv-SE" b="1" baseline="0" dirty="0" smtClean="0"/>
              <a:t>Behandlingsstrategi – typ 2 diabetes</a:t>
            </a:r>
            <a:r>
              <a:rPr lang="sv-SE" baseline="0" dirty="0" smtClean="0"/>
              <a:t>”. Lösbladet finns att ladda ner på SKL:s webbplats.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C8CFC-4766-48BE-BF46-052D72D045C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60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01976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6321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0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9321-21E5-4065-9F99-C026C4251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4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34865"/>
            <a:ext cx="8794113" cy="3109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9321-21E5-4065-9F99-C026C4251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21489" y="1035958"/>
            <a:ext cx="8818222" cy="1247204"/>
          </a:xfrm>
        </p:spPr>
        <p:txBody>
          <a:bodyPr/>
          <a:lstStyle>
            <a:lvl2pPr marL="183654" indent="-183654">
              <a:defRPr/>
            </a:lvl2pPr>
            <a:lvl3pPr marL="404039" indent="-183654">
              <a:defRPr/>
            </a:lvl3pPr>
            <a:lvl4pPr marL="587693" indent="-183654">
              <a:buFont typeface="Arial" pitchFamily="34" charset="0"/>
              <a:buChar char="•"/>
              <a:defRPr/>
            </a:lvl4pPr>
            <a:lvl5pPr marL="771347" indent="-183654"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21220" y="5921073"/>
            <a:ext cx="8860094" cy="510564"/>
          </a:xfrm>
        </p:spPr>
        <p:txBody>
          <a:bodyPr anchor="b" anchorCtr="0"/>
          <a:lstStyle>
            <a:lvl1pPr marL="628097" indent="-628097">
              <a:tabLst>
                <a:tab pos="459135" algn="r"/>
                <a:tab pos="646462" algn="l"/>
              </a:tabLst>
              <a:defRPr sz="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färg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1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3"/>
          </p:nvPr>
        </p:nvSpPr>
        <p:spPr>
          <a:xfrm>
            <a:off x="468313" y="1611314"/>
            <a:ext cx="8223403" cy="406043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66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7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5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143644"/>
            <a:ext cx="140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7876-5999-4803-9494-E373D941128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2015-11-04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7422" y="6143644"/>
            <a:ext cx="214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000628" y="6143644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0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1BA567"/>
                </a:solidFill>
              </a:rPr>
              <a:t>Grupputbildning </a:t>
            </a:r>
            <a:endParaRPr lang="sv-SE" dirty="0">
              <a:solidFill>
                <a:srgbClr val="1BA567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För dig som har typ 2-diabetes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86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Åderförfettning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319292" y="1988840"/>
            <a:ext cx="1637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Friskt blodkärl</a:t>
            </a: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6319292" y="3933056"/>
            <a:ext cx="163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Åderförfettat</a:t>
            </a:r>
            <a:r>
              <a:rPr lang="sv-SE" sz="1400" dirty="0" smtClean="0"/>
              <a:t> blodkärl</a:t>
            </a:r>
            <a:endParaRPr lang="sv-SE" sz="1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63" y="1772816"/>
            <a:ext cx="3578629" cy="342692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79512" y="60932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Typ 2-diabetes – vad händer i kroppen?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/>
        </p:nvSpPr>
        <p:spPr>
          <a:xfrm>
            <a:off x="4355976" y="3054363"/>
            <a:ext cx="2088232" cy="14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sv-SE" sz="1600" dirty="0">
                <a:latin typeface="Arial"/>
                <a:cs typeface="Arial"/>
              </a:rPr>
              <a:t>Bättre blodtryck</a:t>
            </a:r>
          </a:p>
          <a:p>
            <a:pPr>
              <a:lnSpc>
                <a:spcPct val="140000"/>
              </a:lnSpc>
            </a:pPr>
            <a:r>
              <a:rPr lang="sv-SE" sz="1600" dirty="0">
                <a:latin typeface="Arial"/>
                <a:cs typeface="Arial"/>
              </a:rPr>
              <a:t>Bättre blodsocker</a:t>
            </a:r>
          </a:p>
          <a:p>
            <a:pPr>
              <a:lnSpc>
                <a:spcPct val="140000"/>
              </a:lnSpc>
            </a:pPr>
            <a:r>
              <a:rPr lang="sv-SE" sz="1600" dirty="0">
                <a:latin typeface="Arial"/>
                <a:cs typeface="Arial"/>
              </a:rPr>
              <a:t>Bättre blodfetter</a:t>
            </a:r>
          </a:p>
          <a:p>
            <a:pPr>
              <a:lnSpc>
                <a:spcPct val="140000"/>
              </a:lnSpc>
            </a:pPr>
            <a:r>
              <a:rPr lang="sv-SE" sz="1600" dirty="0">
                <a:latin typeface="Arial"/>
                <a:cs typeface="Arial"/>
              </a:rPr>
              <a:t>Större välbefinnande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020272" y="3689156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/>
                <a:cs typeface="Arial"/>
              </a:rPr>
              <a:t>Markant lägre </a:t>
            </a:r>
            <a:br>
              <a:rPr lang="sv-SE" sz="1600" dirty="0">
                <a:latin typeface="Arial"/>
                <a:cs typeface="Arial"/>
              </a:rPr>
            </a:br>
            <a:r>
              <a:rPr lang="sv-SE" sz="1600" dirty="0">
                <a:latin typeface="Arial"/>
                <a:cs typeface="Arial"/>
              </a:rPr>
              <a:t>risk för hjärtinfarkt </a:t>
            </a:r>
            <a:br>
              <a:rPr lang="sv-SE" sz="1600" dirty="0">
                <a:latin typeface="Arial"/>
                <a:cs typeface="Arial"/>
              </a:rPr>
            </a:br>
            <a:r>
              <a:rPr lang="sv-SE" sz="1600" dirty="0">
                <a:latin typeface="Arial"/>
                <a:cs typeface="Arial"/>
              </a:rPr>
              <a:t>och stroke</a:t>
            </a:r>
          </a:p>
          <a:p>
            <a:endParaRPr lang="sv-SE" dirty="0"/>
          </a:p>
        </p:txBody>
      </p:sp>
      <p:sp>
        <p:nvSpPr>
          <p:cNvPr id="17" name="Höger 16"/>
          <p:cNvSpPr/>
          <p:nvPr/>
        </p:nvSpPr>
        <p:spPr>
          <a:xfrm>
            <a:off x="1547664" y="3113092"/>
            <a:ext cx="273630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7E0000"/>
                </a:solidFill>
              </a:ln>
            </a:endParaRPr>
          </a:p>
        </p:txBody>
      </p:sp>
      <p:sp>
        <p:nvSpPr>
          <p:cNvPr id="18" name="Höger 17"/>
          <p:cNvSpPr/>
          <p:nvPr/>
        </p:nvSpPr>
        <p:spPr>
          <a:xfrm>
            <a:off x="1547664" y="3977188"/>
            <a:ext cx="273630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7E0000"/>
                </a:solidFill>
              </a:ln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401124"/>
            <a:ext cx="1816100" cy="13589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329116"/>
            <a:ext cx="1765300" cy="1168400"/>
          </a:xfrm>
          <a:prstGeom prst="rect">
            <a:avLst/>
          </a:prstGeom>
        </p:spPr>
      </p:pic>
      <p:sp>
        <p:nvSpPr>
          <p:cNvPr id="19" name="Höger 18"/>
          <p:cNvSpPr/>
          <p:nvPr/>
        </p:nvSpPr>
        <p:spPr>
          <a:xfrm>
            <a:off x="6444208" y="3977188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7E0000"/>
                </a:solidFill>
              </a:ln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-216024" y="3933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solidFill>
                  <a:srgbClr val="1BA567"/>
                </a:solidFill>
              </a:rPr>
              <a:t>Behandling som minskar risken för åderförfettning</a:t>
            </a:r>
            <a:endParaRPr lang="sv-SE" sz="3200" dirty="0">
              <a:solidFill>
                <a:srgbClr val="1BA567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51520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Bra mat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251520" y="389588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Fysisk aktivitet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 rot="21224879">
            <a:off x="427520" y="1893625"/>
            <a:ext cx="2770106" cy="7386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Inga läkemedel är på egen hand lika effektiva som bra mat och fysisk aktivitet</a:t>
            </a:r>
            <a:endParaRPr lang="sv-SE" sz="1400" dirty="0">
              <a:solidFill>
                <a:srgbClr val="C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07504" y="61653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Typ 2-diabetes – vad händer i kroppen?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Fysisk aktivitet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Mest effektiva sättet att minska risken för skador och åderförfettning till följd av diabetes</a:t>
            </a:r>
          </a:p>
          <a:p>
            <a:pPr>
              <a:spcAft>
                <a:spcPts val="1200"/>
              </a:spcAft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Knappt en timmes aktivitet håller celldörrarna i 24–48 timmar.</a:t>
            </a:r>
            <a:endParaRPr lang="sv-SE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Ger alltid effekt</a:t>
            </a:r>
            <a:endParaRPr lang="sv-S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Fysisk aktivitet och diabetes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Fysisk aktivitet och diabetes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69082"/>
            <a:ext cx="5752490" cy="387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Hitta din nivå</a:t>
            </a:r>
            <a:endParaRPr lang="sv-SE" b="0" dirty="0">
              <a:solidFill>
                <a:srgbClr val="1BA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1815"/>
            <a:ext cx="8229600" cy="1143000"/>
          </a:xfrm>
        </p:spPr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Livsmedel som skyddar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698915" y="3429000"/>
            <a:ext cx="4038600" cy="45259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Fisk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Nötter och jordnötter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Alkohol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Kaffe</a:t>
            </a:r>
          </a:p>
          <a:p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4733325" y="3429000"/>
            <a:ext cx="4038600" cy="4525963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Fullkorn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Grönsaker, rotfrukter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Frukt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elie\Desktop\SKL\Diabetesutbildningen bilspel\Remsa-mat-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8" y="1080000"/>
            <a:ext cx="9239783" cy="18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v-SE" sz="2800" b="0" dirty="0" smtClean="0">
                <a:solidFill>
                  <a:srgbClr val="1BA567"/>
                </a:solidFill>
              </a:rPr>
              <a:t>Forskningssammanställning från SBU visar:</a:t>
            </a:r>
            <a:endParaRPr lang="sv-SE" sz="2800" b="0" dirty="0">
              <a:solidFill>
                <a:srgbClr val="1BA567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Flera koster är bra vid diabetes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Gemensamma nämnare finns</a:t>
            </a:r>
          </a:p>
          <a:p>
            <a:pPr lvl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Frukt och grönt</a:t>
            </a:r>
          </a:p>
          <a:p>
            <a:pPr lvl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Nyttiga fetter </a:t>
            </a:r>
          </a:p>
          <a:p>
            <a:pPr lvl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Långsamma kolhydrater</a:t>
            </a:r>
            <a:endParaRPr lang="sv-SE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Totala mängden energi är viktigare än fördelning mellan kolhydrater och fett.</a:t>
            </a:r>
            <a:endParaRPr lang="sv-S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Huvudsakliga energikällor i de undersökta kosterna</a:t>
            </a:r>
            <a:endParaRPr lang="sv-SE" b="0" dirty="0">
              <a:solidFill>
                <a:srgbClr val="1BA567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5491"/>
            <a:ext cx="6740957" cy="361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79512" y="5435351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smtClean="0"/>
              <a:t>Kost vid diabetes – en vägledning för hälso- och sjukvården </a:t>
            </a:r>
            <a:r>
              <a:rPr lang="sv-SE" sz="1200" dirty="0" smtClean="0"/>
              <a:t>(Socialstyrelsen 2011)</a:t>
            </a:r>
            <a:endParaRPr lang="sv-SE" sz="1200" dirty="0"/>
          </a:p>
        </p:txBody>
      </p:sp>
      <p:sp>
        <p:nvSpPr>
          <p:cNvPr id="5" name="textruta 4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/>
              <a:t>Vilka koster är bra vid diabetes?</a:t>
            </a:r>
            <a:endParaRPr lang="sv-SE" b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sz="2400" dirty="0" err="1" smtClean="0"/>
              <a:t>Medelhavskost</a:t>
            </a:r>
            <a:endParaRPr lang="sv-SE" sz="2400" dirty="0" smtClean="0"/>
          </a:p>
          <a:p>
            <a:r>
              <a:rPr lang="sv-SE" sz="2400" dirty="0" smtClean="0"/>
              <a:t>Måttlig lågkolhydratkost</a:t>
            </a:r>
          </a:p>
          <a:p>
            <a:r>
              <a:rPr lang="sv-SE" sz="2400" dirty="0" smtClean="0"/>
              <a:t>Traditionell diabeteskost</a:t>
            </a:r>
          </a:p>
          <a:p>
            <a:r>
              <a:rPr lang="sv-SE" sz="2400" dirty="0" smtClean="0"/>
              <a:t>Traditionell diabeteskost med lågt GI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79512" y="5435351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smtClean="0"/>
              <a:t>Kost vid diabetes – en vägledning för hälso- och sjukvården </a:t>
            </a:r>
            <a:r>
              <a:rPr lang="sv-SE" sz="1200" dirty="0" smtClean="0"/>
              <a:t>(Socialstyrelsen 2011)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541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nelie\Desktop\SKL\Diabetesutbildningen bilspel\Medelhavskost-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252000"/>
            <a:ext cx="9252128" cy="614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289741"/>
            <a:ext cx="8229600" cy="1143000"/>
          </a:xfrm>
        </p:spPr>
        <p:txBody>
          <a:bodyPr anchor="ctr"/>
          <a:lstStyle/>
          <a:p>
            <a:pPr algn="ctr"/>
            <a:r>
              <a:rPr lang="sv-SE" b="0" smtClean="0">
                <a:solidFill>
                  <a:schemeClr val="bg1"/>
                </a:solidFill>
              </a:rPr>
              <a:t>Medelhavskost</a:t>
            </a:r>
            <a:endParaRPr lang="sv-SE" b="0" dirty="0">
              <a:solidFill>
                <a:schemeClr val="bg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5496" y="5528265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Från </a:t>
            </a:r>
            <a:r>
              <a:rPr lang="sv-SE" sz="1200" i="1" dirty="0" smtClean="0"/>
              <a:t>Kost vid diabetes – en vägledning för hälso- och sjukvården </a:t>
            </a:r>
            <a:r>
              <a:rPr lang="sv-SE" sz="1200" dirty="0" smtClean="0"/>
              <a:t>(Socialstyrelsen 2011)</a:t>
            </a:r>
            <a:endParaRPr lang="sv-SE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elie\Desktop\SKL\Diabetesutbildningen bilspel\Måttlig-lågkolhydratkost-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52000"/>
            <a:ext cx="9258300" cy="614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FFFFFF"/>
                </a:solidFill>
              </a:rPr>
              <a:t>Måttlig lågkolhydratkost</a:t>
            </a:r>
            <a:endParaRPr lang="sv-SE" b="0" dirty="0">
              <a:solidFill>
                <a:srgbClr val="FFFFFF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7504" y="5600273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Från </a:t>
            </a:r>
            <a:r>
              <a:rPr lang="sv-SE" sz="1200" i="1" dirty="0" smtClean="0"/>
              <a:t>Kost vid diabetes – en vägledning för hälso- och sjukvården </a:t>
            </a:r>
            <a:r>
              <a:rPr lang="sv-SE" sz="1200" dirty="0" smtClean="0"/>
              <a:t>(Socialstyrelsen 2011)</a:t>
            </a:r>
            <a:endParaRPr lang="sv-SE" sz="1200" dirty="0"/>
          </a:p>
        </p:txBody>
      </p:sp>
      <p:sp>
        <p:nvSpPr>
          <p:cNvPr id="7" name="textruta 6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/>
        </p:nvSpPr>
        <p:spPr>
          <a:xfrm>
            <a:off x="1259632" y="1196752"/>
            <a:ext cx="2736304" cy="1800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2483768" y="3813430"/>
            <a:ext cx="2736304" cy="1800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6156176" y="908720"/>
            <a:ext cx="2736304" cy="1800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5868144" y="3645024"/>
            <a:ext cx="2736304" cy="1800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251520" y="2996952"/>
            <a:ext cx="2736304" cy="1800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3669482" y="1785593"/>
            <a:ext cx="2736304" cy="1800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1259632" y="1796043"/>
            <a:ext cx="2736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Måste jag hålla </a:t>
            </a:r>
            <a:b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</a:br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en viss diet nu?</a:t>
            </a:r>
          </a:p>
          <a:p>
            <a:endParaRPr lang="sv-SE" dirty="0">
              <a:solidFill>
                <a:srgbClr val="D96B27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779912" y="2348880"/>
            <a:ext cx="2736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Vilken nytta gör </a:t>
            </a:r>
            <a:b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</a:br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fysisk aktivitet?</a:t>
            </a:r>
          </a:p>
          <a:p>
            <a:endParaRPr lang="sv-SE" dirty="0">
              <a:solidFill>
                <a:srgbClr val="D96B27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5940152" y="1124744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Är det verkligen </a:t>
            </a:r>
            <a:b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</a:br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farligt med </a:t>
            </a:r>
            <a:endParaRPr lang="sv-SE" sz="2000" i="1" dirty="0" smtClean="0">
              <a:solidFill>
                <a:srgbClr val="D96B27"/>
              </a:solidFill>
              <a:latin typeface="Arial"/>
              <a:cs typeface="Arial"/>
            </a:endParaRPr>
          </a:p>
          <a:p>
            <a:pPr algn="ctr"/>
            <a:r>
              <a:rPr lang="sv-SE" sz="2000" i="1" dirty="0" smtClean="0">
                <a:solidFill>
                  <a:srgbClr val="D96B27"/>
                </a:solidFill>
                <a:latin typeface="Arial"/>
                <a:cs typeface="Arial"/>
              </a:rPr>
              <a:t>typ </a:t>
            </a:r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2-diabetes?</a:t>
            </a:r>
            <a:b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</a:br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Jag mår ju </a:t>
            </a:r>
            <a:r>
              <a:rPr lang="sv-SE" sz="2000" i="1" dirty="0" smtClean="0">
                <a:solidFill>
                  <a:srgbClr val="D96B27"/>
                </a:solidFill>
                <a:latin typeface="Arial"/>
                <a:cs typeface="Arial"/>
              </a:rPr>
              <a:t>bra.</a:t>
            </a:r>
            <a:endParaRPr lang="sv-SE" sz="2000" i="1" dirty="0">
              <a:solidFill>
                <a:srgbClr val="D96B27"/>
              </a:solidFill>
              <a:latin typeface="Arial"/>
              <a:cs typeface="Arial"/>
            </a:endParaRPr>
          </a:p>
          <a:p>
            <a:pPr algn="ctr"/>
            <a:endParaRPr lang="sv-SE" dirty="0">
              <a:solidFill>
                <a:srgbClr val="D96B27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51520" y="3524235"/>
            <a:ext cx="2736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Är det farligt </a:t>
            </a:r>
            <a:b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</a:br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att vara överviktig?</a:t>
            </a:r>
          </a:p>
          <a:p>
            <a:endParaRPr lang="sv-SE" dirty="0">
              <a:solidFill>
                <a:srgbClr val="D96B27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2443913" y="4365104"/>
            <a:ext cx="2736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Vilken behandling </a:t>
            </a:r>
            <a:endParaRPr lang="sv-SE" sz="2000" i="1" dirty="0" smtClean="0">
              <a:solidFill>
                <a:srgbClr val="D96B27"/>
              </a:solidFill>
              <a:latin typeface="Arial"/>
              <a:cs typeface="Arial"/>
            </a:endParaRPr>
          </a:p>
          <a:p>
            <a:pPr algn="ctr"/>
            <a:r>
              <a:rPr lang="sv-SE" sz="2000" i="1" dirty="0" smtClean="0">
                <a:solidFill>
                  <a:srgbClr val="D96B27"/>
                </a:solidFill>
                <a:latin typeface="Arial"/>
                <a:cs typeface="Arial"/>
              </a:rPr>
              <a:t>är </a:t>
            </a:r>
            <a:r>
              <a:rPr lang="sv-SE" sz="2000" i="1" dirty="0">
                <a:solidFill>
                  <a:srgbClr val="D96B27"/>
                </a:solidFill>
                <a:latin typeface="Arial"/>
                <a:cs typeface="Arial"/>
              </a:rPr>
              <a:t>mest effektiv?</a:t>
            </a:r>
          </a:p>
          <a:p>
            <a:endParaRPr lang="sv-SE" dirty="0">
              <a:solidFill>
                <a:srgbClr val="D96B27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868144" y="422108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solidFill>
                  <a:srgbClr val="D96B27"/>
                </a:solidFill>
                <a:latin typeface="Arial"/>
                <a:cs typeface="Arial"/>
              </a:rPr>
              <a:t>Är det bra att dricka rödvin?</a:t>
            </a:r>
            <a:endParaRPr lang="sv-SE" sz="2000" i="1" dirty="0">
              <a:solidFill>
                <a:srgbClr val="D96B27"/>
              </a:solidFill>
              <a:latin typeface="Arial"/>
              <a:cs typeface="Arial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79511" y="6372036"/>
            <a:ext cx="500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Grupputbildning typ 2-diabetes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elie\Desktop\SKL\Diabetesutbildningen bilspel\Traditionell-diabeteskost-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0"/>
            <a:ext cx="9144000" cy="60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FFFFFF"/>
                </a:solidFill>
              </a:rPr>
              <a:t>Traditionell diabeteskost</a:t>
            </a:r>
            <a:endParaRPr lang="sv-SE" b="0" dirty="0">
              <a:solidFill>
                <a:srgbClr val="FFFFFF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7504" y="5600273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Från </a:t>
            </a:r>
            <a:r>
              <a:rPr lang="sv-SE" sz="1200" i="1" dirty="0" smtClean="0"/>
              <a:t>Kost vid diabetes – en vägledning för hälso- och sjukvården </a:t>
            </a:r>
            <a:r>
              <a:rPr lang="sv-SE" sz="1200" dirty="0" smtClean="0"/>
              <a:t>(Socialstyrelsen 2011)</a:t>
            </a:r>
            <a:endParaRPr lang="sv-SE" sz="1200" dirty="0"/>
          </a:p>
        </p:txBody>
      </p:sp>
      <p:sp>
        <p:nvSpPr>
          <p:cNvPr id="7" name="textruta 6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elie\Desktop\SKL\Diabetesutbildningen bilspel\Traditionell-diabeteskost-med-lågt-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336"/>
            <a:ext cx="9144000" cy="607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v-SE" b="0" dirty="0" smtClean="0">
                <a:solidFill>
                  <a:srgbClr val="FFFFFF"/>
                </a:solidFill>
              </a:rPr>
              <a:t>Traditionell diabeteskost med lågt GI</a:t>
            </a:r>
            <a:endParaRPr lang="sv-SE" b="0" dirty="0">
              <a:solidFill>
                <a:srgbClr val="FFFFFF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7504" y="5661248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Från </a:t>
            </a:r>
            <a:r>
              <a:rPr lang="sv-SE" sz="1200" i="1" dirty="0" smtClean="0"/>
              <a:t>Kost vid diabetes – en vägledning för hälso- och sjukvården </a:t>
            </a:r>
            <a:r>
              <a:rPr lang="sv-SE" sz="1200" dirty="0" smtClean="0"/>
              <a:t>(Socialstyrelsen 2011)</a:t>
            </a:r>
            <a:endParaRPr lang="sv-SE" sz="1200" dirty="0"/>
          </a:p>
        </p:txBody>
      </p:sp>
      <p:sp>
        <p:nvSpPr>
          <p:cNvPr id="7" name="textruta 6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Vilka koster rekommenderas inte </a:t>
            </a:r>
            <a:br>
              <a:rPr lang="sv-SE" b="0" dirty="0" smtClean="0">
                <a:solidFill>
                  <a:srgbClr val="1BA567"/>
                </a:solidFill>
              </a:rPr>
            </a:br>
            <a:r>
              <a:rPr lang="sv-SE" b="0" dirty="0" smtClean="0">
                <a:solidFill>
                  <a:srgbClr val="1BA567"/>
                </a:solidFill>
              </a:rPr>
              <a:t>vid diabetes?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sz="2400" dirty="0" smtClean="0"/>
              <a:t>Extrem lågkolhydratkost</a:t>
            </a:r>
          </a:p>
          <a:p>
            <a:pPr lvl="1"/>
            <a:r>
              <a:rPr lang="sv-SE" sz="2300" dirty="0" smtClean="0"/>
              <a:t>Mer än 50 % av energin från maten kommer från fett</a:t>
            </a:r>
          </a:p>
          <a:p>
            <a:pPr lvl="1"/>
            <a:r>
              <a:rPr lang="sv-SE" sz="2300" dirty="0" smtClean="0"/>
              <a:t>10-20 % kommer från kolhydrater </a:t>
            </a:r>
          </a:p>
          <a:p>
            <a:pPr lvl="1"/>
            <a:r>
              <a:rPr lang="sv-SE" sz="2300" dirty="0" smtClean="0"/>
              <a:t>Mindre än 30 % från protein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39552" y="5435351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smtClean="0"/>
              <a:t>Kost vid diabetes – en vägledning för hälso- och sjukvården </a:t>
            </a:r>
            <a:r>
              <a:rPr lang="sv-SE" sz="1200" dirty="0" smtClean="0"/>
              <a:t>(Socialstyrelsen 2011)</a:t>
            </a:r>
            <a:endParaRPr lang="sv-SE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nelie\Desktop\SKL\Diabetesutbildningen bilspel\Extrem-lågkolhydratkost-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252000"/>
            <a:ext cx="9258300" cy="614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v-SE" b="0" dirty="0" smtClean="0">
                <a:solidFill>
                  <a:srgbClr val="FFFFFF"/>
                </a:solidFill>
              </a:rPr>
              <a:t>Extrem lågkolhydratkost</a:t>
            </a:r>
            <a:endParaRPr lang="sv-SE" b="0" dirty="0">
              <a:solidFill>
                <a:srgbClr val="FFFFFF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7504" y="5517232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Från </a:t>
            </a:r>
            <a:r>
              <a:rPr lang="sv-SE" sz="1200" i="1" dirty="0" smtClean="0"/>
              <a:t>Kost vid diabetes – en vägledning för hälso- och sjukvården </a:t>
            </a:r>
            <a:r>
              <a:rPr lang="sv-SE" sz="1200" dirty="0" smtClean="0"/>
              <a:t>(Socialstyrelsen 2011)</a:t>
            </a:r>
            <a:endParaRPr lang="sv-SE" sz="1200" dirty="0"/>
          </a:p>
        </p:txBody>
      </p:sp>
      <p:sp>
        <p:nvSpPr>
          <p:cNvPr id="8" name="textruta 7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Smarta val vid diabetes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Långsamma kolhydrater</a:t>
            </a:r>
          </a:p>
          <a:p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Fibrer</a:t>
            </a:r>
          </a:p>
          <a:p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Nyttiga fetter</a:t>
            </a:r>
          </a:p>
          <a:p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Dryck med mindre än 0,5 g kolhydrater per deciliter</a:t>
            </a:r>
            <a:endParaRPr lang="sv-S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Mat och matvanor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frågetecken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42222"/>
          <a:stretch/>
        </p:blipFill>
        <p:spPr>
          <a:xfrm>
            <a:off x="323528" y="548680"/>
            <a:ext cx="9469492" cy="528576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Övervikt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endParaRPr lang="sv-SE" dirty="0" smtClean="0"/>
          </a:p>
          <a:p>
            <a:pPr>
              <a:spcAft>
                <a:spcPts val="2400"/>
              </a:spcAft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Är det farligt att vara överviktig vid diabetes?</a:t>
            </a:r>
          </a:p>
          <a:p>
            <a:pPr>
              <a:spcAft>
                <a:spcPts val="2400"/>
              </a:spcAft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Vad blir man överviktig av?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Övervikt och diabetes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frågetecken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42222"/>
          <a:stretch/>
        </p:blipFill>
        <p:spPr>
          <a:xfrm>
            <a:off x="323528" y="548680"/>
            <a:ext cx="9469492" cy="528576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Övervikt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endParaRPr lang="sv-SE" dirty="0" smtClean="0"/>
          </a:p>
          <a:p>
            <a:pPr>
              <a:spcAft>
                <a:spcPts val="2400"/>
              </a:spcAft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Vad händer i kroppen när övervikten minskar?</a:t>
            </a:r>
          </a:p>
          <a:p>
            <a:pPr>
              <a:spcAft>
                <a:spcPts val="2400"/>
              </a:spcAft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Vilket sätt är bäst när man vill gå ner i vikt?</a:t>
            </a:r>
          </a:p>
          <a:p>
            <a:pPr>
              <a:spcAft>
                <a:spcPts val="2400"/>
              </a:spcAft>
            </a:pP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Vad ska man äta om man vill gå ner i vikt?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Övervikt och diabetes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Varför är det viktigt att prioritera sömn?</a:t>
            </a:r>
          </a:p>
          <a:p>
            <a:r>
              <a:rPr lang="sv-SE" dirty="0" smtClean="0"/>
              <a:t>Vad händer o kroppen vid långvarig stress</a:t>
            </a:r>
          </a:p>
          <a:p>
            <a:r>
              <a:rPr lang="sv-SE" dirty="0" smtClean="0"/>
              <a:t>Enkla tips för friska fötter </a:t>
            </a:r>
          </a:p>
          <a:p>
            <a:r>
              <a:rPr lang="sv-SE" dirty="0" smtClean="0"/>
              <a:t>Vad händer i kroppen när man slutar röka?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Andra viktiga vanor vid diabetes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Andra vanor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Prover och undersökningar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57200" y="1960464"/>
            <a:ext cx="8229600" cy="406082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Blodsocker och HbA1c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Blodfetter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Blodtryck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Vikt, BMI och midjemått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4294967295"/>
          </p:nvPr>
        </p:nvSpPr>
        <p:spPr>
          <a:xfrm>
            <a:off x="5172075" y="1960414"/>
            <a:ext cx="3971925" cy="30527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Äggviteämnen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Vitamin B12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Ögonbotten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Fotundersökning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Koll på läget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Högt blodsocker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60824"/>
          </a:xfrm>
        </p:spPr>
        <p:txBody>
          <a:bodyPr/>
          <a:lstStyle/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Trötthet</a:t>
            </a:r>
          </a:p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Törst</a:t>
            </a:r>
          </a:p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Stora urinmängder</a:t>
            </a:r>
          </a:p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Dimsyn</a:t>
            </a:r>
          </a:p>
          <a:p>
            <a:pPr marL="0" indent="0">
              <a:buNone/>
            </a:pPr>
            <a:endParaRPr lang="sv-S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v-S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1600" dirty="0" smtClean="0">
                <a:solidFill>
                  <a:schemeClr val="accent1">
                    <a:lumMod val="75000"/>
                  </a:schemeClr>
                </a:solidFill>
              </a:rPr>
              <a:t>Dessa symtom försvinner när blodsockret blir normalt igen</a:t>
            </a:r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4294967295"/>
          </p:nvPr>
        </p:nvSpPr>
        <p:spPr>
          <a:xfrm>
            <a:off x="539552" y="1988840"/>
            <a:ext cx="2339752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 smtClean="0">
                <a:solidFill>
                  <a:schemeClr val="accent1">
                    <a:lumMod val="75000"/>
                  </a:schemeClr>
                </a:solidFill>
              </a:rPr>
              <a:t>Tecken:</a:t>
            </a:r>
            <a:endParaRPr lang="sv-S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4294967295"/>
          </p:nvPr>
        </p:nvSpPr>
        <p:spPr>
          <a:xfrm>
            <a:off x="5111360" y="1997150"/>
            <a:ext cx="4041775" cy="639762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Gör så här: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294967295"/>
          </p:nvPr>
        </p:nvSpPr>
        <p:spPr>
          <a:xfrm>
            <a:off x="5106464" y="2420888"/>
            <a:ext cx="4041775" cy="3951288"/>
          </a:xfrm>
        </p:spPr>
        <p:txBody>
          <a:bodyPr/>
          <a:lstStyle/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Kontakta din läkare eller diabetessjuksköterska. Eventuellt behöver din behandling ändras.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Viktigt att veta om diabetes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Grupputbildningsmaterial</a:t>
            </a:r>
            <a:endParaRPr lang="sv-SE" b="0" dirty="0">
              <a:solidFill>
                <a:srgbClr val="1BA567"/>
              </a:solidFill>
            </a:endParaRPr>
          </a:p>
        </p:txBody>
      </p:sp>
      <p:pic>
        <p:nvPicPr>
          <p:cNvPr id="1028" name="Picture 4" descr="C:\Users\Annelie\Desktop\JPEG av SKL diabetesutbildning\Fakta-web-140129_Pag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71" y="2064319"/>
            <a:ext cx="2080260" cy="30503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nelie\Desktop\JPEG av SKL diabetesutbildning\Mina sidor\Fakta-web-140129_Page_19_Page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32" y="2060848"/>
            <a:ext cx="2080260" cy="30503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nelie\Desktop\JPEG av SKL diabetesutbildning\Handledarmanual\Handledarmanual_Page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9"/>
            <a:ext cx="2080260" cy="30503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79512" y="63720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Grupputbildning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Om du får tecken på lågt blodsocker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60824"/>
          </a:xfrm>
        </p:spPr>
        <p:txBody>
          <a:bodyPr>
            <a:normAutofit/>
          </a:bodyPr>
          <a:lstStyle/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Svettning</a:t>
            </a:r>
          </a:p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Yrsel och darrning</a:t>
            </a:r>
          </a:p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Huvudvärk</a:t>
            </a:r>
          </a:p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Hunger</a:t>
            </a:r>
          </a:p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Synstörning</a:t>
            </a:r>
          </a:p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Irritation, aggressivitet</a:t>
            </a:r>
          </a:p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Blekhet</a:t>
            </a:r>
          </a:p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Svårt att hålla koncentrationen</a:t>
            </a:r>
            <a:endParaRPr lang="sv-S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4294967295"/>
          </p:nvPr>
        </p:nvSpPr>
        <p:spPr>
          <a:xfrm>
            <a:off x="432048" y="1535113"/>
            <a:ext cx="1403648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Tecken:</a:t>
            </a:r>
            <a:endParaRPr lang="sv-S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Gör så här:</a:t>
            </a:r>
            <a:endParaRPr lang="sv-S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294967295"/>
          </p:nvPr>
        </p:nvSpPr>
        <p:spPr>
          <a:xfrm>
            <a:off x="5102225" y="2060848"/>
            <a:ext cx="4041775" cy="395128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Mät blodsockret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Är det lågt</a:t>
            </a:r>
            <a:r>
              <a:rPr lang="sv-SE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- ta 4 druvsockertabletter*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Kontakta sjukvården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Kvarstår tecken efter 10-15 min ta några druvsockertabletter* till.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Ät gärna ett mellanmål efter känningen.</a:t>
            </a:r>
            <a:endParaRPr lang="sv-SE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1200" dirty="0" smtClean="0">
                <a:solidFill>
                  <a:schemeClr val="accent1">
                    <a:lumMod val="75000"/>
                  </a:schemeClr>
                </a:solidFill>
              </a:rPr>
              <a:t>* Det går det lika bra med ett glas juice eller några sockerbitar.</a:t>
            </a:r>
            <a:endParaRPr lang="sv-S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07504" y="63720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Viktigt att veta om diabetes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Faktaguide</a:t>
            </a:r>
            <a:endParaRPr lang="sv-SE" b="0" dirty="0">
              <a:solidFill>
                <a:srgbClr val="1BA567"/>
              </a:solidFill>
            </a:endParaRPr>
          </a:p>
        </p:txBody>
      </p:sp>
      <p:pic>
        <p:nvPicPr>
          <p:cNvPr id="5" name="Picture 4" descr="C:\Users\Annelie\Desktop\JPEG av SKL diabetesutbildning\Fakta-web-140129_Pag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84" y="1784766"/>
            <a:ext cx="2496312" cy="36604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4211960" y="1700808"/>
            <a:ext cx="4038600" cy="407155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1. Grupputbildning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2. Typ 2-diabetes </a:t>
            </a:r>
            <a:b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     – vad händer i kroppen?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3. Fysisk aktivitet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4. Mat och matvanor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5. Andra vanor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6. Koll på läget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7. Viktigt att veta om diabetes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8. Ordlista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79512" y="63720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Grupputbildning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Mina sidor</a:t>
            </a:r>
            <a:endParaRPr lang="sv-SE" b="0" dirty="0">
              <a:solidFill>
                <a:srgbClr val="1BA567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4067944" y="1805722"/>
            <a:ext cx="4038600" cy="407155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1. Mitt diabetesteam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2. Behandling och mål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3. Checklista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4. Matdagbok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5. Blodsockerdagbok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6. Planering och målsättning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7. Aktivitetsdagbok </a:t>
            </a:r>
          </a:p>
          <a:p>
            <a:pPr marL="0" indent="0">
              <a:buNone/>
            </a:pP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 descr="C:\Users\Annelie\Desktop\JPEG av SKL diabetesutbildning\Mina sidor\Fakta-web-140129_Page_19_Pag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2" y="1588191"/>
            <a:ext cx="2496312" cy="36604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179512" y="63720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Grupputbildning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476672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v-SE" sz="3600" dirty="0" smtClean="0">
                <a:solidFill>
                  <a:srgbClr val="1BA567"/>
                </a:solidFill>
                <a:cs typeface="Arial"/>
              </a:rPr>
              <a:t>Socker och insulin</a:t>
            </a:r>
            <a:endParaRPr lang="sv-SE" sz="3600" dirty="0">
              <a:solidFill>
                <a:srgbClr val="1BA567"/>
              </a:solidFill>
              <a:cs typeface="Arial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504" y="61653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Typ 2-diabetes – vad händer i kroppen?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nnelie\Desktop\SKL\Diabetesutbildningen bilspel\Socker-och-insulin-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41" y="1268760"/>
            <a:ext cx="6826251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elie\Desktop\SKL\Diabetesutbildningen bilspel\Fysiologi-insulin-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6" y="2015232"/>
            <a:ext cx="70612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0" y="46277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>
                <a:solidFill>
                  <a:srgbClr val="1BA567"/>
                </a:solidFill>
                <a:cs typeface="Arial"/>
              </a:rPr>
              <a:t>Insulinets roll i kroppen</a:t>
            </a:r>
            <a:endParaRPr lang="sv-SE" sz="3600" dirty="0">
              <a:solidFill>
                <a:srgbClr val="1BA567"/>
              </a:solidFill>
              <a:cs typeface="Arial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69156" y="1700808"/>
            <a:ext cx="2612582" cy="95410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1. Efter en måltid färdas sockret i blodbanan på väg mot lagringsplatserna inne i cellerna </a:t>
            </a: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292080" y="1268760"/>
            <a:ext cx="2324550" cy="73866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2. För att sockret ska ta sig in i cellerna måste särskilda dörrar låsas upp.  </a:t>
            </a: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164288" y="2636912"/>
            <a:ext cx="1656184" cy="73866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3. Dörrarna kan endast öppnas av hormonet insulin.</a:t>
            </a: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588224" y="4778568"/>
            <a:ext cx="2376264" cy="73866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4. När cellerna tagit hand om sockret från maten håller sig blodsockret på en bra nivå.  </a:t>
            </a: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Rak pil 13"/>
          <p:cNvCxnSpPr/>
          <p:nvPr/>
        </p:nvCxnSpPr>
        <p:spPr>
          <a:xfrm>
            <a:off x="1259632" y="2708920"/>
            <a:ext cx="1944216" cy="1008112"/>
          </a:xfrm>
          <a:prstGeom prst="straightConnector1">
            <a:avLst/>
          </a:prstGeom>
          <a:ln w="76200" cmpd="sng">
            <a:solidFill>
              <a:schemeClr val="accent3">
                <a:lumMod val="5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flipH="1">
            <a:off x="4500563" y="2204864"/>
            <a:ext cx="575493" cy="792088"/>
          </a:xfrm>
          <a:prstGeom prst="straightConnector1">
            <a:avLst/>
          </a:prstGeom>
          <a:ln w="76200" cmpd="sng">
            <a:solidFill>
              <a:srgbClr val="7E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107504" y="61653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Typ 2-diabetes – vad händer i kroppen?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elie\Desktop\SKL\Diabetesutbildningen bilspel\Dysmetabolt-syndrom-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0468"/>
            <a:ext cx="6635751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0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>
                <a:solidFill>
                  <a:srgbClr val="1BA567"/>
                </a:solidFill>
              </a:rPr>
              <a:t>Så utvecklas typ 2-diabetes </a:t>
            </a:r>
            <a:endParaRPr lang="sv-SE" sz="3600" dirty="0">
              <a:solidFill>
                <a:srgbClr val="1BA567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23528" y="1484784"/>
            <a:ext cx="2612582" cy="83099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. Om kroppen får mycket fett och socker cellernas energidepåer fulla</a:t>
            </a: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83568" y="4941168"/>
            <a:ext cx="2592288" cy="83099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. När energidepåerna fyllts kan insulin inte längre öppna celldörrarna</a:t>
            </a: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084168" y="4941168"/>
            <a:ext cx="2376264" cy="83099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. Sockret stannar kvar i blodbanan vilket leder till ett högt blodsocker</a:t>
            </a: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076056" y="1268760"/>
            <a:ext cx="2376264" cy="104644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. Ett högt blodsocker är en signal till bukspottskörteln att tillverka mer insulin</a:t>
            </a: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300192" y="2743180"/>
            <a:ext cx="2736304" cy="126188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. När bukspottkörteln gått på högvarv en längre tid blir bukspottkörteln uttröttad och tillverkar istället mindre insulin än normalt.  </a:t>
            </a:r>
            <a:endParaRPr lang="sv-S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Rak pil 13"/>
          <p:cNvCxnSpPr>
            <a:stCxn id="11" idx="1"/>
          </p:cNvCxnSpPr>
          <p:nvPr/>
        </p:nvCxnSpPr>
        <p:spPr>
          <a:xfrm flipH="1">
            <a:off x="4211960" y="1791980"/>
            <a:ext cx="864096" cy="196860"/>
          </a:xfrm>
          <a:prstGeom prst="straightConnector1">
            <a:avLst/>
          </a:prstGeom>
          <a:ln w="76200" cmpd="sng">
            <a:solidFill>
              <a:srgbClr val="7E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 flipH="1" flipV="1">
            <a:off x="4860032" y="4653136"/>
            <a:ext cx="1152128" cy="504056"/>
          </a:xfrm>
          <a:prstGeom prst="straightConnector1">
            <a:avLst/>
          </a:prstGeom>
          <a:ln w="76200" cmpd="sng">
            <a:solidFill>
              <a:srgbClr val="7E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107504" y="61653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Typ 2-diabetes – vad händer i kroppen?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v-SE" b="0" dirty="0" smtClean="0">
                <a:solidFill>
                  <a:srgbClr val="1BA567"/>
                </a:solidFill>
              </a:rPr>
              <a:t>Långtidsblodsocker HbA1c</a:t>
            </a:r>
            <a:endParaRPr lang="sv-SE" b="0" dirty="0">
              <a:solidFill>
                <a:srgbClr val="1BA567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498592" cy="351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79512" y="60932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Typ 2-diabetes – vad händer i kroppen?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eM1PC4TkKvwmuCqkgRoA"/>
</p:tagLst>
</file>

<file path=ppt/theme/theme1.xml><?xml version="1.0" encoding="utf-8"?>
<a:theme xmlns:a="http://schemas.openxmlformats.org/drawingml/2006/main" name="22_SKL Grön fot">
  <a:themeElements>
    <a:clrScheme name="SKL">
      <a:dk1>
        <a:sysClr val="windowText" lastClr="000000"/>
      </a:dk1>
      <a:lt1>
        <a:sysClr val="window" lastClr="FFFFFF"/>
      </a:lt1>
      <a:dk2>
        <a:srgbClr val="4D4D4D"/>
      </a:dk2>
      <a:lt2>
        <a:srgbClr val="EEECE1"/>
      </a:lt2>
      <a:accent1>
        <a:srgbClr val="006428"/>
      </a:accent1>
      <a:accent2>
        <a:srgbClr val="005A9B"/>
      </a:accent2>
      <a:accent3>
        <a:srgbClr val="B9141E"/>
      </a:accent3>
      <a:accent4>
        <a:srgbClr val="5A5A96"/>
      </a:accent4>
      <a:accent5>
        <a:srgbClr val="8C7D6E"/>
      </a:accent5>
      <a:accent6>
        <a:srgbClr val="E6460A"/>
      </a:accent6>
      <a:hlink>
        <a:srgbClr val="0000FF"/>
      </a:hlink>
      <a:folHlink>
        <a:srgbClr val="800080"/>
      </a:folHlink>
    </a:clrScheme>
    <a:fontScheme name="_SK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Words>1848</Words>
  <Application>Microsoft Office PowerPoint</Application>
  <PresentationFormat>Bildspel på skärmen (4:3)</PresentationFormat>
  <Paragraphs>257</Paragraphs>
  <Slides>30</Slides>
  <Notes>29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Verdana</vt:lpstr>
      <vt:lpstr>Wingdings</vt:lpstr>
      <vt:lpstr>22_SKL Grön fot</vt:lpstr>
      <vt:lpstr>Grupputbildning </vt:lpstr>
      <vt:lpstr>PowerPoint-presentation</vt:lpstr>
      <vt:lpstr>Grupputbildningsmaterial</vt:lpstr>
      <vt:lpstr>Faktaguide</vt:lpstr>
      <vt:lpstr>Mina sidor</vt:lpstr>
      <vt:lpstr>PowerPoint-presentation</vt:lpstr>
      <vt:lpstr>PowerPoint-presentation</vt:lpstr>
      <vt:lpstr>PowerPoint-presentation</vt:lpstr>
      <vt:lpstr>Långtidsblodsocker HbA1c</vt:lpstr>
      <vt:lpstr>Åderförfettning</vt:lpstr>
      <vt:lpstr>PowerPoint-presentation</vt:lpstr>
      <vt:lpstr>Fysisk aktivitet</vt:lpstr>
      <vt:lpstr>Hitta din nivå</vt:lpstr>
      <vt:lpstr>Livsmedel som skyddar</vt:lpstr>
      <vt:lpstr>Forskningssammanställning från SBU visar:</vt:lpstr>
      <vt:lpstr>Huvudsakliga energikällor i de undersökta kosterna</vt:lpstr>
      <vt:lpstr>Vilka koster är bra vid diabetes?</vt:lpstr>
      <vt:lpstr>Medelhavskost</vt:lpstr>
      <vt:lpstr>Måttlig lågkolhydratkost</vt:lpstr>
      <vt:lpstr>Traditionell diabeteskost</vt:lpstr>
      <vt:lpstr>Traditionell diabeteskost med lågt GI</vt:lpstr>
      <vt:lpstr>Vilka koster rekommenderas inte  vid diabetes?</vt:lpstr>
      <vt:lpstr>Extrem lågkolhydratkost</vt:lpstr>
      <vt:lpstr>Smarta val vid diabetes</vt:lpstr>
      <vt:lpstr>Övervikt</vt:lpstr>
      <vt:lpstr>Övervikt</vt:lpstr>
      <vt:lpstr>Andra viktiga vanor vid diabetes</vt:lpstr>
      <vt:lpstr>Prover och undersökningar</vt:lpstr>
      <vt:lpstr>Högt blodsocker</vt:lpstr>
      <vt:lpstr>Om du får tecken på lågt blodsocker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Annelie</dc:creator>
  <cp:lastModifiedBy>Stockenstrand Martin</cp:lastModifiedBy>
  <cp:revision>195</cp:revision>
  <cp:lastPrinted>2014-03-18T12:31:26Z</cp:lastPrinted>
  <dcterms:created xsi:type="dcterms:W3CDTF">2013-01-23T13:22:00Z</dcterms:created>
  <dcterms:modified xsi:type="dcterms:W3CDTF">2015-11-04T13:52:35Z</dcterms:modified>
</cp:coreProperties>
</file>