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Lst>
  <p:notesMasterIdLst>
    <p:notesMasterId r:id="rId27"/>
  </p:notesMasterIdLst>
  <p:handoutMasterIdLst>
    <p:handoutMasterId r:id="rId28"/>
  </p:handoutMasterIdLst>
  <p:sldIdLst>
    <p:sldId id="265" r:id="rId6"/>
    <p:sldId id="287" r:id="rId7"/>
    <p:sldId id="286" r:id="rId8"/>
    <p:sldId id="290" r:id="rId9"/>
    <p:sldId id="269" r:id="rId10"/>
    <p:sldId id="291" r:id="rId11"/>
    <p:sldId id="271" r:id="rId12"/>
    <p:sldId id="260" r:id="rId13"/>
    <p:sldId id="259" r:id="rId14"/>
    <p:sldId id="272" r:id="rId15"/>
    <p:sldId id="289" r:id="rId16"/>
    <p:sldId id="277" r:id="rId17"/>
    <p:sldId id="273" r:id="rId18"/>
    <p:sldId id="262" r:id="rId19"/>
    <p:sldId id="263" r:id="rId20"/>
    <p:sldId id="292" r:id="rId21"/>
    <p:sldId id="276" r:id="rId22"/>
    <p:sldId id="284" r:id="rId23"/>
    <p:sldId id="295" r:id="rId24"/>
    <p:sldId id="280" r:id="rId25"/>
    <p:sldId id="294" r:id="rId26"/>
  </p:sldIdLst>
  <p:sldSz cx="12192000" cy="6858000"/>
  <p:notesSz cx="6858000" cy="9144000"/>
  <p:custDataLst>
    <p:tags r:id="rId29"/>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B37680-F6B7-F526-DB65-4DABA46D36BD}" name="Rut F Öien" initials="RFÖ" userId="01734cb8df40439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5" autoAdjust="0"/>
    <p:restoredTop sz="86388" autoAdjust="0"/>
  </p:normalViewPr>
  <p:slideViewPr>
    <p:cSldViewPr snapToGrid="0">
      <p:cViewPr varScale="1">
        <p:scale>
          <a:sx n="97" d="100"/>
          <a:sy n="97" d="100"/>
        </p:scale>
        <p:origin x="552" y="6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B07A9FF-CF56-F15F-E559-05B51DE084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Namn på vårdförlopp</a:t>
            </a:r>
          </a:p>
        </p:txBody>
      </p:sp>
      <p:sp>
        <p:nvSpPr>
          <p:cNvPr id="3" name="Platshållare för datum 2">
            <a:extLst>
              <a:ext uri="{FF2B5EF4-FFF2-40B4-BE49-F238E27FC236}">
                <a16:creationId xmlns:a16="http://schemas.microsoft.com/office/drawing/2014/main" id="{381F50C6-9A16-ACF8-C2E1-13265A453C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7FA528-2949-4F7D-B695-57BE9B687B89}" type="datetimeFigureOut">
              <a:rPr lang="sv-SE" smtClean="0"/>
              <a:t>2023-10-23</a:t>
            </a:fld>
            <a:endParaRPr lang="sv-SE"/>
          </a:p>
        </p:txBody>
      </p:sp>
      <p:sp>
        <p:nvSpPr>
          <p:cNvPr id="4" name="Platshållare för sidfot 3">
            <a:extLst>
              <a:ext uri="{FF2B5EF4-FFF2-40B4-BE49-F238E27FC236}">
                <a16:creationId xmlns:a16="http://schemas.microsoft.com/office/drawing/2014/main" id="{47A9BAEE-7866-B4C0-9FAA-E0E724C63F5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6DD52FA0-8260-A466-08E8-56F4B211D7E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28137D-B57E-4896-A616-A7974328D0D0}" type="slidenum">
              <a:rPr lang="sv-SE" smtClean="0"/>
              <a:t>‹#›</a:t>
            </a:fld>
            <a:endParaRPr lang="sv-SE"/>
          </a:p>
        </p:txBody>
      </p:sp>
    </p:spTree>
    <p:extLst>
      <p:ext uri="{BB962C8B-B14F-4D97-AF65-F5344CB8AC3E}">
        <p14:creationId xmlns:p14="http://schemas.microsoft.com/office/powerpoint/2010/main" val="1683112385"/>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Namn på vårdförlopp</a:t>
            </a: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D319F4-F609-4E94-A8B3-2F8431747CB9}" type="datetimeFigureOut">
              <a:rPr lang="sv-SE" smtClean="0"/>
              <a:t>2023-10-23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647FB9-2FCB-4FC1-82E1-203119A9FF1E}" type="slidenum">
              <a:rPr lang="sv-SE" smtClean="0"/>
              <a:t>‹#›</a:t>
            </a:fld>
            <a:endParaRPr lang="sv-SE"/>
          </a:p>
        </p:txBody>
      </p:sp>
    </p:spTree>
    <p:extLst>
      <p:ext uri="{BB962C8B-B14F-4D97-AF65-F5344CB8AC3E}">
        <p14:creationId xmlns:p14="http://schemas.microsoft.com/office/powerpoint/2010/main" val="1568760860"/>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endParaRPr lang="sv-SE" dirty="0"/>
          </a:p>
        </p:txBody>
      </p:sp>
      <p:sp>
        <p:nvSpPr>
          <p:cNvPr id="5" name="Platshållare för sidhuvud 4">
            <a:extLst>
              <a:ext uri="{FF2B5EF4-FFF2-40B4-BE49-F238E27FC236}">
                <a16:creationId xmlns:a16="http://schemas.microsoft.com/office/drawing/2014/main" id="{97C0B713-C358-95C5-407C-8B2397B37939}"/>
              </a:ext>
            </a:extLst>
          </p:cNvPr>
          <p:cNvSpPr>
            <a:spLocks noGrp="1"/>
          </p:cNvSpPr>
          <p:nvPr>
            <p:ph type="hdr" sz="quarter"/>
          </p:nvPr>
        </p:nvSpPr>
        <p:spPr/>
        <p:txBody>
          <a:bodyPr/>
          <a:lstStyle/>
          <a:p>
            <a:r>
              <a:rPr lang="sv-SE"/>
              <a:t>Namn på vårdförlopp</a:t>
            </a:r>
          </a:p>
        </p:txBody>
      </p:sp>
    </p:spTree>
    <p:extLst>
      <p:ext uri="{BB962C8B-B14F-4D97-AF65-F5344CB8AC3E}">
        <p14:creationId xmlns:p14="http://schemas.microsoft.com/office/powerpoint/2010/main" val="1331483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sidhuvud 3"/>
          <p:cNvSpPr>
            <a:spLocks noGrp="1"/>
          </p:cNvSpPr>
          <p:nvPr>
            <p:ph type="hdr" sz="quarter"/>
          </p:nvPr>
        </p:nvSpPr>
        <p:spPr/>
        <p:txBody>
          <a:bodyPr/>
          <a:lstStyle/>
          <a:p>
            <a:r>
              <a:rPr lang="sv-SE"/>
              <a:t>Namn på vårdförlopp</a:t>
            </a:r>
          </a:p>
        </p:txBody>
      </p:sp>
    </p:spTree>
    <p:extLst>
      <p:ext uri="{BB962C8B-B14F-4D97-AF65-F5344CB8AC3E}">
        <p14:creationId xmlns:p14="http://schemas.microsoft.com/office/powerpoint/2010/main" val="563639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5" name="Platshållare för sidhuvud 4">
            <a:extLst>
              <a:ext uri="{FF2B5EF4-FFF2-40B4-BE49-F238E27FC236}">
                <a16:creationId xmlns:a16="http://schemas.microsoft.com/office/drawing/2014/main" id="{9349BF29-705E-C305-1203-BF0EE91E8727}"/>
              </a:ext>
            </a:extLst>
          </p:cNvPr>
          <p:cNvSpPr>
            <a:spLocks noGrp="1"/>
          </p:cNvSpPr>
          <p:nvPr>
            <p:ph type="hdr" sz="quarter"/>
          </p:nvPr>
        </p:nvSpPr>
        <p:spPr/>
        <p:txBody>
          <a:bodyPr/>
          <a:lstStyle/>
          <a:p>
            <a:r>
              <a:rPr lang="sv-SE"/>
              <a:t>Namn på vårdförlopp</a:t>
            </a:r>
          </a:p>
        </p:txBody>
      </p:sp>
    </p:spTree>
    <p:extLst>
      <p:ext uri="{BB962C8B-B14F-4D97-AF65-F5344CB8AC3E}">
        <p14:creationId xmlns:p14="http://schemas.microsoft.com/office/powerpoint/2010/main" val="2007577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5" name="Platshållare för sidhuvud 4">
            <a:extLst>
              <a:ext uri="{FF2B5EF4-FFF2-40B4-BE49-F238E27FC236}">
                <a16:creationId xmlns:a16="http://schemas.microsoft.com/office/drawing/2014/main" id="{FF60DA54-D3D3-76C6-0E76-D1FD3A953B2B}"/>
              </a:ext>
            </a:extLst>
          </p:cNvPr>
          <p:cNvSpPr>
            <a:spLocks noGrp="1"/>
          </p:cNvSpPr>
          <p:nvPr>
            <p:ph type="hdr" sz="quarter"/>
          </p:nvPr>
        </p:nvSpPr>
        <p:spPr/>
        <p:txBody>
          <a:bodyPr/>
          <a:lstStyle/>
          <a:p>
            <a:r>
              <a:rPr lang="sv-SE"/>
              <a:t>Namn på vårdförlopp</a:t>
            </a:r>
          </a:p>
        </p:txBody>
      </p:sp>
    </p:spTree>
    <p:extLst>
      <p:ext uri="{BB962C8B-B14F-4D97-AF65-F5344CB8AC3E}">
        <p14:creationId xmlns:p14="http://schemas.microsoft.com/office/powerpoint/2010/main" val="1590825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5" name="Platshållare för sidhuvud 4">
            <a:extLst>
              <a:ext uri="{FF2B5EF4-FFF2-40B4-BE49-F238E27FC236}">
                <a16:creationId xmlns:a16="http://schemas.microsoft.com/office/drawing/2014/main" id="{A8A0B725-8BD0-7DEC-16FD-897E2C9C1F0F}"/>
              </a:ext>
            </a:extLst>
          </p:cNvPr>
          <p:cNvSpPr>
            <a:spLocks noGrp="1"/>
          </p:cNvSpPr>
          <p:nvPr>
            <p:ph type="hdr" sz="quarter"/>
          </p:nvPr>
        </p:nvSpPr>
        <p:spPr/>
        <p:txBody>
          <a:bodyPr/>
          <a:lstStyle/>
          <a:p>
            <a:r>
              <a:rPr lang="sv-SE"/>
              <a:t>Namn på vårdförlopp</a:t>
            </a:r>
          </a:p>
        </p:txBody>
      </p:sp>
    </p:spTree>
    <p:extLst>
      <p:ext uri="{BB962C8B-B14F-4D97-AF65-F5344CB8AC3E}">
        <p14:creationId xmlns:p14="http://schemas.microsoft.com/office/powerpoint/2010/main" val="1090909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solidFill>
                  <a:srgbClr val="000000"/>
                </a:solidFill>
                <a:ea typeface="Calibri" panose="020F0502020204030204" pitchFamily="34" charset="0"/>
                <a:cs typeface="Arial" panose="020B0604020202020204" pitchFamily="34" charset="0"/>
              </a:rPr>
              <a:t>Utmaning 1) Vissa patienter lider länge innan de söker eller får vård</a:t>
            </a:r>
            <a:endParaRPr lang="sv-SE"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Risk för sen diagnos och långdragen sårläkning när patienten avvaktar att söka vård för sitt sår.</a:t>
            </a:r>
          </a:p>
          <a:p>
            <a:endParaRPr lang="sv-SE" dirty="0"/>
          </a:p>
          <a:p>
            <a:r>
              <a:rPr lang="sv-SE" sz="1200" b="1" dirty="0"/>
              <a:t>Utmaning 2: Brist på sårkompetens i vården</a:t>
            </a:r>
          </a:p>
          <a:p>
            <a:pPr marL="171450" indent="-171450">
              <a:buFont typeface="Arial" panose="020B0604020202020204" pitchFamily="34" charset="0"/>
              <a:buChar char="•"/>
            </a:pPr>
            <a:r>
              <a:rPr lang="sv-SE" sz="1200" dirty="0"/>
              <a:t>Okunskap i vården om olika diagnoser och deras behandling, vilket leder till felaktig behandling. </a:t>
            </a:r>
          </a:p>
          <a:p>
            <a:pPr marL="171450" indent="-171450">
              <a:buFont typeface="Arial" panose="020B0604020202020204" pitchFamily="34" charset="0"/>
              <a:buChar char="•"/>
            </a:pPr>
            <a:r>
              <a:rPr lang="sv-SE" sz="1200" dirty="0"/>
              <a:t>Kunskapsbristen kan leda till att det krävs många besök innan preliminär diagnos ställs och patienten får adekvat behandling eller remiss till specialiserad vård för åtgärd av grundorsaken.</a:t>
            </a:r>
          </a:p>
          <a:p>
            <a:pPr marL="171450" indent="-171450">
              <a:buFont typeface="Arial" panose="020B0604020202020204" pitchFamily="34" charset="0"/>
              <a:buChar char="•"/>
            </a:pPr>
            <a:r>
              <a:rPr lang="sv-SE" sz="1200" dirty="0"/>
              <a:t>Kunskapsbrist om smärta, kompressionsbehandling och neuropati.</a:t>
            </a:r>
          </a:p>
          <a:p>
            <a:pPr marL="171450" indent="-171450">
              <a:buFont typeface="Arial" panose="020B0604020202020204" pitchFamily="34" charset="0"/>
              <a:buChar char="•"/>
            </a:pPr>
            <a:r>
              <a:rPr lang="sv-SE" sz="1200" dirty="0"/>
              <a:t>Ojämn tillgång till doppler som krävs för att ställa diagnos</a:t>
            </a:r>
          </a:p>
          <a:p>
            <a:endParaRPr lang="sv-SE" dirty="0"/>
          </a:p>
          <a:p>
            <a:r>
              <a:rPr lang="sv-SE" sz="1200" b="1" dirty="0"/>
              <a:t>Utmaning 3: Brister i bemötandet och i patientens möjlighet att vara delaktig </a:t>
            </a:r>
          </a:p>
          <a:p>
            <a:pPr marL="171450" indent="-171450">
              <a:buFont typeface="Arial" panose="020B0604020202020204" pitchFamily="34" charset="0"/>
              <a:buChar char="•"/>
            </a:pPr>
            <a:r>
              <a:rPr lang="sv-SE" sz="1200" dirty="0">
                <a:ea typeface="Calibri" panose="020F0502020204030204" pitchFamily="34" charset="0"/>
                <a:cs typeface="Times New Roman" panose="02020603050405020304" pitchFamily="18" charset="0"/>
              </a:rPr>
              <a:t>Patienten upplever ibland dåligt bemötande, att inte bli lyssnad på, ointresse. Upplever bemötandet som stigmatiserande.</a:t>
            </a:r>
          </a:p>
          <a:p>
            <a:pPr marL="171450" indent="-171450">
              <a:buFont typeface="Arial" panose="020B0604020202020204" pitchFamily="34" charset="0"/>
              <a:buChar char="•"/>
            </a:pPr>
            <a:r>
              <a:rPr lang="sv-SE" sz="1200" dirty="0">
                <a:ea typeface="Calibri" panose="020F0502020204030204" pitchFamily="34" charset="0"/>
                <a:cs typeface="Times New Roman" panose="02020603050405020304" pitchFamily="18" charset="0"/>
              </a:rPr>
              <a:t>Skillnader i kunskaps- och informationsnivå mellan vårdpersonal och patient påverkar patientens delaktighet i vård och egenvård negativt. </a:t>
            </a:r>
          </a:p>
          <a:p>
            <a:pPr marL="171450" indent="-171450">
              <a:buFont typeface="Arial" panose="020B0604020202020204" pitchFamily="34" charset="0"/>
              <a:buChar char="•"/>
            </a:pPr>
            <a:r>
              <a:rPr lang="sv-SE" sz="1200" dirty="0">
                <a:ea typeface="Calibri" panose="020F0502020204030204" pitchFamily="34" charset="0"/>
                <a:cs typeface="Times New Roman" panose="02020603050405020304" pitchFamily="18" charset="0"/>
              </a:rPr>
              <a:t>Bristande information om och stöd för egenvård</a:t>
            </a:r>
          </a:p>
          <a:p>
            <a:endParaRPr lang="sv-SE" dirty="0"/>
          </a:p>
          <a:p>
            <a:r>
              <a:rPr lang="sv-SE" sz="1200" b="1" dirty="0">
                <a:latin typeface="Calibri" panose="020F0502020204030204" pitchFamily="34" charset="0"/>
                <a:ea typeface="Calibri" panose="020F0502020204030204" pitchFamily="34" charset="0"/>
                <a:cs typeface="Calibri" panose="020F0502020204030204" pitchFamily="34" charset="0"/>
              </a:rPr>
              <a:t>Utmaning 4: Oro på grund av bristande information</a:t>
            </a:r>
          </a:p>
          <a:p>
            <a:pPr marL="171450" indent="-171450">
              <a:buFont typeface="Arial" panose="020B0604020202020204" pitchFamily="34" charset="0"/>
              <a:buChar char="•"/>
            </a:pPr>
            <a:r>
              <a:rPr lang="sv-SE" sz="1200" dirty="0">
                <a:solidFill>
                  <a:schemeClr val="dk1"/>
                </a:solidFill>
                <a:ea typeface="Calibri"/>
                <a:cs typeface="Calibri"/>
                <a:sym typeface="Calibri"/>
              </a:rPr>
              <a:t>Okunskap i vården gör att patienten inte får information om diagnoser och möjliga behandlingar. Leder till oro för livslånga besvär och amputation.</a:t>
            </a:r>
          </a:p>
          <a:p>
            <a:pPr marL="171450" indent="-171450">
              <a:buFont typeface="Arial" panose="020B0604020202020204" pitchFamily="34" charset="0"/>
              <a:buChar char="•"/>
            </a:pPr>
            <a:endParaRPr lang="sv-SE" sz="1200" dirty="0">
              <a:solidFill>
                <a:schemeClr val="dk1"/>
              </a:solidFill>
              <a:cs typeface="Calibri"/>
              <a:sym typeface="Calibri"/>
            </a:endParaRPr>
          </a:p>
          <a:p>
            <a:r>
              <a:rPr lang="sv-SE" sz="1200" b="1" dirty="0">
                <a:latin typeface="Calibri" panose="020F0502020204030204" pitchFamily="34" charset="0"/>
                <a:ea typeface="Calibri" panose="020F0502020204030204" pitchFamily="34" charset="0"/>
                <a:cs typeface="Calibri" panose="020F0502020204030204" pitchFamily="34" charset="0"/>
              </a:rPr>
              <a:t>Utmaning 5: Bristande systematisk uppföljning av sår</a:t>
            </a:r>
          </a:p>
          <a:p>
            <a:pPr marL="171450" indent="-171450">
              <a:buFont typeface="Arial" panose="020B0604020202020204" pitchFamily="34" charset="0"/>
              <a:buChar char="•"/>
            </a:pPr>
            <a:r>
              <a:rPr lang="sv-SE" sz="1200" dirty="0">
                <a:solidFill>
                  <a:schemeClr val="dk1"/>
                </a:solidFill>
                <a:ea typeface="Calibri"/>
                <a:cs typeface="Calibri"/>
                <a:sym typeface="Calibri"/>
              </a:rPr>
              <a:t>Bristande kontinuitet och samordning av behandlande personal och/eller fotodokumentation gör att sårläkningen inte följs upp på ett systematiskt sätt.</a:t>
            </a:r>
          </a:p>
          <a:p>
            <a:pPr marL="171450" indent="-171450">
              <a:buFont typeface="Arial" panose="020B0604020202020204" pitchFamily="34" charset="0"/>
              <a:buChar char="•"/>
            </a:pPr>
            <a:r>
              <a:rPr lang="sv-SE" sz="1200" dirty="0">
                <a:solidFill>
                  <a:schemeClr val="dk1"/>
                </a:solidFill>
                <a:ea typeface="Calibri"/>
                <a:cs typeface="Calibri"/>
                <a:sym typeface="Calibri"/>
              </a:rPr>
              <a:t>Patienten orkar inte hålla ut.</a:t>
            </a:r>
          </a:p>
          <a:p>
            <a:pPr marL="171450" indent="-171450">
              <a:buFont typeface="Arial" panose="020B0604020202020204" pitchFamily="34" charset="0"/>
              <a:buChar char="•"/>
            </a:pPr>
            <a:r>
              <a:rPr lang="sv-SE" sz="1200" dirty="0">
                <a:solidFill>
                  <a:schemeClr val="dk1"/>
                </a:solidFill>
                <a:ea typeface="Calibri"/>
                <a:cs typeface="Calibri"/>
                <a:sym typeface="Calibri"/>
              </a:rPr>
              <a:t>Bristfällig uppföljning av egenvård, omläggning och sårprevention ger ökad risk för nya sår.</a:t>
            </a:r>
          </a:p>
          <a:p>
            <a:endParaRPr lang="sv-SE" dirty="0"/>
          </a:p>
        </p:txBody>
      </p:sp>
      <p:sp>
        <p:nvSpPr>
          <p:cNvPr id="4" name="Platshållare för sidhuvud 3"/>
          <p:cNvSpPr>
            <a:spLocks noGrp="1"/>
          </p:cNvSpPr>
          <p:nvPr>
            <p:ph type="hdr" sz="quarter"/>
          </p:nvPr>
        </p:nvSpPr>
        <p:spPr/>
        <p:txBody>
          <a:bodyPr/>
          <a:lstStyle/>
          <a:p>
            <a:r>
              <a:rPr lang="sv-SE"/>
              <a:t>Namn på vårdförlopp</a:t>
            </a:r>
          </a:p>
        </p:txBody>
      </p:sp>
    </p:spTree>
    <p:extLst>
      <p:ext uri="{BB962C8B-B14F-4D97-AF65-F5344CB8AC3E}">
        <p14:creationId xmlns:p14="http://schemas.microsoft.com/office/powerpoint/2010/main" val="134255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sidhuvud 3"/>
          <p:cNvSpPr>
            <a:spLocks noGrp="1"/>
          </p:cNvSpPr>
          <p:nvPr>
            <p:ph type="hdr" sz="quarter"/>
          </p:nvPr>
        </p:nvSpPr>
        <p:spPr/>
        <p:txBody>
          <a:bodyPr/>
          <a:lstStyle/>
          <a:p>
            <a:r>
              <a:rPr lang="sv-SE"/>
              <a:t>Namn på vårdförlopp</a:t>
            </a:r>
          </a:p>
        </p:txBody>
      </p:sp>
    </p:spTree>
    <p:extLst>
      <p:ext uri="{BB962C8B-B14F-4D97-AF65-F5344CB8AC3E}">
        <p14:creationId xmlns:p14="http://schemas.microsoft.com/office/powerpoint/2010/main" val="1173468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sidhuvud 3"/>
          <p:cNvSpPr>
            <a:spLocks noGrp="1"/>
          </p:cNvSpPr>
          <p:nvPr>
            <p:ph type="hdr" sz="quarter"/>
          </p:nvPr>
        </p:nvSpPr>
        <p:spPr/>
        <p:txBody>
          <a:bodyPr/>
          <a:lstStyle/>
          <a:p>
            <a:r>
              <a:rPr lang="sv-SE"/>
              <a:t>Namn på vårdförlopp</a:t>
            </a:r>
          </a:p>
        </p:txBody>
      </p:sp>
    </p:spTree>
    <p:extLst>
      <p:ext uri="{BB962C8B-B14F-4D97-AF65-F5344CB8AC3E}">
        <p14:creationId xmlns:p14="http://schemas.microsoft.com/office/powerpoint/2010/main" val="3068557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5" name="Platshållare för sidhuvud 4">
            <a:extLst>
              <a:ext uri="{FF2B5EF4-FFF2-40B4-BE49-F238E27FC236}">
                <a16:creationId xmlns:a16="http://schemas.microsoft.com/office/drawing/2014/main" id="{70F318C3-F1B2-E781-EBF2-14BFE9F48347}"/>
              </a:ext>
            </a:extLst>
          </p:cNvPr>
          <p:cNvSpPr>
            <a:spLocks noGrp="1"/>
          </p:cNvSpPr>
          <p:nvPr>
            <p:ph type="hdr" sz="quarter"/>
          </p:nvPr>
        </p:nvSpPr>
        <p:spPr/>
        <p:txBody>
          <a:bodyPr/>
          <a:lstStyle/>
          <a:p>
            <a:r>
              <a:rPr lang="sv-SE"/>
              <a:t>Namn på vårdförlopp</a:t>
            </a:r>
          </a:p>
        </p:txBody>
      </p:sp>
    </p:spTree>
    <p:extLst>
      <p:ext uri="{BB962C8B-B14F-4D97-AF65-F5344CB8AC3E}">
        <p14:creationId xmlns:p14="http://schemas.microsoft.com/office/powerpoint/2010/main" val="1540081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9795F843-3CE1-ED4D-A4D1-B27B6DB646D1}"/>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en-US"/>
              <a:t>Click to edit Master title style</a:t>
            </a:r>
            <a:endParaRPr lang="sv-SE" dirty="0"/>
          </a:p>
        </p:txBody>
      </p:sp>
      <p:sp>
        <p:nvSpPr>
          <p:cNvPr id="8" name="Platshållare för text 11">
            <a:extLst>
              <a:ext uri="{FF2B5EF4-FFF2-40B4-BE49-F238E27FC236}">
                <a16:creationId xmlns:a16="http://schemas.microsoft.com/office/drawing/2014/main" id="{CF58C1CC-ECA4-5141-95FE-2805C6A2DC6C}"/>
              </a:ext>
            </a:extLst>
          </p:cNvPr>
          <p:cNvSpPr>
            <a:spLocks noGrp="1"/>
          </p:cNvSpPr>
          <p:nvPr>
            <p:ph type="body" sz="quarter" idx="10"/>
          </p:nvPr>
        </p:nvSpPr>
        <p:spPr>
          <a:xfrm>
            <a:off x="989013" y="1422400"/>
            <a:ext cx="9144000" cy="4186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extLst>
      <p:ext uri="{BB962C8B-B14F-4D97-AF65-F5344CB8AC3E}">
        <p14:creationId xmlns:p14="http://schemas.microsoft.com/office/powerpoint/2010/main" val="1927528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3" name="Platshållare för innehåll 2"/>
          <p:cNvSpPr>
            <a:spLocks noGrp="1"/>
          </p:cNvSpPr>
          <p:nvPr>
            <p:ph idx="1"/>
          </p:nvPr>
        </p:nvSpPr>
        <p:spPr>
          <a:xfrm>
            <a:off x="838200" y="1825625"/>
            <a:ext cx="10515600" cy="40380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D80BF-074B-4E55-B5AC-841B5F35CA8C}"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764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9795F843-3CE1-ED4D-A4D1-B27B6DB646D1}"/>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mall för rubrikformat</a:t>
            </a:r>
            <a:endParaRPr lang="sv-SE" dirty="0"/>
          </a:p>
        </p:txBody>
      </p:sp>
      <p:sp>
        <p:nvSpPr>
          <p:cNvPr id="8" name="Platshållare för text 11">
            <a:extLst>
              <a:ext uri="{FF2B5EF4-FFF2-40B4-BE49-F238E27FC236}">
                <a16:creationId xmlns:a16="http://schemas.microsoft.com/office/drawing/2014/main" id="{CF58C1CC-ECA4-5141-95FE-2805C6A2DC6C}"/>
              </a:ext>
            </a:extLst>
          </p:cNvPr>
          <p:cNvSpPr>
            <a:spLocks noGrp="1"/>
          </p:cNvSpPr>
          <p:nvPr>
            <p:ph type="body" sz="quarter" idx="10"/>
          </p:nvPr>
        </p:nvSpPr>
        <p:spPr>
          <a:xfrm>
            <a:off x="989013" y="1422400"/>
            <a:ext cx="9144000" cy="41862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566754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39BEDAC0-5874-E04B-91DB-F5F975627185}"/>
              </a:ext>
            </a:extLst>
          </p:cNvPr>
          <p:cNvSpPr>
            <a:spLocks noGrp="1"/>
          </p:cNvSpPr>
          <p:nvPr>
            <p:ph type="ctrTitle"/>
          </p:nvPr>
        </p:nvSpPr>
        <p:spPr>
          <a:xfrm>
            <a:off x="3350942" y="2349500"/>
            <a:ext cx="5158058" cy="1219200"/>
          </a:xfrm>
        </p:spPr>
        <p:txBody>
          <a:bodyPr anchor="b">
            <a:normAutofit/>
          </a:bodyPr>
          <a:lstStyle>
            <a:lvl1pPr algn="ctr">
              <a:defRPr sz="3600"/>
            </a:lvl1pPr>
          </a:lstStyle>
          <a:p>
            <a:r>
              <a:rPr lang="sv-SE"/>
              <a:t>Klicka här för att ändra mall för rubrikformat</a:t>
            </a:r>
            <a:endParaRPr lang="sv-SE" dirty="0"/>
          </a:p>
        </p:txBody>
      </p:sp>
    </p:spTree>
    <p:extLst>
      <p:ext uri="{BB962C8B-B14F-4D97-AF65-F5344CB8AC3E}">
        <p14:creationId xmlns:p14="http://schemas.microsoft.com/office/powerpoint/2010/main" val="1360542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C4D5F23-7C9C-F741-BD57-C8983CF39840}"/>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mall för rubrikformat</a:t>
            </a:r>
            <a:endParaRPr lang="sv-SE" dirty="0"/>
          </a:p>
        </p:txBody>
      </p:sp>
      <p:sp>
        <p:nvSpPr>
          <p:cNvPr id="4" name="Platshållare för diagram 3">
            <a:extLst>
              <a:ext uri="{FF2B5EF4-FFF2-40B4-BE49-F238E27FC236}">
                <a16:creationId xmlns:a16="http://schemas.microsoft.com/office/drawing/2014/main" id="{25595C8F-5C86-AD41-81CB-49F231878EF4}"/>
              </a:ext>
            </a:extLst>
          </p:cNvPr>
          <p:cNvSpPr>
            <a:spLocks noGrp="1"/>
          </p:cNvSpPr>
          <p:nvPr>
            <p:ph type="chart" sz="quarter" idx="10"/>
          </p:nvPr>
        </p:nvSpPr>
        <p:spPr>
          <a:xfrm>
            <a:off x="988742" y="1397000"/>
            <a:ext cx="9144000" cy="4737100"/>
          </a:xfrm>
        </p:spPr>
        <p:txBody>
          <a:bodyPr/>
          <a:lstStyle/>
          <a:p>
            <a:r>
              <a:rPr lang="sv-SE"/>
              <a:t>Klicka på ikonen för att lägga till ett diagram</a:t>
            </a:r>
          </a:p>
        </p:txBody>
      </p:sp>
    </p:spTree>
    <p:extLst>
      <p:ext uri="{BB962C8B-B14F-4D97-AF65-F5344CB8AC3E}">
        <p14:creationId xmlns:p14="http://schemas.microsoft.com/office/powerpoint/2010/main" val="898379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Anpassad layout">
    <p:spTree>
      <p:nvGrpSpPr>
        <p:cNvPr id="1" name=""/>
        <p:cNvGrpSpPr/>
        <p:nvPr/>
      </p:nvGrpSpPr>
      <p:grpSpPr>
        <a:xfrm>
          <a:off x="0" y="0"/>
          <a:ext cx="0" cy="0"/>
          <a:chOff x="0" y="0"/>
          <a:chExt cx="0" cy="0"/>
        </a:xfrm>
      </p:grpSpPr>
      <p:sp>
        <p:nvSpPr>
          <p:cNvPr id="3" name="Platshållare för bild 15">
            <a:extLst>
              <a:ext uri="{FF2B5EF4-FFF2-40B4-BE49-F238E27FC236}">
                <a16:creationId xmlns:a16="http://schemas.microsoft.com/office/drawing/2014/main" id="{627232BD-4CA2-2247-B71E-E9AC38B6CEFA}"/>
              </a:ext>
            </a:extLst>
          </p:cNvPr>
          <p:cNvSpPr>
            <a:spLocks noGrp="1"/>
          </p:cNvSpPr>
          <p:nvPr>
            <p:ph type="pic" sz="quarter" idx="10"/>
          </p:nvPr>
        </p:nvSpPr>
        <p:spPr>
          <a:xfrm>
            <a:off x="0" y="0"/>
            <a:ext cx="12192000" cy="7161696"/>
          </a:xfrm>
        </p:spPr>
        <p:txBody>
          <a:bodyPr/>
          <a:lstStyle/>
          <a:p>
            <a:r>
              <a:rPr lang="sv-SE"/>
              <a:t>Klicka på ikonen för att lägga till en bild</a:t>
            </a:r>
            <a:endParaRPr lang="sv-SE" dirty="0"/>
          </a:p>
        </p:txBody>
      </p:sp>
      <p:grpSp>
        <p:nvGrpSpPr>
          <p:cNvPr id="4" name="Grupp 3">
            <a:extLst>
              <a:ext uri="{FF2B5EF4-FFF2-40B4-BE49-F238E27FC236}">
                <a16:creationId xmlns:a16="http://schemas.microsoft.com/office/drawing/2014/main" id="{66A257AA-5F16-1A4A-B3E3-DA688DDA87C4}"/>
              </a:ext>
            </a:extLst>
          </p:cNvPr>
          <p:cNvGrpSpPr/>
          <p:nvPr/>
        </p:nvGrpSpPr>
        <p:grpSpPr>
          <a:xfrm>
            <a:off x="10444481" y="5727126"/>
            <a:ext cx="2222205" cy="884879"/>
            <a:chOff x="10242697" y="5607996"/>
            <a:chExt cx="2222205" cy="884879"/>
          </a:xfrm>
        </p:grpSpPr>
        <p:sp>
          <p:nvSpPr>
            <p:cNvPr id="5" name="textruta 4">
              <a:extLst>
                <a:ext uri="{FF2B5EF4-FFF2-40B4-BE49-F238E27FC236}">
                  <a16:creationId xmlns:a16="http://schemas.microsoft.com/office/drawing/2014/main" id="{4DDCF8DE-35BF-CE4C-84F1-345F9BD1A59D}"/>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36D91317-B3A4-F44F-A50E-7262129857E7}"/>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2677C2A9-EE1A-3D47-A628-E42AF60ADC3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upp 7">
            <a:extLst>
              <a:ext uri="{FF2B5EF4-FFF2-40B4-BE49-F238E27FC236}">
                <a16:creationId xmlns:a16="http://schemas.microsoft.com/office/drawing/2014/main" id="{B1819E8B-7BDB-6141-977D-7EF44C3E334F}"/>
              </a:ext>
            </a:extLst>
          </p:cNvPr>
          <p:cNvGrpSpPr/>
          <p:nvPr userDrawn="1"/>
        </p:nvGrpSpPr>
        <p:grpSpPr>
          <a:xfrm>
            <a:off x="10444481" y="5727126"/>
            <a:ext cx="2222205" cy="884879"/>
            <a:chOff x="10242697" y="5607996"/>
            <a:chExt cx="2222205" cy="884879"/>
          </a:xfrm>
        </p:grpSpPr>
        <p:sp>
          <p:nvSpPr>
            <p:cNvPr id="9" name="textruta 8">
              <a:extLst>
                <a:ext uri="{FF2B5EF4-FFF2-40B4-BE49-F238E27FC236}">
                  <a16:creationId xmlns:a16="http://schemas.microsoft.com/office/drawing/2014/main" id="{FF6F8030-A4CC-C748-A26E-38FD2E87979A}"/>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textruta 9">
              <a:extLst>
                <a:ext uri="{FF2B5EF4-FFF2-40B4-BE49-F238E27FC236}">
                  <a16:creationId xmlns:a16="http://schemas.microsoft.com/office/drawing/2014/main" id="{2685D7D2-FDF8-F246-859F-C45D301F4D2E}"/>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1" name="Rak 10">
              <a:extLst>
                <a:ext uri="{FF2B5EF4-FFF2-40B4-BE49-F238E27FC236}">
                  <a16:creationId xmlns:a16="http://schemas.microsoft.com/office/drawing/2014/main" id="{690F618A-4C54-7A4A-8027-63A38AD9A5F8}"/>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68346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F5919A7-E5E7-E447-AC47-3628E2C2C37E}"/>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 name="Grupp 3">
            <a:extLst>
              <a:ext uri="{FF2B5EF4-FFF2-40B4-BE49-F238E27FC236}">
                <a16:creationId xmlns:a16="http://schemas.microsoft.com/office/drawing/2014/main" id="{BD851597-1D96-1F49-9B1A-ED0727F4581C}"/>
              </a:ext>
            </a:extLst>
          </p:cNvPr>
          <p:cNvGrpSpPr/>
          <p:nvPr/>
        </p:nvGrpSpPr>
        <p:grpSpPr>
          <a:xfrm>
            <a:off x="10242697" y="5607996"/>
            <a:ext cx="2222205" cy="884879"/>
            <a:chOff x="10242697" y="5607996"/>
            <a:chExt cx="2222205" cy="884879"/>
          </a:xfrm>
        </p:grpSpPr>
        <p:sp>
          <p:nvSpPr>
            <p:cNvPr id="5" name="textruta 4">
              <a:extLst>
                <a:ext uri="{FF2B5EF4-FFF2-40B4-BE49-F238E27FC236}">
                  <a16:creationId xmlns:a16="http://schemas.microsoft.com/office/drawing/2014/main" id="{51D8CF96-0018-FD40-88CB-DC6ACA2FB156}"/>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A2A8A072-9169-BC43-801A-A61BF591F032}"/>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9E836D9E-4AB0-0C41-802B-ED4298D608B2}"/>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Platshållare för text 11">
            <a:extLst>
              <a:ext uri="{FF2B5EF4-FFF2-40B4-BE49-F238E27FC236}">
                <a16:creationId xmlns:a16="http://schemas.microsoft.com/office/drawing/2014/main" id="{3BC94B7A-F171-604C-9683-0DB769480ECF}"/>
              </a:ext>
            </a:extLst>
          </p:cNvPr>
          <p:cNvSpPr>
            <a:spLocks noGrp="1"/>
          </p:cNvSpPr>
          <p:nvPr>
            <p:ph type="body" sz="quarter" idx="10"/>
          </p:nvPr>
        </p:nvSpPr>
        <p:spPr>
          <a:xfrm>
            <a:off x="1141413" y="1574800"/>
            <a:ext cx="9144000" cy="41862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text 20">
            <a:extLst>
              <a:ext uri="{FF2B5EF4-FFF2-40B4-BE49-F238E27FC236}">
                <a16:creationId xmlns:a16="http://schemas.microsoft.com/office/drawing/2014/main" id="{42676A12-DB87-3E48-8425-B6EE63037088}"/>
              </a:ext>
            </a:extLst>
          </p:cNvPr>
          <p:cNvSpPr>
            <a:spLocks noGrp="1"/>
          </p:cNvSpPr>
          <p:nvPr>
            <p:ph type="body" sz="quarter" idx="12"/>
          </p:nvPr>
        </p:nvSpPr>
        <p:spPr>
          <a:xfrm>
            <a:off x="1141413" y="761565"/>
            <a:ext cx="9144000" cy="660400"/>
          </a:xfrm>
        </p:spPr>
        <p:txBody>
          <a:bodyPr>
            <a:noAutofit/>
          </a:bodyPr>
          <a:lstStyle>
            <a:lvl1pPr>
              <a:defRPr sz="3600" b="1">
                <a:solidFill>
                  <a:schemeClr val="bg1"/>
                </a:solidFill>
              </a:defRPr>
            </a:lvl1pPr>
          </a:lstStyle>
          <a:p>
            <a:pPr lvl="0"/>
            <a:r>
              <a:rPr lang="sv-SE"/>
              <a:t>Klicka här för att ändra format på bakgrundstexten</a:t>
            </a:r>
          </a:p>
        </p:txBody>
      </p:sp>
      <p:sp>
        <p:nvSpPr>
          <p:cNvPr id="10" name="Rektangel 9">
            <a:extLst>
              <a:ext uri="{FF2B5EF4-FFF2-40B4-BE49-F238E27FC236}">
                <a16:creationId xmlns:a16="http://schemas.microsoft.com/office/drawing/2014/main" id="{F4CE3D53-DEA0-8E4B-B92D-F10674F059E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1" name="Grupp 10">
            <a:extLst>
              <a:ext uri="{FF2B5EF4-FFF2-40B4-BE49-F238E27FC236}">
                <a16:creationId xmlns:a16="http://schemas.microsoft.com/office/drawing/2014/main" id="{67BBF980-C512-0447-A28B-C4C2C1F78096}"/>
              </a:ext>
            </a:extLst>
          </p:cNvPr>
          <p:cNvGrpSpPr/>
          <p:nvPr userDrawn="1"/>
        </p:nvGrpSpPr>
        <p:grpSpPr>
          <a:xfrm>
            <a:off x="10242697" y="5607996"/>
            <a:ext cx="2222205" cy="884879"/>
            <a:chOff x="10242697" y="5607996"/>
            <a:chExt cx="2222205" cy="884879"/>
          </a:xfrm>
        </p:grpSpPr>
        <p:sp>
          <p:nvSpPr>
            <p:cNvPr id="12" name="textruta 11">
              <a:extLst>
                <a:ext uri="{FF2B5EF4-FFF2-40B4-BE49-F238E27FC236}">
                  <a16:creationId xmlns:a16="http://schemas.microsoft.com/office/drawing/2014/main" id="{4CB3DB73-CD80-6941-876E-37F777FC5E4F}"/>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textruta 12">
              <a:extLst>
                <a:ext uri="{FF2B5EF4-FFF2-40B4-BE49-F238E27FC236}">
                  <a16:creationId xmlns:a16="http://schemas.microsoft.com/office/drawing/2014/main" id="{2322C6A7-FC94-F84A-9ED7-D07BAFDC4FFA}"/>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4" name="Rak 13">
              <a:extLst>
                <a:ext uri="{FF2B5EF4-FFF2-40B4-BE49-F238E27FC236}">
                  <a16:creationId xmlns:a16="http://schemas.microsoft.com/office/drawing/2014/main" id="{47BA1FC6-63BA-2641-B133-B828EDB49E3A}"/>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65468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5ECCEBBD-DCC5-9D46-8E00-EA10C52082DB}"/>
              </a:ext>
            </a:extLst>
          </p:cNvPr>
          <p:cNvSpPr>
            <a:spLocks noGrp="1"/>
          </p:cNvSpPr>
          <p:nvPr>
            <p:ph type="ctrTitle"/>
          </p:nvPr>
        </p:nvSpPr>
        <p:spPr>
          <a:xfrm>
            <a:off x="5829302" y="743841"/>
            <a:ext cx="4127500" cy="805559"/>
          </a:xfrm>
        </p:spPr>
        <p:txBody>
          <a:bodyPr anchor="b">
            <a:noAutofit/>
          </a:bodyPr>
          <a:lstStyle>
            <a:lvl1pPr algn="l">
              <a:defRPr sz="2800"/>
            </a:lvl1pPr>
          </a:lstStyle>
          <a:p>
            <a:r>
              <a:rPr lang="sv-SE"/>
              <a:t>Klicka här för att ändra mall för rubrikformat</a:t>
            </a:r>
            <a:endParaRPr lang="sv-SE" dirty="0"/>
          </a:p>
        </p:txBody>
      </p:sp>
      <p:sp>
        <p:nvSpPr>
          <p:cNvPr id="4" name="Platshållare för text 11">
            <a:extLst>
              <a:ext uri="{FF2B5EF4-FFF2-40B4-BE49-F238E27FC236}">
                <a16:creationId xmlns:a16="http://schemas.microsoft.com/office/drawing/2014/main" id="{5B50278C-4D2B-704E-A5F0-C7A065AD63B0}"/>
              </a:ext>
            </a:extLst>
          </p:cNvPr>
          <p:cNvSpPr>
            <a:spLocks noGrp="1"/>
          </p:cNvSpPr>
          <p:nvPr>
            <p:ph type="body" sz="quarter" idx="10"/>
          </p:nvPr>
        </p:nvSpPr>
        <p:spPr>
          <a:xfrm>
            <a:off x="5829302" y="1727200"/>
            <a:ext cx="4127500" cy="4186238"/>
          </a:xfrm>
        </p:spPr>
        <p:txBody>
          <a:bodyPr/>
          <a:lstStyle>
            <a:lvl1pPr marL="342900" indent="-342900">
              <a:buFont typeface="Arial" panose="020B0604020202020204" pitchFamily="34" charset="0"/>
              <a:buChar char="•"/>
              <a:defRPr/>
            </a:lvl1pPr>
          </a:lstStyle>
          <a:p>
            <a:pPr lvl="0"/>
            <a:r>
              <a:rPr lang="sv-SE"/>
              <a:t>Klicka här för att ändra format på bakgrundstexten</a:t>
            </a:r>
          </a:p>
        </p:txBody>
      </p:sp>
      <p:sp>
        <p:nvSpPr>
          <p:cNvPr id="5" name="Platshållare för bild 3">
            <a:extLst>
              <a:ext uri="{FF2B5EF4-FFF2-40B4-BE49-F238E27FC236}">
                <a16:creationId xmlns:a16="http://schemas.microsoft.com/office/drawing/2014/main" id="{95429808-FCC4-BF42-A19A-25EAACB20599}"/>
              </a:ext>
            </a:extLst>
          </p:cNvPr>
          <p:cNvSpPr>
            <a:spLocks noGrp="1"/>
          </p:cNvSpPr>
          <p:nvPr>
            <p:ph type="pic" sz="quarter" idx="11"/>
          </p:nvPr>
        </p:nvSpPr>
        <p:spPr>
          <a:xfrm>
            <a:off x="0" y="0"/>
            <a:ext cx="5257800" cy="6642100"/>
          </a:xfrm>
        </p:spPr>
        <p:txBody>
          <a:bodyPr/>
          <a:lstStyle/>
          <a:p>
            <a:r>
              <a:rPr lang="sv-SE"/>
              <a:t>Klicka på ikonen för att lägga till en bild</a:t>
            </a:r>
          </a:p>
        </p:txBody>
      </p:sp>
    </p:spTree>
    <p:extLst>
      <p:ext uri="{BB962C8B-B14F-4D97-AF65-F5344CB8AC3E}">
        <p14:creationId xmlns:p14="http://schemas.microsoft.com/office/powerpoint/2010/main" val="2621607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39BEDAC0-5874-E04B-91DB-F5F975627185}"/>
              </a:ext>
            </a:extLst>
          </p:cNvPr>
          <p:cNvSpPr>
            <a:spLocks noGrp="1"/>
          </p:cNvSpPr>
          <p:nvPr>
            <p:ph type="ctrTitle"/>
          </p:nvPr>
        </p:nvSpPr>
        <p:spPr>
          <a:xfrm>
            <a:off x="3350942" y="2349500"/>
            <a:ext cx="5158058" cy="1219200"/>
          </a:xfrm>
        </p:spPr>
        <p:txBody>
          <a:bodyPr anchor="b">
            <a:normAutofit/>
          </a:bodyPr>
          <a:lstStyle>
            <a:lvl1pPr algn="ctr">
              <a:defRPr sz="3600"/>
            </a:lvl1pPr>
          </a:lstStyle>
          <a:p>
            <a:r>
              <a:rPr lang="en-US"/>
              <a:t>Click to edit Master title style</a:t>
            </a:r>
            <a:endParaRPr lang="sv-SE" dirty="0"/>
          </a:p>
        </p:txBody>
      </p:sp>
    </p:spTree>
    <p:extLst>
      <p:ext uri="{BB962C8B-B14F-4D97-AF65-F5344CB8AC3E}">
        <p14:creationId xmlns:p14="http://schemas.microsoft.com/office/powerpoint/2010/main" val="2530568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C4D5F23-7C9C-F741-BD57-C8983CF39840}"/>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en-US"/>
              <a:t>Click to edit Master title style</a:t>
            </a:r>
            <a:endParaRPr lang="sv-SE" dirty="0"/>
          </a:p>
        </p:txBody>
      </p:sp>
      <p:sp>
        <p:nvSpPr>
          <p:cNvPr id="4" name="Platshållare för diagram 3">
            <a:extLst>
              <a:ext uri="{FF2B5EF4-FFF2-40B4-BE49-F238E27FC236}">
                <a16:creationId xmlns:a16="http://schemas.microsoft.com/office/drawing/2014/main" id="{25595C8F-5C86-AD41-81CB-49F231878EF4}"/>
              </a:ext>
            </a:extLst>
          </p:cNvPr>
          <p:cNvSpPr>
            <a:spLocks noGrp="1"/>
          </p:cNvSpPr>
          <p:nvPr>
            <p:ph type="chart" sz="quarter" idx="10"/>
          </p:nvPr>
        </p:nvSpPr>
        <p:spPr>
          <a:xfrm>
            <a:off x="988742" y="1397000"/>
            <a:ext cx="9144000" cy="4737100"/>
          </a:xfrm>
        </p:spPr>
        <p:txBody>
          <a:bodyPr/>
          <a:lstStyle/>
          <a:p>
            <a:r>
              <a:rPr lang="en-US"/>
              <a:t>Click icon to add chart</a:t>
            </a:r>
            <a:endParaRPr lang="sv-SE"/>
          </a:p>
        </p:txBody>
      </p:sp>
    </p:spTree>
    <p:extLst>
      <p:ext uri="{BB962C8B-B14F-4D97-AF65-F5344CB8AC3E}">
        <p14:creationId xmlns:p14="http://schemas.microsoft.com/office/powerpoint/2010/main" val="2813121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Anpassad layout">
    <p:spTree>
      <p:nvGrpSpPr>
        <p:cNvPr id="1" name=""/>
        <p:cNvGrpSpPr/>
        <p:nvPr/>
      </p:nvGrpSpPr>
      <p:grpSpPr>
        <a:xfrm>
          <a:off x="0" y="0"/>
          <a:ext cx="0" cy="0"/>
          <a:chOff x="0" y="0"/>
          <a:chExt cx="0" cy="0"/>
        </a:xfrm>
      </p:grpSpPr>
      <p:sp>
        <p:nvSpPr>
          <p:cNvPr id="3" name="Platshållare för bild 15">
            <a:extLst>
              <a:ext uri="{FF2B5EF4-FFF2-40B4-BE49-F238E27FC236}">
                <a16:creationId xmlns:a16="http://schemas.microsoft.com/office/drawing/2014/main" id="{627232BD-4CA2-2247-B71E-E9AC38B6CEFA}"/>
              </a:ext>
            </a:extLst>
          </p:cNvPr>
          <p:cNvSpPr>
            <a:spLocks noGrp="1"/>
          </p:cNvSpPr>
          <p:nvPr>
            <p:ph type="pic" sz="quarter" idx="10"/>
          </p:nvPr>
        </p:nvSpPr>
        <p:spPr>
          <a:xfrm>
            <a:off x="0" y="0"/>
            <a:ext cx="12192000" cy="7161696"/>
          </a:xfrm>
        </p:spPr>
        <p:txBody>
          <a:bodyPr/>
          <a:lstStyle/>
          <a:p>
            <a:r>
              <a:rPr lang="en-US"/>
              <a:t>Click icon to add picture</a:t>
            </a:r>
            <a:endParaRPr lang="sv-SE" dirty="0"/>
          </a:p>
        </p:txBody>
      </p:sp>
      <p:grpSp>
        <p:nvGrpSpPr>
          <p:cNvPr id="4" name="Grupp 3">
            <a:extLst>
              <a:ext uri="{FF2B5EF4-FFF2-40B4-BE49-F238E27FC236}">
                <a16:creationId xmlns:a16="http://schemas.microsoft.com/office/drawing/2014/main" id="{66A257AA-5F16-1A4A-B3E3-DA688DDA87C4}"/>
              </a:ext>
            </a:extLst>
          </p:cNvPr>
          <p:cNvGrpSpPr/>
          <p:nvPr/>
        </p:nvGrpSpPr>
        <p:grpSpPr>
          <a:xfrm>
            <a:off x="10444481" y="5727126"/>
            <a:ext cx="2222205" cy="884879"/>
            <a:chOff x="10242697" y="5607996"/>
            <a:chExt cx="2222205" cy="884879"/>
          </a:xfrm>
        </p:grpSpPr>
        <p:sp>
          <p:nvSpPr>
            <p:cNvPr id="5" name="textruta 4">
              <a:extLst>
                <a:ext uri="{FF2B5EF4-FFF2-40B4-BE49-F238E27FC236}">
                  <a16:creationId xmlns:a16="http://schemas.microsoft.com/office/drawing/2014/main" id="{4DDCF8DE-35BF-CE4C-84F1-345F9BD1A59D}"/>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36D91317-B3A4-F44F-A50E-7262129857E7}"/>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2677C2A9-EE1A-3D47-A628-E42AF60ADC3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upp 7">
            <a:extLst>
              <a:ext uri="{FF2B5EF4-FFF2-40B4-BE49-F238E27FC236}">
                <a16:creationId xmlns:a16="http://schemas.microsoft.com/office/drawing/2014/main" id="{B1819E8B-7BDB-6141-977D-7EF44C3E334F}"/>
              </a:ext>
            </a:extLst>
          </p:cNvPr>
          <p:cNvGrpSpPr/>
          <p:nvPr userDrawn="1"/>
        </p:nvGrpSpPr>
        <p:grpSpPr>
          <a:xfrm>
            <a:off x="10444481" y="5727126"/>
            <a:ext cx="2222205" cy="884879"/>
            <a:chOff x="10242697" y="5607996"/>
            <a:chExt cx="2222205" cy="884879"/>
          </a:xfrm>
        </p:grpSpPr>
        <p:sp>
          <p:nvSpPr>
            <p:cNvPr id="9" name="textruta 8">
              <a:extLst>
                <a:ext uri="{FF2B5EF4-FFF2-40B4-BE49-F238E27FC236}">
                  <a16:creationId xmlns:a16="http://schemas.microsoft.com/office/drawing/2014/main" id="{FF6F8030-A4CC-C748-A26E-38FD2E87979A}"/>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textruta 9">
              <a:extLst>
                <a:ext uri="{FF2B5EF4-FFF2-40B4-BE49-F238E27FC236}">
                  <a16:creationId xmlns:a16="http://schemas.microsoft.com/office/drawing/2014/main" id="{2685D7D2-FDF8-F246-859F-C45D301F4D2E}"/>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1" name="Rak 10">
              <a:extLst>
                <a:ext uri="{FF2B5EF4-FFF2-40B4-BE49-F238E27FC236}">
                  <a16:creationId xmlns:a16="http://schemas.microsoft.com/office/drawing/2014/main" id="{690F618A-4C54-7A4A-8027-63A38AD9A5F8}"/>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22609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F5919A7-E5E7-E447-AC47-3628E2C2C37E}"/>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 name="Grupp 3">
            <a:extLst>
              <a:ext uri="{FF2B5EF4-FFF2-40B4-BE49-F238E27FC236}">
                <a16:creationId xmlns:a16="http://schemas.microsoft.com/office/drawing/2014/main" id="{BD851597-1D96-1F49-9B1A-ED0727F4581C}"/>
              </a:ext>
            </a:extLst>
          </p:cNvPr>
          <p:cNvGrpSpPr/>
          <p:nvPr/>
        </p:nvGrpSpPr>
        <p:grpSpPr>
          <a:xfrm>
            <a:off x="10242697" y="5607996"/>
            <a:ext cx="2222205" cy="884879"/>
            <a:chOff x="10242697" y="5607996"/>
            <a:chExt cx="2222205" cy="884879"/>
          </a:xfrm>
        </p:grpSpPr>
        <p:sp>
          <p:nvSpPr>
            <p:cNvPr id="5" name="textruta 4">
              <a:extLst>
                <a:ext uri="{FF2B5EF4-FFF2-40B4-BE49-F238E27FC236}">
                  <a16:creationId xmlns:a16="http://schemas.microsoft.com/office/drawing/2014/main" id="{51D8CF96-0018-FD40-88CB-DC6ACA2FB156}"/>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A2A8A072-9169-BC43-801A-A61BF591F032}"/>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9E836D9E-4AB0-0C41-802B-ED4298D608B2}"/>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Platshållare för text 11">
            <a:extLst>
              <a:ext uri="{FF2B5EF4-FFF2-40B4-BE49-F238E27FC236}">
                <a16:creationId xmlns:a16="http://schemas.microsoft.com/office/drawing/2014/main" id="{3BC94B7A-F171-604C-9683-0DB769480ECF}"/>
              </a:ext>
            </a:extLst>
          </p:cNvPr>
          <p:cNvSpPr>
            <a:spLocks noGrp="1"/>
          </p:cNvSpPr>
          <p:nvPr>
            <p:ph type="body" sz="quarter" idx="10"/>
          </p:nvPr>
        </p:nvSpPr>
        <p:spPr>
          <a:xfrm>
            <a:off x="1141413" y="1574800"/>
            <a:ext cx="9144000" cy="41862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9" name="Platshållare för text 20">
            <a:extLst>
              <a:ext uri="{FF2B5EF4-FFF2-40B4-BE49-F238E27FC236}">
                <a16:creationId xmlns:a16="http://schemas.microsoft.com/office/drawing/2014/main" id="{42676A12-DB87-3E48-8425-B6EE63037088}"/>
              </a:ext>
            </a:extLst>
          </p:cNvPr>
          <p:cNvSpPr>
            <a:spLocks noGrp="1"/>
          </p:cNvSpPr>
          <p:nvPr>
            <p:ph type="body" sz="quarter" idx="12"/>
          </p:nvPr>
        </p:nvSpPr>
        <p:spPr>
          <a:xfrm>
            <a:off x="1141413" y="761565"/>
            <a:ext cx="9144000" cy="660400"/>
          </a:xfrm>
        </p:spPr>
        <p:txBody>
          <a:bodyPr>
            <a:noAutofit/>
          </a:bodyPr>
          <a:lstStyle>
            <a:lvl1pPr>
              <a:defRPr sz="3600" b="1">
                <a:solidFill>
                  <a:schemeClr val="bg1"/>
                </a:solidFill>
              </a:defRPr>
            </a:lvl1pPr>
          </a:lstStyle>
          <a:p>
            <a:pPr lvl="0"/>
            <a:r>
              <a:rPr lang="en-US"/>
              <a:t>Click to edit Master text styles</a:t>
            </a:r>
          </a:p>
        </p:txBody>
      </p:sp>
      <p:sp>
        <p:nvSpPr>
          <p:cNvPr id="10" name="Rektangel 9">
            <a:extLst>
              <a:ext uri="{FF2B5EF4-FFF2-40B4-BE49-F238E27FC236}">
                <a16:creationId xmlns:a16="http://schemas.microsoft.com/office/drawing/2014/main" id="{F4CE3D53-DEA0-8E4B-B92D-F10674F059E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1" name="Grupp 10">
            <a:extLst>
              <a:ext uri="{FF2B5EF4-FFF2-40B4-BE49-F238E27FC236}">
                <a16:creationId xmlns:a16="http://schemas.microsoft.com/office/drawing/2014/main" id="{67BBF980-C512-0447-A28B-C4C2C1F78096}"/>
              </a:ext>
            </a:extLst>
          </p:cNvPr>
          <p:cNvGrpSpPr/>
          <p:nvPr userDrawn="1"/>
        </p:nvGrpSpPr>
        <p:grpSpPr>
          <a:xfrm>
            <a:off x="10242697" y="5607996"/>
            <a:ext cx="2222205" cy="884879"/>
            <a:chOff x="10242697" y="5607996"/>
            <a:chExt cx="2222205" cy="884879"/>
          </a:xfrm>
        </p:grpSpPr>
        <p:sp>
          <p:nvSpPr>
            <p:cNvPr id="12" name="textruta 11">
              <a:extLst>
                <a:ext uri="{FF2B5EF4-FFF2-40B4-BE49-F238E27FC236}">
                  <a16:creationId xmlns:a16="http://schemas.microsoft.com/office/drawing/2014/main" id="{4CB3DB73-CD80-6941-876E-37F777FC5E4F}"/>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textruta 12">
              <a:extLst>
                <a:ext uri="{FF2B5EF4-FFF2-40B4-BE49-F238E27FC236}">
                  <a16:creationId xmlns:a16="http://schemas.microsoft.com/office/drawing/2014/main" id="{2322C6A7-FC94-F84A-9ED7-D07BAFDC4FFA}"/>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4" name="Rak 13">
              <a:extLst>
                <a:ext uri="{FF2B5EF4-FFF2-40B4-BE49-F238E27FC236}">
                  <a16:creationId xmlns:a16="http://schemas.microsoft.com/office/drawing/2014/main" id="{47BA1FC6-63BA-2641-B133-B828EDB49E3A}"/>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75793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5ECCEBBD-DCC5-9D46-8E00-EA10C52082DB}"/>
              </a:ext>
            </a:extLst>
          </p:cNvPr>
          <p:cNvSpPr>
            <a:spLocks noGrp="1"/>
          </p:cNvSpPr>
          <p:nvPr>
            <p:ph type="ctrTitle"/>
          </p:nvPr>
        </p:nvSpPr>
        <p:spPr>
          <a:xfrm>
            <a:off x="5829302" y="743841"/>
            <a:ext cx="4127500" cy="805559"/>
          </a:xfrm>
        </p:spPr>
        <p:txBody>
          <a:bodyPr anchor="b">
            <a:noAutofit/>
          </a:bodyPr>
          <a:lstStyle>
            <a:lvl1pPr algn="l">
              <a:defRPr sz="2800"/>
            </a:lvl1pPr>
          </a:lstStyle>
          <a:p>
            <a:r>
              <a:rPr lang="en-US"/>
              <a:t>Click to edit Master title style</a:t>
            </a:r>
            <a:endParaRPr lang="sv-SE" dirty="0"/>
          </a:p>
        </p:txBody>
      </p:sp>
      <p:sp>
        <p:nvSpPr>
          <p:cNvPr id="4" name="Platshållare för text 11">
            <a:extLst>
              <a:ext uri="{FF2B5EF4-FFF2-40B4-BE49-F238E27FC236}">
                <a16:creationId xmlns:a16="http://schemas.microsoft.com/office/drawing/2014/main" id="{5B50278C-4D2B-704E-A5F0-C7A065AD63B0}"/>
              </a:ext>
            </a:extLst>
          </p:cNvPr>
          <p:cNvSpPr>
            <a:spLocks noGrp="1"/>
          </p:cNvSpPr>
          <p:nvPr>
            <p:ph type="body" sz="quarter" idx="10"/>
          </p:nvPr>
        </p:nvSpPr>
        <p:spPr>
          <a:xfrm>
            <a:off x="5829302" y="1727200"/>
            <a:ext cx="4127500" cy="4186238"/>
          </a:xfrm>
        </p:spPr>
        <p:txBody>
          <a:bodyPr/>
          <a:lstStyle>
            <a:lvl1pPr marL="342900" indent="-342900">
              <a:buFont typeface="Arial" panose="020B0604020202020204" pitchFamily="34" charset="0"/>
              <a:buChar char="•"/>
              <a:defRPr/>
            </a:lvl1pPr>
          </a:lstStyle>
          <a:p>
            <a:pPr lvl="0"/>
            <a:r>
              <a:rPr lang="en-US"/>
              <a:t>Click to edit Master text styles</a:t>
            </a:r>
          </a:p>
        </p:txBody>
      </p:sp>
      <p:sp>
        <p:nvSpPr>
          <p:cNvPr id="5" name="Platshållare för bild 3">
            <a:extLst>
              <a:ext uri="{FF2B5EF4-FFF2-40B4-BE49-F238E27FC236}">
                <a16:creationId xmlns:a16="http://schemas.microsoft.com/office/drawing/2014/main" id="{95429808-FCC4-BF42-A19A-25EAACB20599}"/>
              </a:ext>
            </a:extLst>
          </p:cNvPr>
          <p:cNvSpPr>
            <a:spLocks noGrp="1"/>
          </p:cNvSpPr>
          <p:nvPr>
            <p:ph type="pic" sz="quarter" idx="11"/>
          </p:nvPr>
        </p:nvSpPr>
        <p:spPr>
          <a:xfrm>
            <a:off x="0" y="0"/>
            <a:ext cx="5257800" cy="6642100"/>
          </a:xfrm>
        </p:spPr>
        <p:txBody>
          <a:bodyPr/>
          <a:lstStyle/>
          <a:p>
            <a:r>
              <a:rPr lang="en-US"/>
              <a:t>Click icon to add picture</a:t>
            </a:r>
            <a:endParaRPr lang="sv-SE"/>
          </a:p>
        </p:txBody>
      </p:sp>
    </p:spTree>
    <p:extLst>
      <p:ext uri="{BB962C8B-B14F-4D97-AF65-F5344CB8AC3E}">
        <p14:creationId xmlns:p14="http://schemas.microsoft.com/office/powerpoint/2010/main" val="2701924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Rubrikbi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1102C-5B75-4CD8-B136-BDAFEA31816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CF61102C-5B75-4CD8-B136-BDAFEA31816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619DA64-CD2E-4347-BFEC-01DE0B3E8501}"/>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6000" b="0" i="0" u="none" strike="noStrike" kern="1200" cap="none" spc="0" normalizeH="0" baseline="0" noProof="0">
              <a:ln>
                <a:noFill/>
              </a:ln>
              <a:solidFill>
                <a:srgbClr val="FFFFFF"/>
              </a:solidFill>
              <a:effectLst/>
              <a:uLnTx/>
              <a:uFillTx/>
              <a:latin typeface="Calibri Light" panose="020F0302020204030204" pitchFamily="34" charset="0"/>
              <a:ea typeface="+mn-ea"/>
              <a:cs typeface="+mn-cs"/>
              <a:sym typeface="Calibri Light" panose="020F0302020204030204" pitchFamily="34" charset="0"/>
            </a:endParaRPr>
          </a:p>
        </p:txBody>
      </p:sp>
      <p:sp>
        <p:nvSpPr>
          <p:cNvPr id="2" name="Rubrik 1"/>
          <p:cNvSpPr>
            <a:spLocks noGrp="1"/>
          </p:cNvSpPr>
          <p:nvPr>
            <p:ph type="ctrTitle" hasCustomPrompt="1"/>
          </p:nvPr>
        </p:nvSpPr>
        <p:spPr>
          <a:xfrm>
            <a:off x="1524000" y="1122363"/>
            <a:ext cx="9144000" cy="2387600"/>
          </a:xfrm>
          <a:noFill/>
        </p:spPr>
        <p:txBody>
          <a:bodyPr anchor="b"/>
          <a:lstStyle>
            <a:lvl1pPr algn="ctr">
              <a:defRPr sz="6000">
                <a:solidFill>
                  <a:schemeClr val="tx1">
                    <a:lumMod val="65000"/>
                    <a:lumOff val="35000"/>
                  </a:schemeClr>
                </a:solidFill>
              </a:defRPr>
            </a:lvl1pPr>
          </a:lstStyle>
          <a:p>
            <a:r>
              <a:rPr lang="sv-SE"/>
              <a:t>Klicka här för att ändra format</a:t>
            </a:r>
          </a:p>
        </p:txBody>
      </p:sp>
      <p:sp>
        <p:nvSpPr>
          <p:cNvPr id="3" name="Underrubrik 2"/>
          <p:cNvSpPr>
            <a:spLocks noGrp="1"/>
          </p:cNvSpPr>
          <p:nvPr>
            <p:ph type="subTitle" idx="1" hasCustomPrompt="1"/>
          </p:nvPr>
        </p:nvSpPr>
        <p:spPr>
          <a:xfrm>
            <a:off x="1524000" y="3602038"/>
            <a:ext cx="9144000" cy="1655762"/>
          </a:xfrm>
        </p:spPr>
        <p:txBody>
          <a:bodyPr/>
          <a:lstStyle>
            <a:lvl1pPr marL="0" indent="0" algn="ctr">
              <a:buNone/>
              <a:defRPr sz="2400">
                <a:solidFill>
                  <a:srgbClr val="377D7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Tree>
    <p:extLst>
      <p:ext uri="{BB962C8B-B14F-4D97-AF65-F5344CB8AC3E}">
        <p14:creationId xmlns:p14="http://schemas.microsoft.com/office/powerpoint/2010/main" val="1057333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Platshållare för sidfo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Platshållare för bild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0D80BF-074B-4E55-B5AC-841B5F35CA8C}" type="slidenum">
              <a:rPr kumimoji="0" lang="sv-SE" sz="18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8637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2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a:noFill/>
        </p:spPr>
        <p:txBody>
          <a:bodyPr anchor="b"/>
          <a:lstStyle>
            <a:lvl1pPr algn="ctr">
              <a:defRPr sz="6000">
                <a:solidFill>
                  <a:schemeClr val="tx1">
                    <a:lumMod val="65000"/>
                    <a:lumOff val="35000"/>
                  </a:schemeClr>
                </a:solidFill>
              </a:defRPr>
            </a:lvl1pPr>
          </a:lstStyle>
          <a:p>
            <a:r>
              <a:rPr lang="en-US"/>
              <a:t>Click to edit Master title style</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solidFill>
                  <a:srgbClr val="377D7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a:p>
        </p:txBody>
      </p:sp>
    </p:spTree>
    <p:extLst>
      <p:ext uri="{BB962C8B-B14F-4D97-AF65-F5344CB8AC3E}">
        <p14:creationId xmlns:p14="http://schemas.microsoft.com/office/powerpoint/2010/main" val="277256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18D3DB2-9356-4838-A1B2-D065D5906CE6}"/>
              </a:ext>
            </a:extLst>
          </p:cNvPr>
          <p:cNvGraphicFramePr>
            <a:graphicFrameLocks noChangeAspect="1"/>
          </p:cNvGraphicFramePr>
          <p:nvPr userDrawn="1">
            <p:custDataLst>
              <p:tags r:id="rId1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95" imgH="394" progId="TCLayout.ActiveDocument.1">
                  <p:embed/>
                </p:oleObj>
              </mc:Choice>
              <mc:Fallback>
                <p:oleObj name="think-cell Slide" r:id="rId13" imgW="395" imgH="394" progId="TCLayout.ActiveDocument.1">
                  <p:embed/>
                  <p:pic>
                    <p:nvPicPr>
                      <p:cNvPr id="2" name="Object 1" hidden="1">
                        <a:extLst>
                          <a:ext uri="{FF2B5EF4-FFF2-40B4-BE49-F238E27FC236}">
                            <a16:creationId xmlns:a16="http://schemas.microsoft.com/office/drawing/2014/main" id="{A18D3DB2-9356-4838-A1B2-D065D5906CE6}"/>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7" name="Platshållare för rubrik 1">
            <a:extLst>
              <a:ext uri="{FF2B5EF4-FFF2-40B4-BE49-F238E27FC236}">
                <a16:creationId xmlns:a16="http://schemas.microsoft.com/office/drawing/2014/main" id="{18BF671C-FD53-304A-A420-AEADAE2826EF}"/>
              </a:ext>
            </a:extLst>
          </p:cNvPr>
          <p:cNvSpPr>
            <a:spLocks noGrp="1"/>
          </p:cNvSpPr>
          <p:nvPr>
            <p:ph type="title"/>
          </p:nvPr>
        </p:nvSpPr>
        <p:spPr>
          <a:xfrm>
            <a:off x="838200" y="365125"/>
            <a:ext cx="9409043" cy="1325563"/>
          </a:xfrm>
          <a:prstGeom prst="rect">
            <a:avLst/>
          </a:prstGeom>
        </p:spPr>
        <p:txBody>
          <a:bodyPr vert="horz" lIns="91440" tIns="45720" rIns="91440" bIns="45720" rtlCol="0" anchor="ctr">
            <a:normAutofit/>
          </a:bodyPr>
          <a:lstStyle/>
          <a:p>
            <a:endParaRPr lang="sv-SE" dirty="0"/>
          </a:p>
        </p:txBody>
      </p:sp>
      <p:sp>
        <p:nvSpPr>
          <p:cNvPr id="8" name="Platshållare för text 2">
            <a:extLst>
              <a:ext uri="{FF2B5EF4-FFF2-40B4-BE49-F238E27FC236}">
                <a16:creationId xmlns:a16="http://schemas.microsoft.com/office/drawing/2014/main" id="{08950591-8A82-364A-86CA-C189240A1015}"/>
              </a:ext>
            </a:extLst>
          </p:cNvPr>
          <p:cNvSpPr>
            <a:spLocks noGrp="1"/>
          </p:cNvSpPr>
          <p:nvPr>
            <p:ph type="body" idx="1"/>
          </p:nvPr>
        </p:nvSpPr>
        <p:spPr>
          <a:xfrm>
            <a:off x="838200" y="1825625"/>
            <a:ext cx="9404497" cy="4351338"/>
          </a:xfrm>
          <a:prstGeom prst="rect">
            <a:avLst/>
          </a:prstGeom>
        </p:spPr>
        <p:txBody>
          <a:bodyPr vert="horz" lIns="91440" tIns="45720" rIns="91440" bIns="45720" rtlCol="0">
            <a:normAutofit/>
          </a:bodyPr>
          <a:lstStyle/>
          <a:p>
            <a:pPr lvl="0"/>
            <a:endParaRPr lang="sv-SE" dirty="0"/>
          </a:p>
        </p:txBody>
      </p:sp>
      <p:sp>
        <p:nvSpPr>
          <p:cNvPr id="9" name="Rektangel 8">
            <a:extLst>
              <a:ext uri="{FF2B5EF4-FFF2-40B4-BE49-F238E27FC236}">
                <a16:creationId xmlns:a16="http://schemas.microsoft.com/office/drawing/2014/main" id="{78C0B532-3FF1-6D4C-B718-CA8EFF31A50B}"/>
              </a:ext>
            </a:extLst>
          </p:cNvPr>
          <p:cNvSpPr/>
          <p:nvPr/>
        </p:nvSpPr>
        <p:spPr>
          <a:xfrm>
            <a:off x="0" y="6649656"/>
            <a:ext cx="12192000" cy="208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0" name="Grupp 9">
            <a:extLst>
              <a:ext uri="{FF2B5EF4-FFF2-40B4-BE49-F238E27FC236}">
                <a16:creationId xmlns:a16="http://schemas.microsoft.com/office/drawing/2014/main" id="{97303B95-650F-714F-8232-5984935A2441}"/>
              </a:ext>
            </a:extLst>
          </p:cNvPr>
          <p:cNvGrpSpPr/>
          <p:nvPr/>
        </p:nvGrpSpPr>
        <p:grpSpPr>
          <a:xfrm>
            <a:off x="10444402" y="5729019"/>
            <a:ext cx="2222205" cy="884879"/>
            <a:chOff x="9377915" y="4859079"/>
            <a:chExt cx="2222205" cy="884879"/>
          </a:xfrm>
        </p:grpSpPr>
        <p:sp>
          <p:nvSpPr>
            <p:cNvPr id="11" name="textruta 10">
              <a:extLst>
                <a:ext uri="{FF2B5EF4-FFF2-40B4-BE49-F238E27FC236}">
                  <a16:creationId xmlns:a16="http://schemas.microsoft.com/office/drawing/2014/main" id="{3A8B58AC-0FAC-EA4C-ADF5-FAADAB680E47}"/>
                </a:ext>
              </a:extLst>
            </p:cNvPr>
            <p:cNvSpPr txBox="1"/>
            <p:nvPr/>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2" name="Rak 11">
              <a:extLst>
                <a:ext uri="{FF2B5EF4-FFF2-40B4-BE49-F238E27FC236}">
                  <a16:creationId xmlns:a16="http://schemas.microsoft.com/office/drawing/2014/main" id="{FC4396FF-D82D-CB4F-AACC-5084E37108EB}"/>
                </a:ext>
              </a:extLst>
            </p:cNvPr>
            <p:cNvCxnSpPr>
              <a:cxnSpLocks/>
            </p:cNvCxnSpPr>
            <p:nvPr/>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C41A13BC-AA04-7047-96FB-A2FFD99C0BE6}"/>
                </a:ext>
              </a:extLst>
            </p:cNvPr>
            <p:cNvSpPr txBox="1"/>
            <p:nvPr/>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
        <p:nvSpPr>
          <p:cNvPr id="14" name="Rektangel 13">
            <a:extLst>
              <a:ext uri="{FF2B5EF4-FFF2-40B4-BE49-F238E27FC236}">
                <a16:creationId xmlns:a16="http://schemas.microsoft.com/office/drawing/2014/main" id="{3C22E89D-5F8D-6846-BCFB-531E94A40F82}"/>
              </a:ext>
            </a:extLst>
          </p:cNvPr>
          <p:cNvSpPr/>
          <p:nvPr userDrawn="1"/>
        </p:nvSpPr>
        <p:spPr>
          <a:xfrm>
            <a:off x="0" y="6649656"/>
            <a:ext cx="12192000" cy="208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5" name="Grupp 14">
            <a:extLst>
              <a:ext uri="{FF2B5EF4-FFF2-40B4-BE49-F238E27FC236}">
                <a16:creationId xmlns:a16="http://schemas.microsoft.com/office/drawing/2014/main" id="{17030F3F-79BD-B340-B21F-259B2B70D2DE}"/>
              </a:ext>
            </a:extLst>
          </p:cNvPr>
          <p:cNvGrpSpPr/>
          <p:nvPr userDrawn="1"/>
        </p:nvGrpSpPr>
        <p:grpSpPr>
          <a:xfrm>
            <a:off x="10444402" y="5729019"/>
            <a:ext cx="2222205" cy="884879"/>
            <a:chOff x="9377915" y="4859079"/>
            <a:chExt cx="2222205" cy="884879"/>
          </a:xfrm>
        </p:grpSpPr>
        <p:sp>
          <p:nvSpPr>
            <p:cNvPr id="16" name="textruta 15">
              <a:extLst>
                <a:ext uri="{FF2B5EF4-FFF2-40B4-BE49-F238E27FC236}">
                  <a16:creationId xmlns:a16="http://schemas.microsoft.com/office/drawing/2014/main" id="{6B0C84F2-76AA-414F-A6BF-AEE900B45DB0}"/>
                </a:ext>
              </a:extLst>
            </p:cNvPr>
            <p:cNvSpPr txBox="1"/>
            <p:nvPr userDrawn="1"/>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7" name="Rak 16">
              <a:extLst>
                <a:ext uri="{FF2B5EF4-FFF2-40B4-BE49-F238E27FC236}">
                  <a16:creationId xmlns:a16="http://schemas.microsoft.com/office/drawing/2014/main" id="{D3C49365-0748-D64B-A403-DEDBF3586D5B}"/>
                </a:ext>
              </a:extLst>
            </p:cNvPr>
            <p:cNvCxnSpPr>
              <a:cxnSpLocks/>
            </p:cNvCxnSpPr>
            <p:nvPr userDrawn="1"/>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A9BF9558-A2D8-F84F-9EF5-C73972FE2965}"/>
                </a:ext>
              </a:extLst>
            </p:cNvPr>
            <p:cNvSpPr txBox="1"/>
            <p:nvPr userDrawn="1"/>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9284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7" r:id="rId10"/>
  </p:sldLayoutIdLst>
  <p:hf sldNum="0" hd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latshållare för rubrik 1">
            <a:extLst>
              <a:ext uri="{FF2B5EF4-FFF2-40B4-BE49-F238E27FC236}">
                <a16:creationId xmlns:a16="http://schemas.microsoft.com/office/drawing/2014/main" id="{18BF671C-FD53-304A-A420-AEADAE2826EF}"/>
              </a:ext>
            </a:extLst>
          </p:cNvPr>
          <p:cNvSpPr>
            <a:spLocks noGrp="1"/>
          </p:cNvSpPr>
          <p:nvPr>
            <p:ph type="title"/>
          </p:nvPr>
        </p:nvSpPr>
        <p:spPr>
          <a:xfrm>
            <a:off x="838200" y="365125"/>
            <a:ext cx="9409043" cy="1325563"/>
          </a:xfrm>
          <a:prstGeom prst="rect">
            <a:avLst/>
          </a:prstGeom>
        </p:spPr>
        <p:txBody>
          <a:bodyPr vert="horz" lIns="91440" tIns="45720" rIns="91440" bIns="45720" rtlCol="0" anchor="ctr">
            <a:normAutofit/>
          </a:bodyPr>
          <a:lstStyle/>
          <a:p>
            <a:endParaRPr lang="sv-SE" dirty="0"/>
          </a:p>
        </p:txBody>
      </p:sp>
      <p:sp>
        <p:nvSpPr>
          <p:cNvPr id="8" name="Platshållare för text 2">
            <a:extLst>
              <a:ext uri="{FF2B5EF4-FFF2-40B4-BE49-F238E27FC236}">
                <a16:creationId xmlns:a16="http://schemas.microsoft.com/office/drawing/2014/main" id="{08950591-8A82-364A-86CA-C189240A1015}"/>
              </a:ext>
            </a:extLst>
          </p:cNvPr>
          <p:cNvSpPr>
            <a:spLocks noGrp="1"/>
          </p:cNvSpPr>
          <p:nvPr>
            <p:ph type="body" idx="1"/>
          </p:nvPr>
        </p:nvSpPr>
        <p:spPr>
          <a:xfrm>
            <a:off x="838200" y="1825625"/>
            <a:ext cx="9404497" cy="4351338"/>
          </a:xfrm>
          <a:prstGeom prst="rect">
            <a:avLst/>
          </a:prstGeom>
        </p:spPr>
        <p:txBody>
          <a:bodyPr vert="horz" lIns="91440" tIns="45720" rIns="91440" bIns="45720" rtlCol="0">
            <a:normAutofit/>
          </a:bodyPr>
          <a:lstStyle/>
          <a:p>
            <a:pPr lvl="0"/>
            <a:endParaRPr lang="sv-SE" dirty="0"/>
          </a:p>
        </p:txBody>
      </p:sp>
      <p:sp>
        <p:nvSpPr>
          <p:cNvPr id="9" name="Rektangel 8">
            <a:extLst>
              <a:ext uri="{FF2B5EF4-FFF2-40B4-BE49-F238E27FC236}">
                <a16:creationId xmlns:a16="http://schemas.microsoft.com/office/drawing/2014/main" id="{78C0B532-3FF1-6D4C-B718-CA8EFF31A50B}"/>
              </a:ext>
            </a:extLst>
          </p:cNvPr>
          <p:cNvSpPr/>
          <p:nvPr/>
        </p:nvSpPr>
        <p:spPr>
          <a:xfrm>
            <a:off x="0" y="6649656"/>
            <a:ext cx="12192000" cy="2083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0" name="Grupp 9">
            <a:extLst>
              <a:ext uri="{FF2B5EF4-FFF2-40B4-BE49-F238E27FC236}">
                <a16:creationId xmlns:a16="http://schemas.microsoft.com/office/drawing/2014/main" id="{97303B95-650F-714F-8232-5984935A2441}"/>
              </a:ext>
            </a:extLst>
          </p:cNvPr>
          <p:cNvGrpSpPr/>
          <p:nvPr/>
        </p:nvGrpSpPr>
        <p:grpSpPr>
          <a:xfrm>
            <a:off x="10444402" y="5729019"/>
            <a:ext cx="2222205" cy="884879"/>
            <a:chOff x="9377915" y="4859079"/>
            <a:chExt cx="2222205" cy="884879"/>
          </a:xfrm>
        </p:grpSpPr>
        <p:sp>
          <p:nvSpPr>
            <p:cNvPr id="11" name="textruta 10">
              <a:extLst>
                <a:ext uri="{FF2B5EF4-FFF2-40B4-BE49-F238E27FC236}">
                  <a16:creationId xmlns:a16="http://schemas.microsoft.com/office/drawing/2014/main" id="{3A8B58AC-0FAC-EA4C-ADF5-FAADAB680E47}"/>
                </a:ext>
              </a:extLst>
            </p:cNvPr>
            <p:cNvSpPr txBox="1"/>
            <p:nvPr/>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2" name="Rak 11">
              <a:extLst>
                <a:ext uri="{FF2B5EF4-FFF2-40B4-BE49-F238E27FC236}">
                  <a16:creationId xmlns:a16="http://schemas.microsoft.com/office/drawing/2014/main" id="{FC4396FF-D82D-CB4F-AACC-5084E37108EB}"/>
                </a:ext>
              </a:extLst>
            </p:cNvPr>
            <p:cNvCxnSpPr>
              <a:cxnSpLocks/>
            </p:cNvCxnSpPr>
            <p:nvPr/>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C41A13BC-AA04-7047-96FB-A2FFD99C0BE6}"/>
                </a:ext>
              </a:extLst>
            </p:cNvPr>
            <p:cNvSpPr txBox="1"/>
            <p:nvPr/>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grpSp>
        <p:nvGrpSpPr>
          <p:cNvPr id="15" name="Grupp 14">
            <a:extLst>
              <a:ext uri="{FF2B5EF4-FFF2-40B4-BE49-F238E27FC236}">
                <a16:creationId xmlns:a16="http://schemas.microsoft.com/office/drawing/2014/main" id="{17030F3F-79BD-B340-B21F-259B2B70D2DE}"/>
              </a:ext>
            </a:extLst>
          </p:cNvPr>
          <p:cNvGrpSpPr/>
          <p:nvPr userDrawn="1"/>
        </p:nvGrpSpPr>
        <p:grpSpPr>
          <a:xfrm>
            <a:off x="10444402" y="5729019"/>
            <a:ext cx="2222205" cy="884879"/>
            <a:chOff x="9377915" y="4859079"/>
            <a:chExt cx="2222205" cy="884879"/>
          </a:xfrm>
        </p:grpSpPr>
        <p:sp>
          <p:nvSpPr>
            <p:cNvPr id="16" name="textruta 15">
              <a:extLst>
                <a:ext uri="{FF2B5EF4-FFF2-40B4-BE49-F238E27FC236}">
                  <a16:creationId xmlns:a16="http://schemas.microsoft.com/office/drawing/2014/main" id="{6B0C84F2-76AA-414F-A6BF-AEE900B45DB0}"/>
                </a:ext>
              </a:extLst>
            </p:cNvPr>
            <p:cNvSpPr txBox="1"/>
            <p:nvPr userDrawn="1"/>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7" name="Rak 16">
              <a:extLst>
                <a:ext uri="{FF2B5EF4-FFF2-40B4-BE49-F238E27FC236}">
                  <a16:creationId xmlns:a16="http://schemas.microsoft.com/office/drawing/2014/main" id="{D3C49365-0748-D64B-A403-DEDBF3586D5B}"/>
                </a:ext>
              </a:extLst>
            </p:cNvPr>
            <p:cNvCxnSpPr>
              <a:cxnSpLocks/>
            </p:cNvCxnSpPr>
            <p:nvPr userDrawn="1"/>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A9BF9558-A2D8-F84F-9EF5-C73972FE2965}"/>
                </a:ext>
              </a:extLst>
            </p:cNvPr>
            <p:cNvSpPr txBox="1"/>
            <p:nvPr userDrawn="1"/>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05010825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Lst>
  <p:hf sldNum="0" hd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1.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2.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hyperlink" Target="http://www.kunskapsstyrningvard.se/" TargetMode="External"/><Relationship Id="rId7" Type="http://schemas.openxmlformats.org/officeDocument/2006/relationships/image" Target="../media/image14.png"/><Relationship Id="rId2" Type="http://schemas.openxmlformats.org/officeDocument/2006/relationships/hyperlink" Target="https://nationelltklinisktkunskapsstod.se/" TargetMode="Externa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hyperlink" Target="https://kunskapsstyrningvard.se/kunskapsstod/personcentreradesammanhallnavardforlopp/godkandavardforlopp/vardforlopphoftledsartros.1005.html" TargetMode="External"/><Relationship Id="rId4" Type="http://schemas.openxmlformats.org/officeDocument/2006/relationships/hyperlink" Target="https://kunskapsstyrningvard.se/kunskapsstyrningvard/kunskapsstod/publiceradekunskapsstod/hudochkonssjukdomar/vardforloppsvarlaktasar.69142.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6.jp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7.jp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Bildobjekt 20">
            <a:extLst>
              <a:ext uri="{FF2B5EF4-FFF2-40B4-BE49-F238E27FC236}">
                <a16:creationId xmlns:a16="http://schemas.microsoft.com/office/drawing/2014/main" id="{0F4DA1E4-84C6-BB4F-9A8A-83B8AC198102}"/>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484" y="4236"/>
            <a:ext cx="12207484" cy="6858000"/>
          </a:xfrm>
          <a:prstGeom prst="rect">
            <a:avLst/>
          </a:prstGeom>
        </p:spPr>
      </p:pic>
      <p:sp>
        <p:nvSpPr>
          <p:cNvPr id="8" name="Rubrik 1">
            <a:extLst>
              <a:ext uri="{FF2B5EF4-FFF2-40B4-BE49-F238E27FC236}">
                <a16:creationId xmlns:a16="http://schemas.microsoft.com/office/drawing/2014/main" id="{52DF527A-BBCE-4E48-AB04-B293D1FAEFAC}"/>
              </a:ext>
            </a:extLst>
          </p:cNvPr>
          <p:cNvSpPr txBox="1">
            <a:spLocks/>
          </p:cNvSpPr>
          <p:nvPr/>
        </p:nvSpPr>
        <p:spPr>
          <a:xfrm>
            <a:off x="1519707" y="2209800"/>
            <a:ext cx="9465972" cy="1219200"/>
          </a:xfrm>
          <a:prstGeom prst="rect">
            <a:avLst/>
          </a:prstGeom>
        </p:spPr>
        <p:txBody>
          <a:bodyPr/>
          <a:lst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5400" b="1" i="0" u="none" strike="noStrike" kern="1200" cap="none" spc="0" normalizeH="0" baseline="0" noProof="0" dirty="0">
                <a:ln>
                  <a:noFill/>
                </a:ln>
                <a:solidFill>
                  <a:srgbClr val="FFFFFF"/>
                </a:solidFill>
                <a:effectLst/>
                <a:uLnTx/>
                <a:uFillTx/>
                <a:latin typeface="Calibri" panose="020F0502020204030204"/>
                <a:ea typeface="+mj-ea"/>
                <a:cs typeface="+mj-cs"/>
              </a:rPr>
              <a:t>Personcentrerat och sammanhållet vårdförlopp</a:t>
            </a:r>
          </a:p>
          <a:p>
            <a:pPr marL="0" marR="0" lvl="0" indent="0" algn="ctr" defTabSz="914400" rtl="0" eaLnBrk="1" fontAlgn="auto" latinLnBrk="0" hangingPunct="1">
              <a:lnSpc>
                <a:spcPct val="90000"/>
              </a:lnSpc>
              <a:spcBef>
                <a:spcPct val="0"/>
              </a:spcBef>
              <a:spcAft>
                <a:spcPts val="0"/>
              </a:spcAft>
              <a:buClrTx/>
              <a:buSzTx/>
              <a:buFontTx/>
              <a:buNone/>
              <a:tabLst/>
              <a:defRPr/>
            </a:pPr>
            <a:r>
              <a:rPr lang="sv-SE" sz="5400" dirty="0">
                <a:solidFill>
                  <a:srgbClr val="FFFFFF"/>
                </a:solidFill>
                <a:latin typeface="Calibri" panose="020F0502020204030204"/>
              </a:rPr>
              <a:t>Svårläkta sår</a:t>
            </a:r>
            <a:endParaRPr kumimoji="0" lang="sv-SE" sz="5400" b="1" i="0" u="none" strike="noStrike" kern="1200" cap="none" spc="0" normalizeH="0" baseline="0" noProof="0" dirty="0">
              <a:ln>
                <a:noFill/>
              </a:ln>
              <a:solidFill>
                <a:srgbClr val="FFFFFF"/>
              </a:solidFill>
              <a:effectLst/>
              <a:uLnTx/>
              <a:uFillTx/>
              <a:latin typeface="Calibri" panose="020F0502020204030204"/>
              <a:ea typeface="+mj-ea"/>
              <a:cs typeface="+mj-cs"/>
            </a:endParaRPr>
          </a:p>
        </p:txBody>
      </p:sp>
      <p:grpSp>
        <p:nvGrpSpPr>
          <p:cNvPr id="17" name="Grupp 16">
            <a:extLst>
              <a:ext uri="{FF2B5EF4-FFF2-40B4-BE49-F238E27FC236}">
                <a16:creationId xmlns:a16="http://schemas.microsoft.com/office/drawing/2014/main" id="{57C90ED4-D5C4-234F-A00E-374ECEE0597F}"/>
              </a:ext>
              <a:ext uri="{C183D7F6-B498-43B3-948B-1728B52AA6E4}">
                <adec:decorative xmlns:adec="http://schemas.microsoft.com/office/drawing/2017/decorative" val="1"/>
              </a:ext>
            </a:extLst>
          </p:cNvPr>
          <p:cNvGrpSpPr/>
          <p:nvPr/>
        </p:nvGrpSpPr>
        <p:grpSpPr>
          <a:xfrm>
            <a:off x="10438642" y="5732687"/>
            <a:ext cx="2222205" cy="884879"/>
            <a:chOff x="10242697" y="5607996"/>
            <a:chExt cx="2222205" cy="884879"/>
          </a:xfrm>
        </p:grpSpPr>
        <p:sp>
          <p:nvSpPr>
            <p:cNvPr id="18" name="textruta 17">
              <a:extLst>
                <a:ext uri="{FF2B5EF4-FFF2-40B4-BE49-F238E27FC236}">
                  <a16:creationId xmlns:a16="http://schemas.microsoft.com/office/drawing/2014/main" id="{93D8C51B-0104-ED43-8722-DFCB965DA4EF}"/>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9" name="textruta 18">
              <a:extLst>
                <a:ext uri="{FF2B5EF4-FFF2-40B4-BE49-F238E27FC236}">
                  <a16:creationId xmlns:a16="http://schemas.microsoft.com/office/drawing/2014/main" id="{6BA88F0E-3AB2-814E-9770-4BA099AF6C2D}"/>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20" name="Rak 19">
              <a:extLst>
                <a:ext uri="{FF2B5EF4-FFF2-40B4-BE49-F238E27FC236}">
                  <a16:creationId xmlns:a16="http://schemas.microsoft.com/office/drawing/2014/main" id="{EE502CA7-5669-DB42-9596-BA86F13D725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1807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988742" y="531022"/>
            <a:ext cx="9144000" cy="609793"/>
          </a:xfrm>
        </p:spPr>
        <p:txBody>
          <a:bodyPr>
            <a:normAutofit/>
          </a:bodyPr>
          <a:lstStyle/>
          <a:p>
            <a:r>
              <a:rPr lang="sv-SE" dirty="0"/>
              <a:t>Nulägesbeskrivning ur ett patientperspektiv</a:t>
            </a:r>
          </a:p>
        </p:txBody>
      </p:sp>
      <p:sp>
        <p:nvSpPr>
          <p:cNvPr id="8" name="Platshållare för text 4"/>
          <p:cNvSpPr txBox="1">
            <a:spLocks/>
          </p:cNvSpPr>
          <p:nvPr/>
        </p:nvSpPr>
        <p:spPr>
          <a:xfrm>
            <a:off x="4603004" y="2685207"/>
            <a:ext cx="5407270" cy="792000"/>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defRPr/>
            </a:pPr>
            <a:r>
              <a:rPr lang="sv-SE" sz="2000" dirty="0">
                <a:solidFill>
                  <a:srgbClr val="000000"/>
                </a:solidFill>
                <a:ea typeface="Calibri" panose="020F0502020204030204" pitchFamily="34" charset="0"/>
                <a:cs typeface="Arial" panose="020B0604020202020204" pitchFamily="34" charset="0"/>
              </a:rPr>
              <a:t>2) </a:t>
            </a:r>
            <a:r>
              <a:rPr lang="sv-SE" sz="2000" dirty="0"/>
              <a:t>Brist på sårkompetens i vården</a:t>
            </a:r>
            <a:r>
              <a:rPr lang="sv-SE" sz="2000" dirty="0">
                <a:solidFill>
                  <a:srgbClr val="000000"/>
                </a:solidFill>
                <a:cs typeface="Arial" panose="020B0604020202020204" pitchFamily="34" charset="0"/>
              </a:rPr>
              <a:t> </a:t>
            </a:r>
            <a:endParaRPr lang="sv-SE" sz="2000" dirty="0">
              <a:solidFill>
                <a:srgbClr val="000000"/>
              </a:solidFill>
              <a:ea typeface="Calibri" panose="020F0502020204030204" pitchFamily="34" charset="0"/>
              <a:cs typeface="Arial" panose="020B0604020202020204" pitchFamily="34" charset="0"/>
            </a:endParaRPr>
          </a:p>
        </p:txBody>
      </p:sp>
      <p:sp>
        <p:nvSpPr>
          <p:cNvPr id="9" name="Platshållare för text 4"/>
          <p:cNvSpPr txBox="1">
            <a:spLocks/>
          </p:cNvSpPr>
          <p:nvPr/>
        </p:nvSpPr>
        <p:spPr>
          <a:xfrm>
            <a:off x="4603005" y="3582256"/>
            <a:ext cx="5407270" cy="792000"/>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defRPr/>
            </a:pPr>
            <a:r>
              <a:rPr lang="sv-SE" sz="2000" dirty="0">
                <a:solidFill>
                  <a:srgbClr val="000000"/>
                </a:solidFill>
                <a:ea typeface="Calibri" panose="020F0502020204030204" pitchFamily="34" charset="0"/>
                <a:cs typeface="Arial" panose="020B0604020202020204" pitchFamily="34" charset="0"/>
              </a:rPr>
              <a:t>3) </a:t>
            </a:r>
            <a:r>
              <a:rPr lang="sv-SE" sz="2000" dirty="0"/>
              <a:t>Brister i bemötandet och i patientens möjlighet att vara delaktig </a:t>
            </a:r>
          </a:p>
        </p:txBody>
      </p:sp>
      <p:sp>
        <p:nvSpPr>
          <p:cNvPr id="10" name="Platshållare för text 4"/>
          <p:cNvSpPr txBox="1">
            <a:spLocks/>
          </p:cNvSpPr>
          <p:nvPr/>
        </p:nvSpPr>
        <p:spPr>
          <a:xfrm>
            <a:off x="4603005" y="4479305"/>
            <a:ext cx="5407270" cy="792000"/>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defRPr/>
            </a:pPr>
            <a:r>
              <a:rPr lang="sv-SE" sz="2000" dirty="0">
                <a:solidFill>
                  <a:srgbClr val="000000"/>
                </a:solidFill>
                <a:ea typeface="Calibri" panose="020F0502020204030204" pitchFamily="34" charset="0"/>
                <a:cs typeface="Arial" panose="020B0604020202020204" pitchFamily="34" charset="0"/>
              </a:rPr>
              <a:t>4) </a:t>
            </a:r>
            <a:r>
              <a:rPr lang="sv-SE" sz="2000" dirty="0">
                <a:latin typeface="Calibri" panose="020F0502020204030204" pitchFamily="34" charset="0"/>
                <a:ea typeface="Calibri" panose="020F0502020204030204" pitchFamily="34" charset="0"/>
                <a:cs typeface="Calibri" panose="020F0502020204030204" pitchFamily="34" charset="0"/>
              </a:rPr>
              <a:t>Oro på grund av bristande information</a:t>
            </a:r>
            <a:endParaRPr lang="sv-SE" sz="2000" dirty="0"/>
          </a:p>
        </p:txBody>
      </p:sp>
      <p:sp>
        <p:nvSpPr>
          <p:cNvPr id="11" name="Platshållare för text 4"/>
          <p:cNvSpPr txBox="1">
            <a:spLocks/>
          </p:cNvSpPr>
          <p:nvPr/>
        </p:nvSpPr>
        <p:spPr>
          <a:xfrm>
            <a:off x="4603004" y="5376355"/>
            <a:ext cx="5407270" cy="792000"/>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defRPr/>
            </a:pPr>
            <a:r>
              <a:rPr lang="sv-SE" sz="2000" dirty="0">
                <a:solidFill>
                  <a:srgbClr val="000000"/>
                </a:solidFill>
                <a:ea typeface="Calibri" panose="020F0502020204030204" pitchFamily="34" charset="0"/>
                <a:cs typeface="Arial" panose="020B0604020202020204" pitchFamily="34" charset="0"/>
              </a:rPr>
              <a:t>5) </a:t>
            </a:r>
            <a:r>
              <a:rPr lang="sv-SE" sz="2000" dirty="0">
                <a:latin typeface="Calibri" panose="020F0502020204030204" pitchFamily="34" charset="0"/>
                <a:ea typeface="Calibri" panose="020F0502020204030204" pitchFamily="34" charset="0"/>
                <a:cs typeface="Calibri" panose="020F0502020204030204" pitchFamily="34" charset="0"/>
              </a:rPr>
              <a:t>Bristande systematisk uppföljning av sår</a:t>
            </a:r>
            <a:endParaRPr lang="sv-SE" sz="2000" dirty="0"/>
          </a:p>
        </p:txBody>
      </p:sp>
      <p:sp>
        <p:nvSpPr>
          <p:cNvPr id="2" name="Högerpil 1" descr="Illustrationen visar patientens resa genom vården samt vårdens utmaningar för att bemöta patientens behov"/>
          <p:cNvSpPr/>
          <p:nvPr/>
        </p:nvSpPr>
        <p:spPr>
          <a:xfrm>
            <a:off x="4296885" y="2022237"/>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Högerpil 11">
            <a:extLst>
              <a:ext uri="{C183D7F6-B498-43B3-948B-1728B52AA6E4}">
                <adec:decorative xmlns:adec="http://schemas.microsoft.com/office/drawing/2017/decorative" val="1"/>
              </a:ext>
            </a:extLst>
          </p:cNvPr>
          <p:cNvSpPr/>
          <p:nvPr/>
        </p:nvSpPr>
        <p:spPr>
          <a:xfrm>
            <a:off x="4296885" y="2692632"/>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Högerpil 13">
            <a:extLst>
              <a:ext uri="{C183D7F6-B498-43B3-948B-1728B52AA6E4}">
                <adec:decorative xmlns:adec="http://schemas.microsoft.com/office/drawing/2017/decorative" val="1"/>
              </a:ext>
            </a:extLst>
          </p:cNvPr>
          <p:cNvSpPr/>
          <p:nvPr/>
        </p:nvSpPr>
        <p:spPr>
          <a:xfrm>
            <a:off x="4296885" y="3655158"/>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Högerpil 14">
            <a:extLst>
              <a:ext uri="{C183D7F6-B498-43B3-948B-1728B52AA6E4}">
                <adec:decorative xmlns:adec="http://schemas.microsoft.com/office/drawing/2017/decorative" val="1"/>
              </a:ext>
            </a:extLst>
          </p:cNvPr>
          <p:cNvSpPr/>
          <p:nvPr/>
        </p:nvSpPr>
        <p:spPr>
          <a:xfrm>
            <a:off x="4296885" y="4617684"/>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Högerpil 15">
            <a:extLst>
              <a:ext uri="{C183D7F6-B498-43B3-948B-1728B52AA6E4}">
                <adec:decorative xmlns:adec="http://schemas.microsoft.com/office/drawing/2017/decorative" val="1"/>
              </a:ext>
            </a:extLst>
          </p:cNvPr>
          <p:cNvSpPr/>
          <p:nvPr/>
        </p:nvSpPr>
        <p:spPr>
          <a:xfrm>
            <a:off x="4296885" y="5580211"/>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text 4"/>
          <p:cNvSpPr>
            <a:spLocks noGrp="1"/>
          </p:cNvSpPr>
          <p:nvPr>
            <p:ph type="body" sz="quarter" idx="10"/>
          </p:nvPr>
        </p:nvSpPr>
        <p:spPr>
          <a:xfrm>
            <a:off x="4603007" y="1788158"/>
            <a:ext cx="5407270" cy="792000"/>
          </a:xfrm>
          <a:solidFill>
            <a:schemeClr val="tx2">
              <a:lumMod val="20000"/>
              <a:lumOff val="80000"/>
            </a:schemeClr>
          </a:solidFill>
          <a:effectLst>
            <a:outerShdw blurRad="50800" dist="38100" dir="2700000" algn="tl" rotWithShape="0">
              <a:prstClr val="black">
                <a:alpha val="40000"/>
              </a:prstClr>
            </a:outerShdw>
          </a:effectLst>
        </p:spPr>
        <p:txBody>
          <a:bodyPr>
            <a:noAutofit/>
          </a:bodyPr>
          <a:lstStyle/>
          <a:p>
            <a:pPr>
              <a:lnSpc>
                <a:spcPct val="100000"/>
              </a:lnSpc>
              <a:spcBef>
                <a:spcPts val="600"/>
              </a:spcBef>
              <a:defRPr/>
            </a:pPr>
            <a:r>
              <a:rPr lang="sv-SE" sz="2000" dirty="0">
                <a:solidFill>
                  <a:srgbClr val="000000"/>
                </a:solidFill>
                <a:ea typeface="Calibri" panose="020F0502020204030204" pitchFamily="34" charset="0"/>
                <a:cs typeface="Arial" panose="020B0604020202020204" pitchFamily="34" charset="0"/>
              </a:rPr>
              <a:t>1) Vissa patienter lider länge innan de söker eller får vård</a:t>
            </a:r>
            <a:endParaRPr lang="sv-SE" sz="2000" i="1" dirty="0"/>
          </a:p>
          <a:p>
            <a:pPr lvl="0">
              <a:lnSpc>
                <a:spcPct val="100000"/>
              </a:lnSpc>
              <a:spcBef>
                <a:spcPts val="600"/>
              </a:spcBef>
              <a:defRPr/>
            </a:pPr>
            <a:endParaRPr lang="sv-SE" sz="1400" dirty="0"/>
          </a:p>
        </p:txBody>
      </p:sp>
      <p:sp>
        <p:nvSpPr>
          <p:cNvPr id="18" name="textruta 17"/>
          <p:cNvSpPr txBox="1"/>
          <p:nvPr/>
        </p:nvSpPr>
        <p:spPr>
          <a:xfrm>
            <a:off x="4539375" y="1221513"/>
            <a:ext cx="1956241" cy="523220"/>
          </a:xfrm>
          <a:prstGeom prst="rect">
            <a:avLst/>
          </a:prstGeom>
          <a:noFill/>
        </p:spPr>
        <p:txBody>
          <a:bodyPr wrap="none" rtlCol="0">
            <a:spAutoFit/>
          </a:bodyPr>
          <a:lstStyle/>
          <a:p>
            <a:r>
              <a:rPr lang="sv-SE" sz="2800" b="1" dirty="0">
                <a:solidFill>
                  <a:schemeClr val="accent1">
                    <a:lumMod val="75000"/>
                  </a:schemeClr>
                </a:solidFill>
              </a:rPr>
              <a:t>Utmaningar</a:t>
            </a:r>
          </a:p>
        </p:txBody>
      </p:sp>
      <p:sp>
        <p:nvSpPr>
          <p:cNvPr id="3" name="textruta 2">
            <a:extLst>
              <a:ext uri="{FF2B5EF4-FFF2-40B4-BE49-F238E27FC236}">
                <a16:creationId xmlns:a16="http://schemas.microsoft.com/office/drawing/2014/main" id="{2F4C55DD-7B6F-29F0-BD87-9DECA4058187}"/>
              </a:ext>
            </a:extLst>
          </p:cNvPr>
          <p:cNvSpPr txBox="1"/>
          <p:nvPr/>
        </p:nvSpPr>
        <p:spPr>
          <a:xfrm>
            <a:off x="10454080" y="171914"/>
            <a:ext cx="1551963" cy="276999"/>
          </a:xfrm>
          <a:prstGeom prst="rect">
            <a:avLst/>
          </a:prstGeom>
          <a:noFill/>
        </p:spPr>
        <p:txBody>
          <a:bodyPr wrap="square" rtlCol="0">
            <a:spAutoFit/>
          </a:bodyPr>
          <a:lstStyle/>
          <a:p>
            <a:r>
              <a:rPr lang="sv-SE" sz="1200" dirty="0">
                <a:solidFill>
                  <a:schemeClr val="bg1">
                    <a:lumMod val="65000"/>
                  </a:schemeClr>
                </a:solidFill>
              </a:rPr>
              <a:t>Svårläkta sår</a:t>
            </a:r>
          </a:p>
        </p:txBody>
      </p:sp>
      <p:pic>
        <p:nvPicPr>
          <p:cNvPr id="20" name="Bildobjekt 19" descr="Bilden visar den så kallade patientresan, dvs erfarenheter och utmaningar patienten kan förväntas uppleva.">
            <a:extLst>
              <a:ext uri="{FF2B5EF4-FFF2-40B4-BE49-F238E27FC236}">
                <a16:creationId xmlns:a16="http://schemas.microsoft.com/office/drawing/2014/main" id="{2ED3C55E-FE6E-0BBC-C9B1-BA2260B44D88}"/>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19100" y="1206027"/>
            <a:ext cx="3739000" cy="5407871"/>
          </a:xfrm>
          <a:prstGeom prst="rect">
            <a:avLst/>
          </a:prstGeom>
        </p:spPr>
      </p:pic>
    </p:spTree>
    <p:extLst>
      <p:ext uri="{BB962C8B-B14F-4D97-AF65-F5344CB8AC3E}">
        <p14:creationId xmlns:p14="http://schemas.microsoft.com/office/powerpoint/2010/main" val="3348951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5047667" y="616841"/>
            <a:ext cx="3869008" cy="609793"/>
          </a:xfrm>
        </p:spPr>
        <p:txBody>
          <a:bodyPr/>
          <a:lstStyle/>
          <a:p>
            <a:r>
              <a:rPr lang="sv-SE" dirty="0"/>
              <a:t>Patientkontrakt</a:t>
            </a:r>
          </a:p>
        </p:txBody>
      </p:sp>
      <p:sp>
        <p:nvSpPr>
          <p:cNvPr id="5" name="Platshållare för text 4"/>
          <p:cNvSpPr>
            <a:spLocks noGrp="1"/>
          </p:cNvSpPr>
          <p:nvPr>
            <p:ph type="body" sz="quarter" idx="10"/>
          </p:nvPr>
        </p:nvSpPr>
        <p:spPr>
          <a:xfrm>
            <a:off x="5047666" y="1226634"/>
            <a:ext cx="7144334" cy="4186238"/>
          </a:xfrm>
        </p:spPr>
        <p:txBody>
          <a:bodyPr>
            <a:normAutofit/>
          </a:bodyPr>
          <a:lstStyle/>
          <a:p>
            <a:r>
              <a:rPr lang="sv-SE" dirty="0">
                <a:solidFill>
                  <a:srgbClr val="000000"/>
                </a:solidFill>
                <a:latin typeface="CIDFont+F2"/>
              </a:rPr>
              <a:t>Patientkontrakt är en överenskommelse som vården och patienten utformar tillsammans, inte ett formellt eller juridiskt bindande kontrakt.</a:t>
            </a:r>
          </a:p>
          <a:p>
            <a:endParaRPr lang="sv-SE" dirty="0">
              <a:solidFill>
                <a:srgbClr val="000000"/>
              </a:solidFill>
              <a:latin typeface="CIDFont+F2"/>
            </a:endParaRPr>
          </a:p>
          <a:p>
            <a:pPr algn="l"/>
            <a:r>
              <a:rPr lang="sv-SE" sz="2400" b="0" i="0" u="none" strike="noStrike" baseline="0" dirty="0">
                <a:solidFill>
                  <a:srgbClr val="000000"/>
                </a:solidFill>
                <a:latin typeface="CIDFont+F2"/>
              </a:rPr>
              <a:t>Patientkontraktet innebär att</a:t>
            </a:r>
          </a:p>
          <a:p>
            <a:pPr marL="342900" indent="-342900" algn="l">
              <a:buFont typeface="Arial" panose="020B0604020202020204" pitchFamily="34" charset="0"/>
              <a:buChar char="•"/>
            </a:pPr>
            <a:r>
              <a:rPr lang="sv-SE" dirty="0">
                <a:solidFill>
                  <a:srgbClr val="000000"/>
                </a:solidFill>
                <a:latin typeface="CIDFont+F2"/>
              </a:rPr>
              <a:t>p</a:t>
            </a:r>
            <a:r>
              <a:rPr lang="sv-SE" sz="2400" b="0" i="0" u="none" strike="noStrike" baseline="0" dirty="0">
                <a:solidFill>
                  <a:srgbClr val="000000"/>
                </a:solidFill>
                <a:latin typeface="CIDFont+F2"/>
              </a:rPr>
              <a:t>atienters och närståendes individuella behov, resurser och erfarenheter tas tillvara</a:t>
            </a:r>
          </a:p>
          <a:p>
            <a:pPr marL="342900" indent="-342900" algn="l">
              <a:buFont typeface="Arial" panose="020B0604020202020204" pitchFamily="34" charset="0"/>
              <a:buChar char="•"/>
            </a:pPr>
            <a:r>
              <a:rPr lang="sv-SE" sz="2400" b="0" i="0" u="none" strike="noStrike" baseline="0" dirty="0">
                <a:solidFill>
                  <a:srgbClr val="000000"/>
                </a:solidFill>
                <a:latin typeface="CIDFont+F2"/>
              </a:rPr>
              <a:t>beslut om vård tas gemensamt samt att det framgår vad vården tar ansvar för och vad personen kan göra själv.  </a:t>
            </a:r>
          </a:p>
          <a:p>
            <a:pPr marL="342900" indent="-342900" algn="l">
              <a:buFont typeface="Arial" panose="020B0604020202020204" pitchFamily="34" charset="0"/>
              <a:buChar char="•"/>
            </a:pPr>
            <a:endParaRPr lang="sv-SE" dirty="0"/>
          </a:p>
          <a:p>
            <a:endParaRPr lang="sv-SE" dirty="0"/>
          </a:p>
        </p:txBody>
      </p:sp>
      <p:sp>
        <p:nvSpPr>
          <p:cNvPr id="7" name="Rektangel 6"/>
          <p:cNvSpPr/>
          <p:nvPr/>
        </p:nvSpPr>
        <p:spPr>
          <a:xfrm>
            <a:off x="5047666" y="5652507"/>
            <a:ext cx="7010985" cy="910218"/>
          </a:xfrm>
          <a:prstGeom prst="rect">
            <a:avLst/>
          </a:prstGeom>
          <a:solidFill>
            <a:schemeClr val="accent1">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marR="0" lvl="0" indent="0" algn="l" defTabSz="914400" rtl="0" eaLnBrk="1" fontAlgn="auto" latinLnBrk="0" hangingPunct="1">
              <a:lnSpc>
                <a:spcPct val="100000"/>
              </a:lnSpc>
              <a:spcBef>
                <a:spcPts val="0"/>
              </a:spcBef>
              <a:spcAft>
                <a:spcPts val="0"/>
              </a:spcAft>
              <a:buClrTx/>
              <a:buSzTx/>
              <a:buFontTx/>
              <a:buNone/>
              <a:tabLst/>
              <a:defRPr/>
            </a:pPr>
            <a:r>
              <a:rPr kumimoji="0" lang="sv-SE" sz="1600" b="0" i="1" u="none" strike="noStrike" kern="1200" cap="none" spc="0" normalizeH="0" baseline="0" noProof="0" dirty="0">
                <a:ln>
                  <a:noFill/>
                </a:ln>
                <a:solidFill>
                  <a:schemeClr val="bg1"/>
                </a:solidFill>
                <a:effectLst/>
                <a:uLnTx/>
                <a:uFillTx/>
                <a:latin typeface="Calibri" panose="020F0502020204030204"/>
                <a:ea typeface="+mn-ea"/>
                <a:cs typeface="+mn-cs"/>
              </a:rPr>
              <a:t>Syftet med </a:t>
            </a:r>
            <a:r>
              <a:rPr kumimoji="0" lang="sv-SE" sz="1600" b="0" i="1" u="none" strike="noStrike" kern="1200" cap="none" spc="0" normalizeH="0" baseline="0" noProof="0" dirty="0" err="1">
                <a:ln>
                  <a:noFill/>
                </a:ln>
                <a:solidFill>
                  <a:schemeClr val="bg1"/>
                </a:solidFill>
                <a:effectLst/>
                <a:uLnTx/>
                <a:uFillTx/>
                <a:latin typeface="Calibri" panose="020F0502020204030204"/>
                <a:ea typeface="+mn-ea"/>
                <a:cs typeface="+mn-cs"/>
              </a:rPr>
              <a:t>patientkontrakt</a:t>
            </a:r>
            <a:r>
              <a:rPr kumimoji="0" lang="sv-SE" sz="1600" b="0" i="1" u="none" strike="noStrike" kern="1200" cap="none" spc="0" normalizeH="0" baseline="0" noProof="0" dirty="0">
                <a:ln>
                  <a:noFill/>
                </a:ln>
                <a:solidFill>
                  <a:schemeClr val="bg1"/>
                </a:solidFill>
                <a:effectLst/>
                <a:uLnTx/>
                <a:uFillTx/>
                <a:latin typeface="Calibri" panose="020F0502020204030204"/>
                <a:ea typeface="+mn-ea"/>
                <a:cs typeface="+mn-cs"/>
              </a:rPr>
              <a:t> är att genom en gemensam överenskommelse mellan patient och vårdgivare säkerställa delaktighet, samordning och tillgänglighet med patientens perspektiv som utgångspunkt.</a:t>
            </a:r>
          </a:p>
        </p:txBody>
      </p:sp>
      <p:pic>
        <p:nvPicPr>
          <p:cNvPr id="3" name="Bildobjekt 2">
            <a:extLst>
              <a:ext uri="{FF2B5EF4-FFF2-40B4-BE49-F238E27FC236}">
                <a16:creationId xmlns:a16="http://schemas.microsoft.com/office/drawing/2014/main" id="{56EB995C-8C98-E96C-F6A7-938864599E83}"/>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629" r="31087"/>
          <a:stretch/>
        </p:blipFill>
        <p:spPr>
          <a:xfrm>
            <a:off x="1" y="0"/>
            <a:ext cx="4914900" cy="6648450"/>
          </a:xfrm>
          <a:prstGeom prst="rect">
            <a:avLst/>
          </a:prstGeom>
        </p:spPr>
      </p:pic>
      <p:sp>
        <p:nvSpPr>
          <p:cNvPr id="2" name="textruta 1">
            <a:extLst>
              <a:ext uri="{FF2B5EF4-FFF2-40B4-BE49-F238E27FC236}">
                <a16:creationId xmlns:a16="http://schemas.microsoft.com/office/drawing/2014/main" id="{C82A0997-9A22-13FC-4F4D-8F92A1F2D7D9}"/>
              </a:ext>
            </a:extLst>
          </p:cNvPr>
          <p:cNvSpPr txBox="1"/>
          <p:nvPr/>
        </p:nvSpPr>
        <p:spPr>
          <a:xfrm>
            <a:off x="10454080" y="171914"/>
            <a:ext cx="1551963" cy="276999"/>
          </a:xfrm>
          <a:prstGeom prst="rect">
            <a:avLst/>
          </a:prstGeom>
          <a:noFill/>
        </p:spPr>
        <p:txBody>
          <a:bodyPr wrap="square" rtlCol="0">
            <a:spAutoFit/>
          </a:bodyPr>
          <a:lstStyle/>
          <a:p>
            <a:r>
              <a:rPr lang="sv-SE" sz="1200" dirty="0">
                <a:solidFill>
                  <a:schemeClr val="bg1">
                    <a:lumMod val="65000"/>
                  </a:schemeClr>
                </a:solidFill>
              </a:rPr>
              <a:t>Svårläkta sår</a:t>
            </a:r>
          </a:p>
        </p:txBody>
      </p:sp>
    </p:spTree>
    <p:extLst>
      <p:ext uri="{BB962C8B-B14F-4D97-AF65-F5344CB8AC3E}">
        <p14:creationId xmlns:p14="http://schemas.microsoft.com/office/powerpoint/2010/main" val="1570241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a:xfrm>
            <a:off x="4418988" y="1152525"/>
            <a:ext cx="7103434" cy="609793"/>
          </a:xfrm>
        </p:spPr>
        <p:txBody>
          <a:bodyPr>
            <a:noAutofit/>
          </a:bodyPr>
          <a:lstStyle/>
          <a:p>
            <a:r>
              <a:rPr lang="sv-SE" sz="2800" dirty="0"/>
              <a:t>Vårdförloppet utgår från tillförlitliga och aktuella kunskapsstöd och baseras på bästa tillgängliga kunskap</a:t>
            </a:r>
          </a:p>
        </p:txBody>
      </p:sp>
      <p:sp>
        <p:nvSpPr>
          <p:cNvPr id="6" name="Platshållare för text 4"/>
          <p:cNvSpPr>
            <a:spLocks noGrp="1"/>
          </p:cNvSpPr>
          <p:nvPr>
            <p:ph type="body" sz="quarter" idx="10"/>
          </p:nvPr>
        </p:nvSpPr>
        <p:spPr>
          <a:xfrm>
            <a:off x="4514821" y="1898650"/>
            <a:ext cx="7338822" cy="3806825"/>
          </a:xfrm>
          <a:solidFill>
            <a:schemeClr val="bg1"/>
          </a:solidFill>
          <a:ln>
            <a:noFill/>
          </a:ln>
          <a:effectLst/>
        </p:spPr>
        <p:txBody>
          <a:bodyPr tIns="90000">
            <a:normAutofit fontScale="92500" lnSpcReduction="10000"/>
          </a:bodyPr>
          <a:lstStyle/>
          <a:p>
            <a:pPr marL="342900" lvl="0" indent="-342900">
              <a:lnSpc>
                <a:spcPct val="100000"/>
              </a:lnSpc>
              <a:spcBef>
                <a:spcPts val="600"/>
              </a:spcBef>
              <a:buFont typeface="Arial" panose="020B0604020202020204" pitchFamily="34" charset="0"/>
              <a:buChar char="•"/>
              <a:defRPr/>
            </a:pPr>
            <a:r>
              <a:rPr lang="sv-SE" dirty="0">
                <a:solidFill>
                  <a:srgbClr val="000000"/>
                </a:solidFill>
                <a:ea typeface="Calibri" panose="020F0502020204030204" pitchFamily="34" charset="0"/>
                <a:cs typeface="Arial" panose="020B0604020202020204" pitchFamily="34" charset="0"/>
              </a:rPr>
              <a:t>Nationellt vårdprogram för svårläkta sår</a:t>
            </a:r>
          </a:p>
          <a:p>
            <a:pPr marL="342900" lvl="0" indent="-342900">
              <a:lnSpc>
                <a:spcPct val="100000"/>
              </a:lnSpc>
              <a:spcBef>
                <a:spcPts val="600"/>
              </a:spcBef>
              <a:buFont typeface="Arial" panose="020B0604020202020204" pitchFamily="34" charset="0"/>
              <a:buChar char="•"/>
              <a:defRPr/>
            </a:pPr>
            <a:r>
              <a:rPr lang="sv-SE" dirty="0">
                <a:solidFill>
                  <a:srgbClr val="000000"/>
                </a:solidFill>
                <a:ea typeface="Calibri" panose="020F0502020204030204" pitchFamily="34" charset="0"/>
                <a:cs typeface="Arial" panose="020B0604020202020204" pitchFamily="34" charset="0"/>
              </a:rPr>
              <a:t>SBU Svårläkta sår hos äldre – prevention och behandling. En systematisk litteraturöversikt</a:t>
            </a:r>
          </a:p>
          <a:p>
            <a:pPr marL="342900" lvl="0" indent="-342900">
              <a:lnSpc>
                <a:spcPct val="100000"/>
              </a:lnSpc>
              <a:spcBef>
                <a:spcPts val="600"/>
              </a:spcBef>
              <a:buFont typeface="Arial" panose="020B0604020202020204" pitchFamily="34" charset="0"/>
              <a:buChar char="•"/>
              <a:defRPr/>
            </a:pPr>
            <a:r>
              <a:rPr lang="sv-SE" dirty="0">
                <a:solidFill>
                  <a:srgbClr val="000000"/>
                </a:solidFill>
                <a:ea typeface="Calibri" panose="020F0502020204030204" pitchFamily="34" charset="0"/>
                <a:cs typeface="Arial" panose="020B0604020202020204" pitchFamily="34" charset="0"/>
              </a:rPr>
              <a:t>European Wound Management Association (EWMA) position </a:t>
            </a:r>
            <a:r>
              <a:rPr lang="sv-SE" dirty="0" err="1">
                <a:solidFill>
                  <a:srgbClr val="000000"/>
                </a:solidFill>
                <a:ea typeface="Calibri" panose="020F0502020204030204" pitchFamily="34" charset="0"/>
                <a:cs typeface="Arial" panose="020B0604020202020204" pitchFamily="34" charset="0"/>
              </a:rPr>
              <a:t>documents</a:t>
            </a:r>
            <a:endParaRPr lang="sv-SE" dirty="0">
              <a:solidFill>
                <a:srgbClr val="000000"/>
              </a:solidFill>
              <a:ea typeface="Calibri" panose="020F0502020204030204" pitchFamily="34" charset="0"/>
              <a:cs typeface="Arial" panose="020B0604020202020204" pitchFamily="34" charset="0"/>
            </a:endParaRPr>
          </a:p>
          <a:p>
            <a:pPr marL="342900" lvl="0" indent="-342900">
              <a:lnSpc>
                <a:spcPct val="100000"/>
              </a:lnSpc>
              <a:spcBef>
                <a:spcPts val="600"/>
              </a:spcBef>
              <a:buFont typeface="Arial" panose="020B0604020202020204" pitchFamily="34" charset="0"/>
              <a:buChar char="•"/>
              <a:defRPr/>
            </a:pPr>
            <a:r>
              <a:rPr lang="en-US" dirty="0">
                <a:solidFill>
                  <a:srgbClr val="000000"/>
                </a:solidFill>
                <a:ea typeface="Calibri" panose="020F0502020204030204" pitchFamily="34" charset="0"/>
                <a:cs typeface="Arial" panose="020B0604020202020204" pitchFamily="34" charset="0"/>
              </a:rPr>
              <a:t>European Pressure Ulcer Advisory Panel (EPUAP) Prevention and Treatment of Pressure Ulcers</a:t>
            </a:r>
          </a:p>
          <a:p>
            <a:pPr marL="342900" lvl="0" indent="-342900">
              <a:lnSpc>
                <a:spcPct val="100000"/>
              </a:lnSpc>
              <a:spcBef>
                <a:spcPts val="600"/>
              </a:spcBef>
              <a:buFont typeface="Arial" panose="020B0604020202020204" pitchFamily="34" charset="0"/>
              <a:buChar char="•"/>
              <a:defRPr/>
            </a:pPr>
            <a:r>
              <a:rPr lang="en-US" dirty="0" err="1">
                <a:solidFill>
                  <a:srgbClr val="000000"/>
                </a:solidFill>
                <a:ea typeface="Calibri" panose="020F0502020204030204" pitchFamily="34" charset="0"/>
                <a:cs typeface="Arial" panose="020B0604020202020204" pitchFamily="34" charset="0"/>
              </a:rPr>
              <a:t>Vårdhandboken</a:t>
            </a:r>
            <a:endParaRPr lang="en-US" dirty="0">
              <a:solidFill>
                <a:srgbClr val="000000"/>
              </a:solidFill>
              <a:ea typeface="Calibri" panose="020F0502020204030204" pitchFamily="34" charset="0"/>
              <a:cs typeface="Arial" panose="020B0604020202020204" pitchFamily="34" charset="0"/>
            </a:endParaRPr>
          </a:p>
          <a:p>
            <a:pPr marL="342900" lvl="0" indent="-342900">
              <a:lnSpc>
                <a:spcPct val="100000"/>
              </a:lnSpc>
              <a:spcBef>
                <a:spcPts val="600"/>
              </a:spcBef>
              <a:buFont typeface="Arial" panose="020B0604020202020204" pitchFamily="34" charset="0"/>
              <a:buChar char="•"/>
              <a:defRPr/>
            </a:pPr>
            <a:r>
              <a:rPr lang="en-US" dirty="0" err="1">
                <a:solidFill>
                  <a:srgbClr val="000000"/>
                </a:solidFill>
                <a:ea typeface="Calibri" panose="020F0502020204030204" pitchFamily="34" charset="0"/>
                <a:cs typeface="Arial" panose="020B0604020202020204" pitchFamily="34" charset="0"/>
              </a:rPr>
              <a:t>Sårwebben</a:t>
            </a:r>
            <a:r>
              <a:rPr lang="en-US" dirty="0">
                <a:solidFill>
                  <a:srgbClr val="000000"/>
                </a:solidFill>
                <a:ea typeface="Calibri" panose="020F0502020204030204" pitchFamily="34" charset="0"/>
                <a:cs typeface="Arial" panose="020B0604020202020204" pitchFamily="34" charset="0"/>
              </a:rPr>
              <a:t> </a:t>
            </a:r>
            <a:r>
              <a:rPr lang="en-US" dirty="0" err="1">
                <a:solidFill>
                  <a:srgbClr val="000000"/>
                </a:solidFill>
                <a:ea typeface="Calibri" panose="020F0502020204030204" pitchFamily="34" charset="0"/>
                <a:cs typeface="Arial" panose="020B0604020202020204" pitchFamily="34" charset="0"/>
              </a:rPr>
              <a:t>Västra</a:t>
            </a:r>
            <a:r>
              <a:rPr lang="en-US" dirty="0">
                <a:solidFill>
                  <a:srgbClr val="000000"/>
                </a:solidFill>
                <a:ea typeface="Calibri" panose="020F0502020204030204" pitchFamily="34" charset="0"/>
                <a:cs typeface="Arial" panose="020B0604020202020204" pitchFamily="34" charset="0"/>
              </a:rPr>
              <a:t> </a:t>
            </a:r>
            <a:r>
              <a:rPr lang="en-US" dirty="0" err="1">
                <a:solidFill>
                  <a:srgbClr val="000000"/>
                </a:solidFill>
                <a:ea typeface="Calibri" panose="020F0502020204030204" pitchFamily="34" charset="0"/>
                <a:cs typeface="Arial" panose="020B0604020202020204" pitchFamily="34" charset="0"/>
              </a:rPr>
              <a:t>Götalandsregionen</a:t>
            </a:r>
            <a:endParaRPr lang="en-US" dirty="0">
              <a:solidFill>
                <a:srgbClr val="000000"/>
              </a:solidFill>
              <a:ea typeface="Calibri" panose="020F0502020204030204" pitchFamily="34" charset="0"/>
              <a:cs typeface="Arial" panose="020B0604020202020204" pitchFamily="34" charset="0"/>
            </a:endParaRPr>
          </a:p>
          <a:p>
            <a:pPr marL="342900" lvl="0" indent="-342900">
              <a:lnSpc>
                <a:spcPct val="100000"/>
              </a:lnSpc>
              <a:spcBef>
                <a:spcPts val="600"/>
              </a:spcBef>
              <a:buFont typeface="Arial" panose="020B0604020202020204" pitchFamily="34" charset="0"/>
              <a:buChar char="•"/>
              <a:defRPr/>
            </a:pPr>
            <a:r>
              <a:rPr lang="en-US" dirty="0">
                <a:solidFill>
                  <a:srgbClr val="000000"/>
                </a:solidFill>
                <a:ea typeface="Calibri" panose="020F0502020204030204" pitchFamily="34" charset="0"/>
                <a:cs typeface="Arial" panose="020B0604020202020204" pitchFamily="34" charset="0"/>
              </a:rPr>
              <a:t>Lindholm, C. </a:t>
            </a:r>
            <a:r>
              <a:rPr lang="en-US" dirty="0" err="1">
                <a:solidFill>
                  <a:srgbClr val="000000"/>
                </a:solidFill>
                <a:ea typeface="Calibri" panose="020F0502020204030204" pitchFamily="34" charset="0"/>
                <a:cs typeface="Arial" panose="020B0604020202020204" pitchFamily="34" charset="0"/>
              </a:rPr>
              <a:t>Sår</a:t>
            </a:r>
            <a:r>
              <a:rPr lang="en-US" dirty="0">
                <a:solidFill>
                  <a:srgbClr val="000000"/>
                </a:solidFill>
                <a:ea typeface="Calibri" panose="020F0502020204030204" pitchFamily="34" charset="0"/>
                <a:cs typeface="Arial" panose="020B0604020202020204" pitchFamily="34" charset="0"/>
              </a:rPr>
              <a:t>. </a:t>
            </a:r>
            <a:r>
              <a:rPr lang="en-US" dirty="0" err="1">
                <a:solidFill>
                  <a:srgbClr val="000000"/>
                </a:solidFill>
                <a:ea typeface="Calibri" panose="020F0502020204030204" pitchFamily="34" charset="0"/>
                <a:cs typeface="Arial" panose="020B0604020202020204" pitchFamily="34" charset="0"/>
              </a:rPr>
              <a:t>Upplaga</a:t>
            </a:r>
            <a:r>
              <a:rPr lang="en-US" dirty="0">
                <a:solidFill>
                  <a:srgbClr val="000000"/>
                </a:solidFill>
                <a:ea typeface="Calibri" panose="020F0502020204030204" pitchFamily="34" charset="0"/>
                <a:cs typeface="Arial" panose="020B0604020202020204" pitchFamily="34" charset="0"/>
              </a:rPr>
              <a:t> 4 2018</a:t>
            </a:r>
            <a:endParaRPr lang="sv-SE" dirty="0">
              <a:solidFill>
                <a:srgbClr val="000000"/>
              </a:solidFill>
              <a:ea typeface="Calibri" panose="020F0502020204030204" pitchFamily="34" charset="0"/>
              <a:cs typeface="Arial" panose="020B0604020202020204" pitchFamily="34" charset="0"/>
            </a:endParaRPr>
          </a:p>
          <a:p>
            <a:endParaRPr lang="sv-SE" dirty="0"/>
          </a:p>
        </p:txBody>
      </p:sp>
      <p:pic>
        <p:nvPicPr>
          <p:cNvPr id="4" name="Bildobjekt 3">
            <a:extLs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27683" t="24509" r="26098" b="17496"/>
          <a:stretch/>
        </p:blipFill>
        <p:spPr>
          <a:xfrm>
            <a:off x="0" y="0"/>
            <a:ext cx="3560712" cy="6697014"/>
          </a:xfrm>
          <a:prstGeom prst="rect">
            <a:avLst/>
          </a:prstGeom>
        </p:spPr>
      </p:pic>
      <p:sp>
        <p:nvSpPr>
          <p:cNvPr id="7" name="textruta 6">
            <a:extLst>
              <a:ext uri="{FF2B5EF4-FFF2-40B4-BE49-F238E27FC236}">
                <a16:creationId xmlns:a16="http://schemas.microsoft.com/office/drawing/2014/main" id="{B1AA6549-87C0-AFA4-AEAB-3500BD09EDBC}"/>
              </a:ext>
            </a:extLst>
          </p:cNvPr>
          <p:cNvSpPr txBox="1"/>
          <p:nvPr/>
        </p:nvSpPr>
        <p:spPr>
          <a:xfrm>
            <a:off x="10577296" y="145186"/>
            <a:ext cx="1551963" cy="276999"/>
          </a:xfrm>
          <a:prstGeom prst="rect">
            <a:avLst/>
          </a:prstGeom>
          <a:noFill/>
        </p:spPr>
        <p:txBody>
          <a:bodyPr wrap="square" rtlCol="0">
            <a:spAutoFit/>
          </a:bodyPr>
          <a:lstStyle/>
          <a:p>
            <a:r>
              <a:rPr lang="sv-SE" sz="1200" dirty="0">
                <a:solidFill>
                  <a:schemeClr val="bg1">
                    <a:lumMod val="65000"/>
                  </a:schemeClr>
                </a:solidFill>
              </a:rPr>
              <a:t>Svårläkta sår</a:t>
            </a:r>
          </a:p>
        </p:txBody>
      </p:sp>
    </p:spTree>
    <p:extLst>
      <p:ext uri="{BB962C8B-B14F-4D97-AF65-F5344CB8AC3E}">
        <p14:creationId xmlns:p14="http://schemas.microsoft.com/office/powerpoint/2010/main" val="4056409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descr="Illustrationen visar ett flödesschema hur svårläkta sår förhåller sig till andra typer av sår. Kritisk benischemi, diabetes med fotsår och venös sjukdom i benen" hidden="1">
            <a:extLst>
              <a:ext uri="{FF2B5EF4-FFF2-40B4-BE49-F238E27FC236}">
                <a16:creationId xmlns:a16="http://schemas.microsoft.com/office/drawing/2014/main" id="{38B9E893-937E-45CB-885F-520E271A97F8}"/>
              </a:ext>
            </a:extLst>
          </p:cNvPr>
          <p:cNvGraphicFramePr>
            <a:graphicFrameLocks noChangeAspect="1"/>
          </p:cNvGraphicFramePr>
          <p:nvPr>
            <p:custDataLst>
              <p:tags r:id="rId1"/>
            </p:custDataLst>
            <p:extLst>
              <p:ext uri="{D42A27DB-BD31-4B8C-83A1-F6EECF244321}">
                <p14:modId xmlns:p14="http://schemas.microsoft.com/office/powerpoint/2010/main" val="1093388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20" name="Object 19" hidden="1">
                        <a:extLst>
                          <a:ext uri="{FF2B5EF4-FFF2-40B4-BE49-F238E27FC236}">
                            <a16:creationId xmlns:a16="http://schemas.microsoft.com/office/drawing/2014/main" id="{38B9E893-937E-45CB-885F-520E271A97F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A758B33-E922-4132-AD7A-85BDE8A32210}"/>
              </a:ext>
              <a:ext uri="{C183D7F6-B498-43B3-948B-1728B52AA6E4}">
                <adec:decorative xmlns:adec="http://schemas.microsoft.com/office/drawing/2017/decorative" val="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5" name="Title 4">
            <a:extLst>
              <a:ext uri="{FF2B5EF4-FFF2-40B4-BE49-F238E27FC236}">
                <a16:creationId xmlns:a16="http://schemas.microsoft.com/office/drawing/2014/main" id="{6AECD21E-1FC0-44B5-9B0F-67ECBD727DE0}"/>
              </a:ext>
            </a:extLst>
          </p:cNvPr>
          <p:cNvSpPr>
            <a:spLocks noGrp="1"/>
          </p:cNvSpPr>
          <p:nvPr>
            <p:ph type="ctrTitle"/>
          </p:nvPr>
        </p:nvSpPr>
        <p:spPr>
          <a:xfrm>
            <a:off x="826758" y="374298"/>
            <a:ext cx="9144000" cy="609793"/>
          </a:xfrm>
        </p:spPr>
        <p:txBody>
          <a:bodyPr>
            <a:normAutofit fontScale="90000"/>
          </a:bodyPr>
          <a:lstStyle/>
          <a:p>
            <a:r>
              <a:rPr lang="sv-SE" dirty="0"/>
              <a:t>Vårdförloppet innehåller flödesschema och åtgärder </a:t>
            </a:r>
          </a:p>
        </p:txBody>
      </p:sp>
      <p:sp>
        <p:nvSpPr>
          <p:cNvPr id="9" name="Rectangle 8">
            <a:extLst>
              <a:ext uri="{FF2B5EF4-FFF2-40B4-BE49-F238E27FC236}">
                <a16:creationId xmlns:a16="http://schemas.microsoft.com/office/drawing/2014/main" id="{833526B6-D4F9-4B22-AC5A-C610BB2A6702}"/>
              </a:ext>
            </a:extLst>
          </p:cNvPr>
          <p:cNvSpPr/>
          <p:nvPr/>
        </p:nvSpPr>
        <p:spPr>
          <a:xfrm>
            <a:off x="826758" y="1217057"/>
            <a:ext cx="6898096"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rPr>
              <a:t>Flödesschema för vårdförlopp aktuella för patienter med svårläkt sår</a:t>
            </a:r>
          </a:p>
        </p:txBody>
      </p:sp>
      <p:sp>
        <p:nvSpPr>
          <p:cNvPr id="11" name="Rectangle 10">
            <a:extLst>
              <a:ext uri="{FF2B5EF4-FFF2-40B4-BE49-F238E27FC236}">
                <a16:creationId xmlns:a16="http://schemas.microsoft.com/office/drawing/2014/main" id="{7D77882F-B632-416D-AAC5-94C35B362B61}"/>
              </a:ext>
            </a:extLst>
          </p:cNvPr>
          <p:cNvSpPr/>
          <p:nvPr/>
        </p:nvSpPr>
        <p:spPr>
          <a:xfrm>
            <a:off x="8386118" y="1220688"/>
            <a:ext cx="3449542"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rPr>
              <a:t>Åtgärdsblock</a:t>
            </a:r>
          </a:p>
        </p:txBody>
      </p:sp>
      <p:sp>
        <p:nvSpPr>
          <p:cNvPr id="4" name="textruta 3">
            <a:extLst>
              <a:ext uri="{FF2B5EF4-FFF2-40B4-BE49-F238E27FC236}">
                <a16:creationId xmlns:a16="http://schemas.microsoft.com/office/drawing/2014/main" id="{EAB7B95B-9425-C593-BEE4-EAD64F7D969C}"/>
              </a:ext>
            </a:extLst>
          </p:cNvPr>
          <p:cNvSpPr txBox="1"/>
          <p:nvPr/>
        </p:nvSpPr>
        <p:spPr>
          <a:xfrm>
            <a:off x="10454080" y="171914"/>
            <a:ext cx="1551963" cy="276999"/>
          </a:xfrm>
          <a:prstGeom prst="rect">
            <a:avLst/>
          </a:prstGeom>
          <a:noFill/>
        </p:spPr>
        <p:txBody>
          <a:bodyPr wrap="square" rtlCol="0">
            <a:spAutoFit/>
          </a:bodyPr>
          <a:lstStyle/>
          <a:p>
            <a:r>
              <a:rPr lang="sv-SE" sz="1200" dirty="0">
                <a:solidFill>
                  <a:schemeClr val="bg1">
                    <a:lumMod val="65000"/>
                  </a:schemeClr>
                </a:solidFill>
              </a:rPr>
              <a:t>Svårläkta sår</a:t>
            </a:r>
          </a:p>
        </p:txBody>
      </p:sp>
      <p:pic>
        <p:nvPicPr>
          <p:cNvPr id="15" name="Bildobjekt 14" descr="Bilden visar ett åtgärdsblock i en del av vårdförloppets flödesschema">
            <a:extLst>
              <a:ext uri="{FF2B5EF4-FFF2-40B4-BE49-F238E27FC236}">
                <a16:creationId xmlns:a16="http://schemas.microsoft.com/office/drawing/2014/main" id="{04EE1821-142D-2E17-5804-C2E4869930EB}"/>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855136" y="1649896"/>
            <a:ext cx="7199043" cy="4833806"/>
          </a:xfrm>
          <a:prstGeom prst="rect">
            <a:avLst/>
          </a:prstGeom>
        </p:spPr>
      </p:pic>
      <p:sp>
        <p:nvSpPr>
          <p:cNvPr id="18" name="textruta 17">
            <a:extLst>
              <a:ext uri="{FF2B5EF4-FFF2-40B4-BE49-F238E27FC236}">
                <a16:creationId xmlns:a16="http://schemas.microsoft.com/office/drawing/2014/main" id="{4A723140-6874-6C03-3EBF-11A4706E95BD}"/>
              </a:ext>
            </a:extLst>
          </p:cNvPr>
          <p:cNvSpPr txBox="1"/>
          <p:nvPr/>
        </p:nvSpPr>
        <p:spPr>
          <a:xfrm>
            <a:off x="8386118" y="1853581"/>
            <a:ext cx="3449542" cy="3416320"/>
          </a:xfrm>
          <a:prstGeom prst="rect">
            <a:avLst/>
          </a:prstGeom>
          <a:noFill/>
        </p:spPr>
        <p:txBody>
          <a:bodyPr wrap="square" rtlCol="0">
            <a:spAutoFit/>
          </a:bodyPr>
          <a:lstStyle/>
          <a:p>
            <a:r>
              <a:rPr lang="sv-SE" dirty="0"/>
              <a:t>Vårdförloppets åtgärdstabeller beskriver åtgärder för bas-bedömning och basbehandling samt för fortsatt handläggning utifrån sårtyp.</a:t>
            </a:r>
          </a:p>
          <a:p>
            <a:endParaRPr lang="sv-SE" dirty="0"/>
          </a:p>
          <a:p>
            <a:r>
              <a:rPr lang="sv-SE" dirty="0"/>
              <a:t>I åtgärdstabellerna beskrivs också handläggningen när sårets grund-orsak gör att patienten behöver omfattas av åtgärder i fler än ett vårdförlopp.</a:t>
            </a:r>
          </a:p>
          <a:p>
            <a:endParaRPr lang="sv-SE" dirty="0"/>
          </a:p>
        </p:txBody>
      </p:sp>
    </p:spTree>
    <p:extLst>
      <p:ext uri="{BB962C8B-B14F-4D97-AF65-F5344CB8AC3E}">
        <p14:creationId xmlns:p14="http://schemas.microsoft.com/office/powerpoint/2010/main" val="274823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ktangel 18">
            <a:extLst>
              <a:ext uri="{FF2B5EF4-FFF2-40B4-BE49-F238E27FC236}">
                <a16:creationId xmlns:a16="http://schemas.microsoft.com/office/drawing/2014/main" id="{4F42CCD4-CA67-7C16-63A1-CDC2BEA33CB9}"/>
              </a:ext>
              <a:ext uri="{C183D7F6-B498-43B3-948B-1728B52AA6E4}">
                <adec:decorative xmlns:adec="http://schemas.microsoft.com/office/drawing/2017/decorative" val="1"/>
              </a:ext>
            </a:extLst>
          </p:cNvPr>
          <p:cNvSpPr/>
          <p:nvPr/>
        </p:nvSpPr>
        <p:spPr>
          <a:xfrm>
            <a:off x="7597597" y="1634869"/>
            <a:ext cx="2628901" cy="458488"/>
          </a:xfrm>
          <a:prstGeom prst="rect">
            <a:avLst/>
          </a:prstGeom>
          <a:solidFill>
            <a:schemeClr val="accent1">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graphicFrame>
        <p:nvGraphicFramePr>
          <p:cNvPr id="20" name="Object 19" hidden="1">
            <a:extLst>
              <a:ext uri="{FF2B5EF4-FFF2-40B4-BE49-F238E27FC236}">
                <a16:creationId xmlns:a16="http://schemas.microsoft.com/office/drawing/2014/main" id="{38B9E893-937E-45CB-885F-520E271A97F8}"/>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3288231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20" name="Object 19" hidden="1">
                        <a:extLst>
                          <a:ext uri="{FF2B5EF4-FFF2-40B4-BE49-F238E27FC236}">
                            <a16:creationId xmlns:a16="http://schemas.microsoft.com/office/drawing/2014/main" id="{38B9E893-937E-45CB-885F-520E271A97F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A758B33-E922-4132-AD7A-85BDE8A32210}"/>
              </a:ext>
              <a:ext uri="{C183D7F6-B498-43B3-948B-1728B52AA6E4}">
                <adec:decorative xmlns:adec="http://schemas.microsoft.com/office/drawing/2017/decorative" val="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5" name="Title 4">
            <a:extLst>
              <a:ext uri="{FF2B5EF4-FFF2-40B4-BE49-F238E27FC236}">
                <a16:creationId xmlns:a16="http://schemas.microsoft.com/office/drawing/2014/main" id="{6AECD21E-1FC0-44B5-9B0F-67ECBD727DE0}"/>
              </a:ext>
            </a:extLst>
          </p:cNvPr>
          <p:cNvSpPr>
            <a:spLocks noGrp="1"/>
          </p:cNvSpPr>
          <p:nvPr>
            <p:ph type="ctrTitle"/>
          </p:nvPr>
        </p:nvSpPr>
        <p:spPr>
          <a:xfrm>
            <a:off x="352425" y="449180"/>
            <a:ext cx="9144000" cy="609793"/>
          </a:xfrm>
        </p:spPr>
        <p:txBody>
          <a:bodyPr>
            <a:normAutofit fontScale="90000"/>
          </a:bodyPr>
          <a:lstStyle/>
          <a:p>
            <a:r>
              <a:rPr lang="sv-SE" dirty="0"/>
              <a:t>Vad kommer att följas upp </a:t>
            </a:r>
            <a:br>
              <a:rPr lang="sv-SE" dirty="0"/>
            </a:br>
            <a:r>
              <a:rPr lang="sv-SE" sz="2200" dirty="0"/>
              <a:t>(fetstil markerar indikatorer med hög prioritet)</a:t>
            </a:r>
          </a:p>
        </p:txBody>
      </p:sp>
      <p:grpSp>
        <p:nvGrpSpPr>
          <p:cNvPr id="4" name="Grupp 3">
            <a:extLst>
              <a:ext uri="{FF2B5EF4-FFF2-40B4-BE49-F238E27FC236}">
                <a16:creationId xmlns:a16="http://schemas.microsoft.com/office/drawing/2014/main" id="{77AC2E0A-A079-A10D-0901-28B3EC216F3E}"/>
              </a:ext>
              <a:ext uri="{C183D7F6-B498-43B3-948B-1728B52AA6E4}">
                <adec:decorative xmlns:adec="http://schemas.microsoft.com/office/drawing/2017/decorative" val="1"/>
              </a:ext>
            </a:extLst>
          </p:cNvPr>
          <p:cNvGrpSpPr/>
          <p:nvPr/>
        </p:nvGrpSpPr>
        <p:grpSpPr>
          <a:xfrm>
            <a:off x="352425" y="1610765"/>
            <a:ext cx="5743575" cy="506699"/>
            <a:chOff x="352425" y="1537704"/>
            <a:chExt cx="5743575" cy="506699"/>
          </a:xfrm>
        </p:grpSpPr>
        <p:sp>
          <p:nvSpPr>
            <p:cNvPr id="8" name="Rektangel 7">
              <a:extLst>
                <a:ext uri="{FF2B5EF4-FFF2-40B4-BE49-F238E27FC236}">
                  <a16:creationId xmlns:a16="http://schemas.microsoft.com/office/drawing/2014/main" id="{4FCC5333-BE59-3F39-E5C7-019BE23A5C08}"/>
                </a:ext>
              </a:extLst>
            </p:cNvPr>
            <p:cNvSpPr/>
            <p:nvPr/>
          </p:nvSpPr>
          <p:spPr>
            <a:xfrm>
              <a:off x="1909762" y="1561809"/>
              <a:ext cx="2628901" cy="458488"/>
            </a:xfrm>
            <a:prstGeom prst="rect">
              <a:avLst/>
            </a:prstGeom>
            <a:solidFill>
              <a:schemeClr val="accent1">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
          <p:nvSpPr>
            <p:cNvPr id="9" name="Rectangle 8">
              <a:extLst>
                <a:ext uri="{FF2B5EF4-FFF2-40B4-BE49-F238E27FC236}">
                  <a16:creationId xmlns:a16="http://schemas.microsoft.com/office/drawing/2014/main" id="{833526B6-D4F9-4B22-AC5A-C610BB2A6702}"/>
                </a:ext>
              </a:extLst>
            </p:cNvPr>
            <p:cNvSpPr/>
            <p:nvPr/>
          </p:nvSpPr>
          <p:spPr>
            <a:xfrm>
              <a:off x="352425" y="1537704"/>
              <a:ext cx="5743575" cy="506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rPr>
                <a:t>Resultatmått</a:t>
              </a:r>
            </a:p>
          </p:txBody>
        </p:sp>
      </p:grpSp>
      <p:sp>
        <p:nvSpPr>
          <p:cNvPr id="14" name="Rectangle 13">
            <a:extLst>
              <a:ext uri="{FF2B5EF4-FFF2-40B4-BE49-F238E27FC236}">
                <a16:creationId xmlns:a16="http://schemas.microsoft.com/office/drawing/2014/main" id="{F5EFE918-B768-4D36-9D56-383F0BD01BC0}"/>
              </a:ext>
            </a:extLst>
          </p:cNvPr>
          <p:cNvSpPr/>
          <p:nvPr/>
        </p:nvSpPr>
        <p:spPr>
          <a:xfrm>
            <a:off x="6192925" y="1576266"/>
            <a:ext cx="5438243" cy="5993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rPr>
              <a:t>Processmått</a:t>
            </a:r>
          </a:p>
        </p:txBody>
      </p:sp>
      <p:sp>
        <p:nvSpPr>
          <p:cNvPr id="6" name="Rectangle 5">
            <a:extLst>
              <a:ext uri="{FF2B5EF4-FFF2-40B4-BE49-F238E27FC236}">
                <a16:creationId xmlns:a16="http://schemas.microsoft.com/office/drawing/2014/main" id="{01F77448-64CF-4386-8406-839026FD8FC9}"/>
              </a:ext>
            </a:extLst>
          </p:cNvPr>
          <p:cNvSpPr/>
          <p:nvPr/>
        </p:nvSpPr>
        <p:spPr>
          <a:xfrm>
            <a:off x="302942" y="5683372"/>
            <a:ext cx="9688783" cy="83440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600"/>
              </a:spcBef>
              <a:spcAft>
                <a:spcPts val="0"/>
              </a:spcAft>
              <a:buClrTx/>
              <a:buSzTx/>
              <a:buFontTx/>
              <a:buNone/>
              <a:tabLst/>
              <a:defRPr/>
            </a:pPr>
            <a:r>
              <a:rPr kumimoji="0" lang="sv-SE" sz="1600" b="1" i="0" u="none" strike="noStrike" kern="1200" cap="none" spc="0" normalizeH="0" baseline="0" noProof="0" dirty="0">
                <a:ln>
                  <a:noFill/>
                </a:ln>
                <a:solidFill>
                  <a:srgbClr val="FFFFFF"/>
                </a:solidFill>
                <a:effectLst/>
                <a:uLnTx/>
                <a:uFillTx/>
                <a:latin typeface="Calibri" panose="020F0502020204030204"/>
                <a:ea typeface="+mn-ea"/>
                <a:cs typeface="+mn-cs"/>
              </a:rPr>
              <a:t>Datakällor: </a:t>
            </a:r>
            <a:r>
              <a:rPr kumimoji="0" lang="sv-SE" sz="1400" i="1" u="none" strike="noStrike" kern="1200" cap="none" spc="0" normalizeH="0" baseline="0" noProof="0" dirty="0">
                <a:ln>
                  <a:noFill/>
                </a:ln>
                <a:solidFill>
                  <a:srgbClr val="FFFFFF"/>
                </a:solidFill>
                <a:effectLst/>
                <a:uLnTx/>
                <a:uFillTx/>
                <a:latin typeface="Calibri" panose="020F0502020204030204"/>
                <a:ea typeface="+mn-ea"/>
                <a:cs typeface="+mn-cs"/>
              </a:rPr>
              <a:t>På kort sikt är RiksSår den enda datakälla som erbjuder data från både regional och kommunal vård. PVQ kan för några av indikatorerna fungera som ett komplement vid uppföljning. </a:t>
            </a:r>
          </a:p>
          <a:p>
            <a:pPr marL="0" marR="0" lvl="0" indent="0" defTabSz="914400" rtl="0" eaLnBrk="1" fontAlgn="auto" latinLnBrk="0" hangingPunct="1">
              <a:lnSpc>
                <a:spcPct val="100000"/>
              </a:lnSpc>
              <a:spcBef>
                <a:spcPts val="600"/>
              </a:spcBef>
              <a:spcAft>
                <a:spcPts val="0"/>
              </a:spcAft>
              <a:buClrTx/>
              <a:buSzTx/>
              <a:buFontTx/>
              <a:buNone/>
              <a:tabLst/>
              <a:defRPr/>
            </a:pPr>
            <a:r>
              <a:rPr kumimoji="0" lang="sv-SE" sz="1400" i="1" u="none" strike="noStrike" kern="1200" cap="none" spc="0" normalizeH="0" baseline="0" noProof="0" dirty="0">
                <a:ln>
                  <a:noFill/>
                </a:ln>
                <a:solidFill>
                  <a:srgbClr val="FFFFFF"/>
                </a:solidFill>
                <a:effectLst/>
                <a:uLnTx/>
                <a:uFillTx/>
                <a:latin typeface="Calibri" panose="020F0502020204030204"/>
                <a:ea typeface="+mn-ea"/>
                <a:cs typeface="+mn-cs"/>
              </a:rPr>
              <a:t>Utvecklingsarbete behövs för att säkerställa god datatillgång.</a:t>
            </a:r>
          </a:p>
        </p:txBody>
      </p:sp>
      <p:sp>
        <p:nvSpPr>
          <p:cNvPr id="2" name="Rektangel 1">
            <a:extLst>
              <a:ext uri="{FF2B5EF4-FFF2-40B4-BE49-F238E27FC236}">
                <a16:creationId xmlns:a16="http://schemas.microsoft.com/office/drawing/2014/main" id="{76CCF95F-4B9B-8286-A0AA-A126A8FEF424}"/>
              </a:ext>
              <a:ext uri="{C183D7F6-B498-43B3-948B-1728B52AA6E4}">
                <adec:decorative xmlns:adec="http://schemas.microsoft.com/office/drawing/2017/decorative" val="1"/>
              </a:ext>
            </a:extLst>
          </p:cNvPr>
          <p:cNvSpPr/>
          <p:nvPr/>
        </p:nvSpPr>
        <p:spPr>
          <a:xfrm>
            <a:off x="352425" y="2149731"/>
            <a:ext cx="5743575" cy="3248025"/>
          </a:xfrm>
          <a:prstGeom prst="rect">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EEA20762-E7C2-E162-D098-2CC2D11878EA}"/>
              </a:ext>
              <a:ext uri="{C183D7F6-B498-43B3-948B-1728B52AA6E4}">
                <adec:decorative xmlns:adec="http://schemas.microsoft.com/office/drawing/2017/decorative" val="1"/>
              </a:ext>
            </a:extLst>
          </p:cNvPr>
          <p:cNvSpPr/>
          <p:nvPr/>
        </p:nvSpPr>
        <p:spPr>
          <a:xfrm>
            <a:off x="6254308" y="2149730"/>
            <a:ext cx="5743575" cy="3248025"/>
          </a:xfrm>
          <a:prstGeom prst="rect">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D1377C90-0B11-B0E4-83F3-D05555139C05}"/>
              </a:ext>
            </a:extLst>
          </p:cNvPr>
          <p:cNvSpPr txBox="1"/>
          <p:nvPr/>
        </p:nvSpPr>
        <p:spPr>
          <a:xfrm>
            <a:off x="508442" y="2360386"/>
            <a:ext cx="5416108" cy="1477328"/>
          </a:xfrm>
          <a:prstGeom prst="rect">
            <a:avLst/>
          </a:prstGeom>
          <a:noFill/>
        </p:spPr>
        <p:txBody>
          <a:bodyPr wrap="square" rtlCol="0">
            <a:spAutoFit/>
          </a:bodyPr>
          <a:lstStyle/>
          <a:p>
            <a:pPr marL="285750" indent="-285750">
              <a:buFont typeface="Arial" panose="020B0604020202020204" pitchFamily="34" charset="0"/>
              <a:buChar char="•"/>
            </a:pPr>
            <a:r>
              <a:rPr lang="sv-SE" b="1" dirty="0"/>
              <a:t>Mediantid från diagnos till sårläkning för färdigbehandlade svårläkta sår med etiologisk diagnos</a:t>
            </a:r>
            <a:br>
              <a:rPr lang="sv-SE" b="1" dirty="0"/>
            </a:br>
            <a:endParaRPr lang="sv-SE" b="1" dirty="0"/>
          </a:p>
          <a:p>
            <a:pPr marL="285750" indent="-285750">
              <a:buFont typeface="Arial" panose="020B0604020202020204" pitchFamily="34" charset="0"/>
              <a:buChar char="•"/>
            </a:pPr>
            <a:r>
              <a:rPr lang="sv-SE" dirty="0"/>
              <a:t>Andel av alla svårläkta sår som är recidivsår</a:t>
            </a:r>
          </a:p>
        </p:txBody>
      </p:sp>
      <p:sp>
        <p:nvSpPr>
          <p:cNvPr id="17" name="textruta 16">
            <a:extLst>
              <a:ext uri="{FF2B5EF4-FFF2-40B4-BE49-F238E27FC236}">
                <a16:creationId xmlns:a16="http://schemas.microsoft.com/office/drawing/2014/main" id="{E9A47596-FA0A-7961-308A-34A4D23A727D}"/>
              </a:ext>
            </a:extLst>
          </p:cNvPr>
          <p:cNvSpPr txBox="1"/>
          <p:nvPr/>
        </p:nvSpPr>
        <p:spPr>
          <a:xfrm>
            <a:off x="6581775" y="2318446"/>
            <a:ext cx="5416108" cy="2862322"/>
          </a:xfrm>
          <a:prstGeom prst="rect">
            <a:avLst/>
          </a:prstGeom>
          <a:noFill/>
        </p:spPr>
        <p:txBody>
          <a:bodyPr wrap="square" rtlCol="0">
            <a:spAutoFit/>
          </a:bodyPr>
          <a:lstStyle/>
          <a:p>
            <a:pPr marL="285750" indent="-285750">
              <a:buFont typeface="Arial" panose="020B0604020202020204" pitchFamily="34" charset="0"/>
              <a:buChar char="•"/>
            </a:pPr>
            <a:r>
              <a:rPr lang="sv-SE" b="1" dirty="0"/>
              <a:t>Andel svårläkta sår med etiologisk diagnos </a:t>
            </a:r>
          </a:p>
          <a:p>
            <a:pPr marL="285750" indent="-285750">
              <a:buFont typeface="Arial" panose="020B0604020202020204" pitchFamily="34" charset="0"/>
              <a:buChar char="•"/>
            </a:pPr>
            <a:r>
              <a:rPr lang="sv-SE" b="1" dirty="0"/>
              <a:t>Andel patienter med venösa sår som får antibiotikabehandling på grund av såret </a:t>
            </a:r>
            <a:br>
              <a:rPr lang="sv-SE" b="1" dirty="0"/>
            </a:br>
            <a:endParaRPr lang="sv-SE" b="1" dirty="0"/>
          </a:p>
          <a:p>
            <a:pPr marL="285750" indent="-285750">
              <a:buFont typeface="Arial" panose="020B0604020202020204" pitchFamily="34" charset="0"/>
              <a:buChar char="•"/>
            </a:pPr>
            <a:r>
              <a:rPr lang="sv-SE" dirty="0"/>
              <a:t>Andel patienter med svårläkt sår och smärta som får systemisk smärtbehandling på grund av såret</a:t>
            </a:r>
          </a:p>
          <a:p>
            <a:pPr marL="285750" indent="-285750">
              <a:buFont typeface="Arial" panose="020B0604020202020204" pitchFamily="34" charset="0"/>
              <a:buChar char="•"/>
            </a:pPr>
            <a:r>
              <a:rPr lang="sv-SE" dirty="0"/>
              <a:t>Andel venösa sår som kompressionsbehandlas</a:t>
            </a:r>
          </a:p>
          <a:p>
            <a:pPr marL="285750" indent="-285750">
              <a:buFont typeface="Arial" panose="020B0604020202020204" pitchFamily="34" charset="0"/>
              <a:buChar char="•"/>
            </a:pPr>
            <a:r>
              <a:rPr lang="sv-SE" dirty="0"/>
              <a:t>Andel venösa, arteriella respektive arteriovenösa sår som följs upp fram till sårläkning och sekundärprevention – redovisas totalt</a:t>
            </a:r>
          </a:p>
        </p:txBody>
      </p:sp>
      <p:sp>
        <p:nvSpPr>
          <p:cNvPr id="10" name="textruta 9">
            <a:extLst>
              <a:ext uri="{FF2B5EF4-FFF2-40B4-BE49-F238E27FC236}">
                <a16:creationId xmlns:a16="http://schemas.microsoft.com/office/drawing/2014/main" id="{B9EAB0AE-ABD0-6225-2DD8-456F1E7B9679}"/>
              </a:ext>
            </a:extLst>
          </p:cNvPr>
          <p:cNvSpPr txBox="1"/>
          <p:nvPr/>
        </p:nvSpPr>
        <p:spPr>
          <a:xfrm>
            <a:off x="10454080" y="171914"/>
            <a:ext cx="1551963" cy="276999"/>
          </a:xfrm>
          <a:prstGeom prst="rect">
            <a:avLst/>
          </a:prstGeom>
          <a:noFill/>
        </p:spPr>
        <p:txBody>
          <a:bodyPr wrap="square" rtlCol="0">
            <a:spAutoFit/>
          </a:bodyPr>
          <a:lstStyle/>
          <a:p>
            <a:r>
              <a:rPr lang="sv-SE" sz="1200" dirty="0">
                <a:solidFill>
                  <a:schemeClr val="bg1">
                    <a:lumMod val="65000"/>
                  </a:schemeClr>
                </a:solidFill>
              </a:rPr>
              <a:t>Svårläkta sår</a:t>
            </a:r>
          </a:p>
        </p:txBody>
      </p:sp>
    </p:spTree>
    <p:extLst>
      <p:ext uri="{BB962C8B-B14F-4D97-AF65-F5344CB8AC3E}">
        <p14:creationId xmlns:p14="http://schemas.microsoft.com/office/powerpoint/2010/main" val="719549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3096487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 uri="{C183D7F6-B498-43B3-948B-1728B52AA6E4}">
                <adec:decorative xmlns:adec="http://schemas.microsoft.com/office/drawing/2017/decorative" val="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690068" y="671705"/>
            <a:ext cx="9144000" cy="609793"/>
          </a:xfrm>
        </p:spPr>
        <p:txBody>
          <a:bodyPr>
            <a:noAutofit/>
          </a:bodyPr>
          <a:lstStyle/>
          <a:p>
            <a:r>
              <a:rPr lang="sv-SE" dirty="0">
                <a:solidFill>
                  <a:srgbClr val="5A8695"/>
                </a:solidFill>
              </a:rPr>
              <a:t>Vad blir konsekvenserna?</a:t>
            </a:r>
          </a:p>
        </p:txBody>
      </p:sp>
      <p:sp>
        <p:nvSpPr>
          <p:cNvPr id="21" name="Rectangle 20">
            <a:extLst>
              <a:ext uri="{FF2B5EF4-FFF2-40B4-BE49-F238E27FC236}">
                <a16:creationId xmlns:a16="http://schemas.microsoft.com/office/drawing/2014/main" id="{3E0FFD61-48A6-4B7A-BD67-7DC59845871C}"/>
              </a:ext>
            </a:extLst>
          </p:cNvPr>
          <p:cNvSpPr/>
          <p:nvPr/>
        </p:nvSpPr>
        <p:spPr>
          <a:xfrm>
            <a:off x="690068" y="1666399"/>
            <a:ext cx="4681544" cy="4325840"/>
          </a:xfrm>
          <a:prstGeom prst="rect">
            <a:avLst/>
          </a:prstGeom>
          <a:solidFill>
            <a:schemeClr val="bg1"/>
          </a:solidFill>
          <a:ln w="3175">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lvl="0">
              <a:defRPr/>
            </a:pPr>
            <a:r>
              <a:rPr lang="sv-SE" sz="2000" b="1" dirty="0">
                <a:solidFill>
                  <a:srgbClr val="000000"/>
                </a:solidFill>
              </a:rPr>
              <a:t>Fördelar/vinster</a:t>
            </a:r>
          </a:p>
          <a:p>
            <a:pPr marL="285750" lvl="0" indent="-285750">
              <a:spcBef>
                <a:spcPts val="600"/>
              </a:spcBef>
              <a:buFont typeface="Arial" panose="020B0604020202020204" pitchFamily="34" charset="0"/>
              <a:buChar char="•"/>
              <a:defRPr/>
            </a:pPr>
            <a:r>
              <a:rPr lang="sv-SE" sz="1600" dirty="0">
                <a:solidFill>
                  <a:srgbClr val="000000"/>
                </a:solidFill>
              </a:rPr>
              <a:t>Fler individer får en tidig korrekt bedömning och prioritering.</a:t>
            </a:r>
          </a:p>
          <a:p>
            <a:pPr marL="285750" lvl="0" indent="-285750">
              <a:spcBef>
                <a:spcPts val="600"/>
              </a:spcBef>
              <a:buFont typeface="Arial" panose="020B0604020202020204" pitchFamily="34" charset="0"/>
              <a:buChar char="•"/>
              <a:defRPr/>
            </a:pPr>
            <a:r>
              <a:rPr lang="sv-SE" sz="1600" dirty="0">
                <a:solidFill>
                  <a:srgbClr val="000000"/>
                </a:solidFill>
              </a:rPr>
              <a:t>Ökad kunskap om sårinfektioner leder till att fler patienter ordineras rätt antibiotikum på rätt indikation.</a:t>
            </a:r>
          </a:p>
          <a:p>
            <a:pPr marL="285750" lvl="0" indent="-285750">
              <a:spcBef>
                <a:spcPts val="600"/>
              </a:spcBef>
              <a:buFont typeface="Arial" panose="020B0604020202020204" pitchFamily="34" charset="0"/>
              <a:buChar char="•"/>
              <a:defRPr/>
            </a:pPr>
            <a:r>
              <a:rPr lang="sv-SE" sz="1600" dirty="0">
                <a:solidFill>
                  <a:srgbClr val="000000"/>
                </a:solidFill>
              </a:rPr>
              <a:t>Införandet av vårdförloppet i hela landet kan leda till kostnadsbesparingar på en miljard kronor årligen för hälso- och sjukvården genom kortare sårläkningstider.</a:t>
            </a:r>
          </a:p>
          <a:p>
            <a:pPr marL="285750" lvl="0" indent="-285750">
              <a:spcBef>
                <a:spcPts val="600"/>
              </a:spcBef>
              <a:buFont typeface="Arial" panose="020B0604020202020204" pitchFamily="34" charset="0"/>
              <a:buChar char="•"/>
              <a:defRPr/>
            </a:pPr>
            <a:r>
              <a:rPr lang="sv-SE" sz="1600" dirty="0">
                <a:solidFill>
                  <a:srgbClr val="000000"/>
                </a:solidFill>
              </a:rPr>
              <a:t>Tydliga tidsramar till åtgärder i specialiserad vård minskar risken för amputation eller död.</a:t>
            </a:r>
          </a:p>
          <a:p>
            <a:pPr marL="285750" lvl="0" indent="-285750">
              <a:spcBef>
                <a:spcPts val="600"/>
              </a:spcBef>
              <a:buFont typeface="Arial" panose="020B0604020202020204" pitchFamily="34" charset="0"/>
              <a:buChar char="•"/>
              <a:defRPr/>
            </a:pPr>
            <a:r>
              <a:rPr lang="sv-SE" sz="1600" dirty="0">
                <a:solidFill>
                  <a:srgbClr val="000000"/>
                </a:solidFill>
              </a:rPr>
              <a:t>Remissvar har bekräftat konsekvens-beskrivningens bedömningar  avseende nytta i förhållande till kostnader.</a:t>
            </a:r>
          </a:p>
        </p:txBody>
      </p:sp>
      <p:sp>
        <p:nvSpPr>
          <p:cNvPr id="9" name="Rectangle 8">
            <a:extLst>
              <a:ext uri="{FF2B5EF4-FFF2-40B4-BE49-F238E27FC236}">
                <a16:creationId xmlns:a16="http://schemas.microsoft.com/office/drawing/2014/main" id="{B0B07D15-DBC9-4A8D-93AF-5B2C4F8F0C21}"/>
              </a:ext>
            </a:extLst>
          </p:cNvPr>
          <p:cNvSpPr/>
          <p:nvPr/>
        </p:nvSpPr>
        <p:spPr>
          <a:xfrm>
            <a:off x="6965023" y="1666397"/>
            <a:ext cx="4681544" cy="4085892"/>
          </a:xfrm>
          <a:prstGeom prst="rect">
            <a:avLst/>
          </a:prstGeom>
          <a:solidFill>
            <a:schemeClr val="bg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lvl="0">
              <a:defRPr/>
            </a:pPr>
            <a:r>
              <a:rPr lang="sv-SE" sz="2000" b="1" dirty="0">
                <a:solidFill>
                  <a:srgbClr val="000000"/>
                </a:solidFill>
              </a:rPr>
              <a:t>Risker och kostnader</a:t>
            </a:r>
          </a:p>
          <a:p>
            <a:pPr marL="285750" lvl="0" indent="-285750">
              <a:spcBef>
                <a:spcPts val="600"/>
              </a:spcBef>
              <a:buFont typeface="Arial" panose="020B0604020202020204" pitchFamily="34" charset="0"/>
              <a:buChar char="•"/>
              <a:defRPr/>
            </a:pPr>
            <a:r>
              <a:rPr lang="sv-SE" sz="1600" dirty="0">
                <a:solidFill>
                  <a:srgbClr val="000000"/>
                </a:solidFill>
              </a:rPr>
              <a:t>Införande av vårdförloppet innebär inga undanträngningseffekter.</a:t>
            </a:r>
          </a:p>
          <a:p>
            <a:pPr marL="285750" lvl="0" indent="-285750">
              <a:spcBef>
                <a:spcPts val="600"/>
              </a:spcBef>
              <a:buFont typeface="Arial" panose="020B0604020202020204" pitchFamily="34" charset="0"/>
              <a:buChar char="•"/>
              <a:defRPr/>
            </a:pPr>
            <a:r>
              <a:rPr lang="sv-SE" sz="1600" dirty="0">
                <a:solidFill>
                  <a:srgbClr val="000000"/>
                </a:solidFill>
              </a:rPr>
              <a:t>Marginellt ökade personalkostnader till följd av ökat behov av samordning mellan vårdnivåer.</a:t>
            </a:r>
          </a:p>
          <a:p>
            <a:pPr marL="285750" indent="-285750">
              <a:spcBef>
                <a:spcPts val="600"/>
              </a:spcBef>
              <a:buFont typeface="Arial" panose="020B0604020202020204" pitchFamily="34" charset="0"/>
              <a:buChar char="•"/>
              <a:defRPr/>
            </a:pPr>
            <a:r>
              <a:rPr lang="sv-SE" sz="1600" dirty="0">
                <a:solidFill>
                  <a:srgbClr val="000000"/>
                </a:solidFill>
              </a:rPr>
              <a:t>Fler dopplerapparater behövs i primärvården för att bedöma den arteriella cirkulationen. Icke diagnostiserad kritisk ischemi kan leda till amputation med stora ekonomiska konsekvenser som följd.</a:t>
            </a:r>
          </a:p>
          <a:p>
            <a:pPr marL="285750" indent="-285750">
              <a:spcBef>
                <a:spcPts val="600"/>
              </a:spcBef>
              <a:buFont typeface="Arial" panose="020B0604020202020204" pitchFamily="34" charset="0"/>
              <a:buChar char="•"/>
              <a:defRPr/>
            </a:pPr>
            <a:r>
              <a:rPr lang="sv-SE" sz="1600" dirty="0">
                <a:solidFill>
                  <a:srgbClr val="000000"/>
                </a:solidFill>
              </a:rPr>
              <a:t>Doppler används för utredning inom de fyra vårdförloppen för patienter med sår. </a:t>
            </a:r>
          </a:p>
          <a:p>
            <a:pPr marL="285750" indent="-285750">
              <a:spcBef>
                <a:spcPts val="600"/>
              </a:spcBef>
              <a:buFont typeface="Arial" panose="020B0604020202020204" pitchFamily="34" charset="0"/>
              <a:buChar char="•"/>
              <a:defRPr/>
            </a:pPr>
            <a:r>
              <a:rPr lang="sv-SE" sz="1600" dirty="0">
                <a:solidFill>
                  <a:srgbClr val="000000"/>
                </a:solidFill>
              </a:rPr>
              <a:t>Kompetens behöver förstärkas i primärvården, utbildningsbehovet torde variera mellan regioner.</a:t>
            </a:r>
          </a:p>
          <a:p>
            <a:pPr marL="285750" indent="-285750">
              <a:spcBef>
                <a:spcPts val="600"/>
              </a:spcBef>
              <a:buFont typeface="Arial" panose="020B0604020202020204" pitchFamily="34" charset="0"/>
              <a:buChar char="•"/>
              <a:defRPr/>
            </a:pPr>
            <a:endParaRPr lang="sv-SE" sz="1600" dirty="0">
              <a:solidFill>
                <a:srgbClr val="000000"/>
              </a:solidFill>
            </a:endParaRPr>
          </a:p>
        </p:txBody>
      </p:sp>
      <p:pic>
        <p:nvPicPr>
          <p:cNvPr id="3" name="Picture 2" descr="A close up of a logo&#10;&#10;Description automatically generated">
            <a:extLst>
              <a:ext uri="{FF2B5EF4-FFF2-40B4-BE49-F238E27FC236}">
                <a16:creationId xmlns:a16="http://schemas.microsoft.com/office/drawing/2014/main" id="{6506CDB5-7F3F-4DAF-B872-1BC8872ABD7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02323" y="1970426"/>
            <a:ext cx="1849301" cy="1849301"/>
          </a:xfrm>
          <a:prstGeom prst="rect">
            <a:avLst/>
          </a:prstGeom>
        </p:spPr>
      </p:pic>
      <p:sp>
        <p:nvSpPr>
          <p:cNvPr id="2" name="textruta 1">
            <a:extLst>
              <a:ext uri="{FF2B5EF4-FFF2-40B4-BE49-F238E27FC236}">
                <a16:creationId xmlns:a16="http://schemas.microsoft.com/office/drawing/2014/main" id="{75DE0385-5F7A-418C-0113-6CD134907FC6}"/>
              </a:ext>
            </a:extLst>
          </p:cNvPr>
          <p:cNvSpPr txBox="1"/>
          <p:nvPr/>
        </p:nvSpPr>
        <p:spPr>
          <a:xfrm>
            <a:off x="10454080" y="171914"/>
            <a:ext cx="1551963" cy="276999"/>
          </a:xfrm>
          <a:prstGeom prst="rect">
            <a:avLst/>
          </a:prstGeom>
          <a:noFill/>
        </p:spPr>
        <p:txBody>
          <a:bodyPr wrap="square" rtlCol="0">
            <a:spAutoFit/>
          </a:bodyPr>
          <a:lstStyle/>
          <a:p>
            <a:r>
              <a:rPr lang="sv-SE" sz="1200" dirty="0">
                <a:solidFill>
                  <a:schemeClr val="bg1">
                    <a:lumMod val="65000"/>
                  </a:schemeClr>
                </a:solidFill>
              </a:rPr>
              <a:t>Svårläkta sår</a:t>
            </a:r>
          </a:p>
        </p:txBody>
      </p:sp>
    </p:spTree>
    <p:extLst>
      <p:ext uri="{BB962C8B-B14F-4D97-AF65-F5344CB8AC3E}">
        <p14:creationId xmlns:p14="http://schemas.microsoft.com/office/powerpoint/2010/main" val="2254339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8564D2F-45CC-4D11-B1EF-80B21B99A4A7}"/>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0190766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B8564D2F-45CC-4D11-B1EF-80B21B99A4A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B21C52E-9F03-416F-B9DA-51DBF7EF0172}"/>
              </a:ext>
            </a:extLst>
          </p:cNvPr>
          <p:cNvSpPr>
            <a:spLocks noGrp="1"/>
          </p:cNvSpPr>
          <p:nvPr>
            <p:ph type="ctrTitle"/>
          </p:nvPr>
        </p:nvSpPr>
        <p:spPr>
          <a:xfrm>
            <a:off x="871441" y="383553"/>
            <a:ext cx="9517333" cy="944059"/>
          </a:xfrm>
        </p:spPr>
        <p:txBody>
          <a:bodyPr>
            <a:noAutofit/>
          </a:bodyPr>
          <a:lstStyle/>
          <a:p>
            <a:r>
              <a:rPr lang="sv-SE" sz="2400" dirty="0"/>
              <a:t>Personcentrerat och sammanhållet vårdförlopp för svårläkta sår</a:t>
            </a:r>
          </a:p>
        </p:txBody>
      </p:sp>
      <p:sp>
        <p:nvSpPr>
          <p:cNvPr id="8" name="Rectangle 20">
            <a:extLst>
              <a:ext uri="{FF2B5EF4-FFF2-40B4-BE49-F238E27FC236}">
                <a16:creationId xmlns:a16="http://schemas.microsoft.com/office/drawing/2014/main" id="{3E0FFD61-48A6-4B7A-BD67-7DC59845871C}"/>
              </a:ext>
            </a:extLst>
          </p:cNvPr>
          <p:cNvSpPr/>
          <p:nvPr/>
        </p:nvSpPr>
        <p:spPr>
          <a:xfrm>
            <a:off x="1023549" y="2350123"/>
            <a:ext cx="4896000" cy="3460531"/>
          </a:xfrm>
          <a:prstGeom prst="rect">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a:spcBef>
                <a:spcPts val="600"/>
              </a:spcBef>
            </a:pPr>
            <a:r>
              <a:rPr lang="sv-SE" b="1" dirty="0">
                <a:solidFill>
                  <a:srgbClr val="000000"/>
                </a:solidFill>
                <a:latin typeface="Calibri" panose="020F0502020204030204"/>
                <a:ea typeface="Calibri" panose="020F0502020204030204" pitchFamily="34" charset="0"/>
                <a:cs typeface="Arial" panose="020B0604020202020204" pitchFamily="34" charset="0"/>
              </a:rPr>
              <a:t>Vårdförloppet har som mål att </a:t>
            </a:r>
          </a:p>
          <a:p>
            <a:pPr marL="285750" indent="-285750">
              <a:spcBef>
                <a:spcPts val="600"/>
              </a:spcBef>
              <a:buFont typeface="Arial" panose="020B0604020202020204" pitchFamily="34" charset="0"/>
              <a:buChar char="•"/>
            </a:pPr>
            <a:r>
              <a:rPr lang="sv-SE" dirty="0">
                <a:solidFill>
                  <a:srgbClr val="000000"/>
                </a:solidFill>
                <a:latin typeface="Calibri" panose="020F0502020204030204"/>
                <a:ea typeface="Calibri" panose="020F0502020204030204" pitchFamily="34" charset="0"/>
                <a:cs typeface="Arial" panose="020B0604020202020204" pitchFamily="34" charset="0"/>
              </a:rPr>
              <a:t>patientens sår läker utan onödig fördröjning</a:t>
            </a:r>
          </a:p>
          <a:p>
            <a:pPr marL="285750" indent="-285750">
              <a:spcBef>
                <a:spcPts val="600"/>
              </a:spcBef>
              <a:buFont typeface="Arial" panose="020B0604020202020204" pitchFamily="34" charset="0"/>
              <a:buChar char="•"/>
            </a:pPr>
            <a:r>
              <a:rPr lang="sv-SE" dirty="0">
                <a:solidFill>
                  <a:srgbClr val="000000"/>
                </a:solidFill>
                <a:latin typeface="Calibri" panose="020F0502020204030204"/>
                <a:ea typeface="Calibri" panose="020F0502020204030204" pitchFamily="34" charset="0"/>
                <a:cs typeface="Arial" panose="020B0604020202020204" pitchFamily="34" charset="0"/>
              </a:rPr>
              <a:t>förhindra att patienten får sårrecidiv och nya sår</a:t>
            </a:r>
          </a:p>
          <a:p>
            <a:pPr marL="285750" indent="-285750">
              <a:spcBef>
                <a:spcPts val="600"/>
              </a:spcBef>
              <a:buFont typeface="Arial" panose="020B0604020202020204" pitchFamily="34" charset="0"/>
              <a:buChar char="•"/>
            </a:pPr>
            <a:r>
              <a:rPr lang="sv-SE" dirty="0">
                <a:solidFill>
                  <a:srgbClr val="000000"/>
                </a:solidFill>
                <a:latin typeface="Calibri" panose="020F0502020204030204"/>
                <a:ea typeface="Calibri" panose="020F0502020204030204" pitchFamily="34" charset="0"/>
                <a:cs typeface="Arial" panose="020B0604020202020204" pitchFamily="34" charset="0"/>
              </a:rPr>
              <a:t>förbättra patientens livskvalitet </a:t>
            </a:r>
          </a:p>
          <a:p>
            <a:pPr marL="285750" indent="-285750">
              <a:spcBef>
                <a:spcPts val="600"/>
              </a:spcBef>
              <a:buFont typeface="Arial" panose="020B0604020202020204" pitchFamily="34" charset="0"/>
              <a:buChar char="•"/>
            </a:pPr>
            <a:r>
              <a:rPr lang="sv-SE" dirty="0">
                <a:solidFill>
                  <a:srgbClr val="000000"/>
                </a:solidFill>
                <a:latin typeface="Calibri" panose="020F0502020204030204"/>
                <a:ea typeface="Calibri" panose="020F0502020204030204" pitchFamily="34" charset="0"/>
                <a:cs typeface="Arial" panose="020B0604020202020204" pitchFamily="34" charset="0"/>
              </a:rPr>
              <a:t>minska förskrivning av antibiotika där kliniska tecken på infektion saknas.</a:t>
            </a:r>
          </a:p>
        </p:txBody>
      </p:sp>
      <p:sp>
        <p:nvSpPr>
          <p:cNvPr id="9" name="Rectangle 8">
            <a:extLst>
              <a:ext uri="{FF2B5EF4-FFF2-40B4-BE49-F238E27FC236}">
                <a16:creationId xmlns:a16="http://schemas.microsoft.com/office/drawing/2014/main" id="{B0B07D15-DBC9-4A8D-93AF-5B2C4F8F0C21}"/>
              </a:ext>
            </a:extLst>
          </p:cNvPr>
          <p:cNvSpPr/>
          <p:nvPr/>
        </p:nvSpPr>
        <p:spPr>
          <a:xfrm>
            <a:off x="6272451" y="2350123"/>
            <a:ext cx="4896000" cy="3460532"/>
          </a:xfrm>
          <a:prstGeom prst="rect">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marR="0" lvl="0" defTabSz="914400" rtl="0" eaLnBrk="1" fontAlgn="auto" latinLnBrk="0" hangingPunct="1">
              <a:spcBef>
                <a:spcPts val="600"/>
              </a:spcBef>
              <a:buClrTx/>
              <a:buSzTx/>
              <a:tabLst/>
              <a:defRPr/>
            </a:pPr>
            <a:r>
              <a:rPr lang="sv-SE" b="1" dirty="0">
                <a:solidFill>
                  <a:srgbClr val="000000"/>
                </a:solidFill>
                <a:latin typeface="Calibri" panose="020F0502020204030204"/>
                <a:ea typeface="Calibri" panose="020F0502020204030204" pitchFamily="34" charset="0"/>
                <a:cs typeface="Arial" panose="020B0604020202020204" pitchFamily="34" charset="0"/>
              </a:rPr>
              <a:t>Målen ska uppnås genom</a:t>
            </a:r>
          </a:p>
          <a:p>
            <a:pPr marL="285750" marR="0" lvl="0" indent="-285750" defTabSz="914400" rtl="0" eaLnBrk="1" fontAlgn="auto" latinLnBrk="0" hangingPunct="1">
              <a:spcBef>
                <a:spcPts val="600"/>
              </a:spcBef>
              <a:buClrTx/>
              <a:buSzTx/>
              <a:buFont typeface="Arial" panose="020B0604020202020204" pitchFamily="34" charset="0"/>
              <a:buChar char="•"/>
              <a:tabLst/>
              <a:defRPr/>
            </a:pPr>
            <a:r>
              <a:rPr lang="sv-SE" dirty="0">
                <a:solidFill>
                  <a:srgbClr val="000000"/>
                </a:solidFill>
                <a:latin typeface="Calibri" panose="020F0502020204030204"/>
                <a:ea typeface="Calibri" panose="020F0502020204030204" pitchFamily="34" charset="0"/>
                <a:cs typeface="Arial" panose="020B0604020202020204" pitchFamily="34" charset="0"/>
              </a:rPr>
              <a:t>tidig basbedömning, diagnos och basbehandling</a:t>
            </a:r>
          </a:p>
          <a:p>
            <a:pPr marL="285750" marR="0" lvl="0" indent="-285750" defTabSz="914400" rtl="0" eaLnBrk="1" fontAlgn="auto" latinLnBrk="0" hangingPunct="1">
              <a:spcBef>
                <a:spcPts val="600"/>
              </a:spcBef>
              <a:buClrTx/>
              <a:buSzTx/>
              <a:buFont typeface="Arial" panose="020B0604020202020204" pitchFamily="34" charset="0"/>
              <a:buChar char="•"/>
              <a:tabLst/>
              <a:defRPr/>
            </a:pPr>
            <a:r>
              <a:rPr lang="sv-SE" dirty="0">
                <a:solidFill>
                  <a:srgbClr val="000000"/>
                </a:solidFill>
                <a:latin typeface="Calibri" panose="020F0502020204030204"/>
                <a:ea typeface="Calibri" panose="020F0502020204030204" pitchFamily="34" charset="0"/>
                <a:cs typeface="Arial" panose="020B0604020202020204" pitchFamily="34" charset="0"/>
              </a:rPr>
              <a:t>behandling av sårets grundorsak</a:t>
            </a:r>
          </a:p>
          <a:p>
            <a:pPr marL="285750" marR="0" lvl="0" indent="-285750" defTabSz="914400" rtl="0" eaLnBrk="1" fontAlgn="auto" latinLnBrk="0" hangingPunct="1">
              <a:spcBef>
                <a:spcPts val="600"/>
              </a:spcBef>
              <a:buClrTx/>
              <a:buSzTx/>
              <a:buFont typeface="Arial" panose="020B0604020202020204" pitchFamily="34" charset="0"/>
              <a:buChar char="•"/>
              <a:tabLst/>
              <a:defRPr/>
            </a:pPr>
            <a:r>
              <a:rPr lang="sv-SE" dirty="0">
                <a:solidFill>
                  <a:srgbClr val="000000"/>
                </a:solidFill>
                <a:latin typeface="Calibri" panose="020F0502020204030204"/>
                <a:ea typeface="Calibri" panose="020F0502020204030204" pitchFamily="34" charset="0"/>
                <a:cs typeface="Arial" panose="020B0604020202020204" pitchFamily="34" charset="0"/>
              </a:rPr>
              <a:t>att patienten är välinformerad och delaktig</a:t>
            </a:r>
          </a:p>
          <a:p>
            <a:pPr marL="285750" marR="0" lvl="0" indent="-285750" defTabSz="914400" rtl="0" eaLnBrk="1" fontAlgn="auto" latinLnBrk="0" hangingPunct="1">
              <a:spcBef>
                <a:spcPts val="600"/>
              </a:spcBef>
              <a:buClrTx/>
              <a:buSzTx/>
              <a:buFont typeface="Arial" panose="020B0604020202020204" pitchFamily="34" charset="0"/>
              <a:buChar char="•"/>
              <a:tabLst/>
              <a:defRPr/>
            </a:pPr>
            <a:r>
              <a:rPr lang="sv-SE" dirty="0">
                <a:solidFill>
                  <a:srgbClr val="000000"/>
                </a:solidFill>
                <a:latin typeface="Calibri" panose="020F0502020204030204"/>
                <a:ea typeface="Calibri" panose="020F0502020204030204" pitchFamily="34" charset="0"/>
                <a:cs typeface="Arial" panose="020B0604020202020204" pitchFamily="34" charset="0"/>
              </a:rPr>
              <a:t>att patienten får adekvat smärtbehandling</a:t>
            </a:r>
          </a:p>
          <a:p>
            <a:pPr marL="285750" marR="0" lvl="0" indent="-285750" defTabSz="914400" rtl="0" eaLnBrk="1" fontAlgn="auto" latinLnBrk="0" hangingPunct="1">
              <a:spcBef>
                <a:spcPts val="600"/>
              </a:spcBef>
              <a:buClrTx/>
              <a:buSzTx/>
              <a:buFont typeface="Arial" panose="020B0604020202020204" pitchFamily="34" charset="0"/>
              <a:buChar char="•"/>
              <a:tabLst/>
              <a:defRPr/>
            </a:pPr>
            <a:r>
              <a:rPr lang="sv-SE" dirty="0">
                <a:solidFill>
                  <a:srgbClr val="000000"/>
                </a:solidFill>
                <a:latin typeface="Calibri" panose="020F0502020204030204"/>
                <a:ea typeface="Calibri" panose="020F0502020204030204" pitchFamily="34" charset="0"/>
                <a:cs typeface="Arial" panose="020B0604020202020204" pitchFamily="34" charset="0"/>
              </a:rPr>
              <a:t>uppföljning efter läkt sår med väl fungerande egenvård.</a:t>
            </a:r>
          </a:p>
          <a:p>
            <a:pPr>
              <a:spcBef>
                <a:spcPts val="1200"/>
              </a:spcBef>
              <a:defRPr/>
            </a:pPr>
            <a:r>
              <a:rPr lang="sv-SE" dirty="0">
                <a:solidFill>
                  <a:srgbClr val="000000"/>
                </a:solidFill>
                <a:latin typeface="Calibri" panose="020F0502020204030204"/>
                <a:ea typeface="Calibri" panose="020F0502020204030204" pitchFamily="34" charset="0"/>
                <a:cs typeface="Arial" panose="020B0604020202020204" pitchFamily="34" charset="0"/>
              </a:rPr>
              <a:t>Vårdförloppet följs upp genom 12 indikatorer som svarar mot målen.</a:t>
            </a:r>
          </a:p>
        </p:txBody>
      </p:sp>
      <p:sp>
        <p:nvSpPr>
          <p:cNvPr id="12" name="Rektangel 11">
            <a:extLst>
              <a:ext uri="{FF2B5EF4-FFF2-40B4-BE49-F238E27FC236}">
                <a16:creationId xmlns:a16="http://schemas.microsoft.com/office/drawing/2014/main" id="{2BDF53FC-FB81-B482-0E8A-B14919481220}"/>
              </a:ext>
            </a:extLst>
          </p:cNvPr>
          <p:cNvSpPr/>
          <p:nvPr/>
        </p:nvSpPr>
        <p:spPr>
          <a:xfrm>
            <a:off x="871441" y="1353879"/>
            <a:ext cx="10308008"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1" u="none" strike="noStrike" kern="1200" cap="none" spc="0" normalizeH="0" baseline="0" noProof="0" dirty="0">
                <a:ln>
                  <a:noFill/>
                </a:ln>
                <a:solidFill>
                  <a:srgbClr val="377D7A"/>
                </a:solidFill>
                <a:effectLst/>
                <a:uLnTx/>
                <a:uFillTx/>
                <a:latin typeface="Calibri" panose="020F0502020204030204"/>
                <a:ea typeface="+mn-ea"/>
                <a:cs typeface="+mn-cs"/>
              </a:rPr>
              <a:t>Vårdförloppet omfattar utredning, behandling och förebyggande åtgärder för att undvika nya sår.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1" u="none" strike="noStrike" kern="1200" cap="none" spc="0" normalizeH="0" baseline="0" noProof="0" dirty="0">
                <a:ln>
                  <a:noFill/>
                </a:ln>
                <a:solidFill>
                  <a:srgbClr val="377D7A"/>
                </a:solidFill>
                <a:effectLst/>
                <a:uLnTx/>
                <a:uFillTx/>
                <a:latin typeface="Calibri" panose="020F0502020204030204"/>
                <a:ea typeface="+mn-ea"/>
                <a:cs typeface="+mn-cs"/>
              </a:rPr>
              <a:t>Vårdförloppet </a:t>
            </a:r>
            <a:r>
              <a:rPr kumimoji="0" lang="sv-SE" sz="1600" b="1" i="1" u="none" strike="noStrike" kern="1200" cap="none" spc="0" normalizeH="0" baseline="0" noProof="0" dirty="0">
                <a:ln>
                  <a:noFill/>
                </a:ln>
                <a:solidFill>
                  <a:srgbClr val="377D7A"/>
                </a:solidFill>
                <a:effectLst/>
                <a:uLnTx/>
                <a:uFillTx/>
                <a:latin typeface="Calibri" panose="020F0502020204030204"/>
                <a:ea typeface="+mn-ea"/>
                <a:cs typeface="+mn-cs"/>
              </a:rPr>
              <a:t>inleds</a:t>
            </a:r>
            <a:r>
              <a:rPr kumimoji="0" lang="sv-SE" sz="1600" b="0" i="1" u="none" strike="noStrike" kern="1200" cap="none" spc="0" normalizeH="0" baseline="0" noProof="0" dirty="0">
                <a:ln>
                  <a:noFill/>
                </a:ln>
                <a:solidFill>
                  <a:srgbClr val="377D7A"/>
                </a:solidFill>
                <a:effectLst/>
                <a:uLnTx/>
                <a:uFillTx/>
                <a:latin typeface="Calibri" panose="020F0502020204030204"/>
                <a:ea typeface="+mn-ea"/>
                <a:cs typeface="+mn-cs"/>
              </a:rPr>
              <a:t> när en person har fått ett sår som är eller bedöms vara svårläkt, och </a:t>
            </a:r>
            <a:r>
              <a:rPr kumimoji="0" lang="sv-SE" sz="1600" b="1" i="1" u="none" strike="noStrike" kern="1200" cap="none" spc="0" normalizeH="0" baseline="0" noProof="0" dirty="0">
                <a:ln>
                  <a:noFill/>
                </a:ln>
                <a:solidFill>
                  <a:srgbClr val="377D7A"/>
                </a:solidFill>
                <a:effectLst/>
                <a:uLnTx/>
                <a:uFillTx/>
                <a:latin typeface="Calibri" panose="020F0502020204030204"/>
                <a:ea typeface="+mn-ea"/>
                <a:cs typeface="+mn-cs"/>
              </a:rPr>
              <a:t>avslutas</a:t>
            </a:r>
            <a:r>
              <a:rPr kumimoji="0" lang="sv-SE" sz="1600" b="0" i="1" u="none" strike="noStrike" kern="1200" cap="none" spc="0" normalizeH="0" baseline="0" noProof="0" dirty="0">
                <a:ln>
                  <a:noFill/>
                </a:ln>
                <a:solidFill>
                  <a:srgbClr val="377D7A"/>
                </a:solidFill>
                <a:effectLst/>
                <a:uLnTx/>
                <a:uFillTx/>
                <a:latin typeface="Calibri" panose="020F0502020204030204"/>
                <a:ea typeface="+mn-ea"/>
                <a:cs typeface="+mn-cs"/>
              </a:rPr>
              <a:t> när såret är läkt och eventuella egenvårdsåtgärder för att undvika nya sår har etablerats. </a:t>
            </a:r>
            <a:endParaRPr kumimoji="0" lang="sv-SE" sz="1600" b="0" i="0" u="none" strike="noStrike" kern="1200" cap="none" spc="0" normalizeH="0" baseline="0" noProof="0" dirty="0">
              <a:ln>
                <a:noFill/>
              </a:ln>
              <a:effectLst/>
              <a:uLnTx/>
              <a:uFillTx/>
              <a:latin typeface="Calibri" panose="020F0502020204030204"/>
              <a:ea typeface="+mn-ea"/>
              <a:cs typeface="+mn-cs"/>
            </a:endParaRPr>
          </a:p>
        </p:txBody>
      </p:sp>
      <p:sp>
        <p:nvSpPr>
          <p:cNvPr id="3" name="textruta 2">
            <a:extLst>
              <a:ext uri="{FF2B5EF4-FFF2-40B4-BE49-F238E27FC236}">
                <a16:creationId xmlns:a16="http://schemas.microsoft.com/office/drawing/2014/main" id="{800E2F11-2339-700F-D53F-EB6F49D128BC}"/>
              </a:ext>
            </a:extLst>
          </p:cNvPr>
          <p:cNvSpPr txBox="1"/>
          <p:nvPr/>
        </p:nvSpPr>
        <p:spPr>
          <a:xfrm>
            <a:off x="954246" y="322220"/>
            <a:ext cx="2083584" cy="369332"/>
          </a:xfrm>
          <a:prstGeom prst="rect">
            <a:avLst/>
          </a:prstGeom>
          <a:solidFill>
            <a:schemeClr val="accent1"/>
          </a:solidFill>
        </p:spPr>
        <p:txBody>
          <a:bodyPr wrap="none" rtlCol="0">
            <a:spAutoFit/>
          </a:bodyPr>
          <a:lstStyle/>
          <a:p>
            <a:r>
              <a:rPr lang="sv-SE" b="1" dirty="0">
                <a:solidFill>
                  <a:schemeClr val="bg1"/>
                </a:solidFill>
              </a:rPr>
              <a:t>SAMMANFATTNING</a:t>
            </a:r>
          </a:p>
        </p:txBody>
      </p:sp>
      <p:sp>
        <p:nvSpPr>
          <p:cNvPr id="6" name="textruta 5">
            <a:extLst>
              <a:ext uri="{FF2B5EF4-FFF2-40B4-BE49-F238E27FC236}">
                <a16:creationId xmlns:a16="http://schemas.microsoft.com/office/drawing/2014/main" id="{64AA25DB-E3EE-C816-B2C5-E47AD57271BF}"/>
              </a:ext>
            </a:extLst>
          </p:cNvPr>
          <p:cNvSpPr txBox="1"/>
          <p:nvPr/>
        </p:nvSpPr>
        <p:spPr>
          <a:xfrm>
            <a:off x="10454080" y="171914"/>
            <a:ext cx="1551963" cy="276999"/>
          </a:xfrm>
          <a:prstGeom prst="rect">
            <a:avLst/>
          </a:prstGeom>
          <a:noFill/>
        </p:spPr>
        <p:txBody>
          <a:bodyPr wrap="square" rtlCol="0">
            <a:spAutoFit/>
          </a:bodyPr>
          <a:lstStyle/>
          <a:p>
            <a:r>
              <a:rPr lang="sv-SE" sz="1200" dirty="0">
                <a:solidFill>
                  <a:schemeClr val="bg1">
                    <a:lumMod val="65000"/>
                  </a:schemeClr>
                </a:solidFill>
              </a:rPr>
              <a:t>Svårläkta sår</a:t>
            </a:r>
          </a:p>
        </p:txBody>
      </p:sp>
    </p:spTree>
    <p:extLst>
      <p:ext uri="{BB962C8B-B14F-4D97-AF65-F5344CB8AC3E}">
        <p14:creationId xmlns:p14="http://schemas.microsoft.com/office/powerpoint/2010/main" val="2863190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99F76A-BE0A-4578-809C-BF0E5E1ADB5A}"/>
              </a:ext>
            </a:extLst>
          </p:cNvPr>
          <p:cNvSpPr>
            <a:spLocks noGrp="1"/>
          </p:cNvSpPr>
          <p:nvPr>
            <p:ph type="title"/>
          </p:nvPr>
        </p:nvSpPr>
        <p:spPr>
          <a:xfrm>
            <a:off x="472716" y="36418"/>
            <a:ext cx="10515600" cy="753650"/>
          </a:xfrm>
        </p:spPr>
        <p:txBody>
          <a:bodyPr>
            <a:normAutofit/>
          </a:bodyPr>
          <a:lstStyle/>
          <a:p>
            <a:r>
              <a:rPr lang="sv-SE" sz="3600" dirty="0"/>
              <a:t>Deltagare</a:t>
            </a:r>
          </a:p>
        </p:txBody>
      </p:sp>
      <p:graphicFrame>
        <p:nvGraphicFramePr>
          <p:cNvPr id="6" name="Platshållare för innehåll 5">
            <a:extLst>
              <a:ext uri="{FF2B5EF4-FFF2-40B4-BE49-F238E27FC236}">
                <a16:creationId xmlns:a16="http://schemas.microsoft.com/office/drawing/2014/main" id="{C7B166F5-64E0-4B0E-B230-0D996B257C55}"/>
              </a:ext>
            </a:extLst>
          </p:cNvPr>
          <p:cNvGraphicFramePr>
            <a:graphicFrameLocks noGrp="1"/>
          </p:cNvGraphicFramePr>
          <p:nvPr>
            <p:ph idx="1"/>
            <p:extLst>
              <p:ext uri="{D42A27DB-BD31-4B8C-83A1-F6EECF244321}">
                <p14:modId xmlns:p14="http://schemas.microsoft.com/office/powerpoint/2010/main" val="4169900458"/>
              </p:ext>
            </p:extLst>
          </p:nvPr>
        </p:nvGraphicFramePr>
        <p:xfrm>
          <a:off x="495072" y="1402080"/>
          <a:ext cx="11002107" cy="4981289"/>
        </p:xfrm>
        <a:graphic>
          <a:graphicData uri="http://schemas.openxmlformats.org/drawingml/2006/table">
            <a:tbl>
              <a:tblPr firstRow="1" firstCol="1" bandRow="1">
                <a:tableStyleId>{69012ECD-51FC-41F1-AA8D-1B2483CD663E}</a:tableStyleId>
              </a:tblPr>
              <a:tblGrid>
                <a:gridCol w="3733384">
                  <a:extLst>
                    <a:ext uri="{9D8B030D-6E8A-4147-A177-3AD203B41FA5}">
                      <a16:colId xmlns:a16="http://schemas.microsoft.com/office/drawing/2014/main" val="3973459589"/>
                    </a:ext>
                  </a:extLst>
                </a:gridCol>
                <a:gridCol w="3547091">
                  <a:extLst>
                    <a:ext uri="{9D8B030D-6E8A-4147-A177-3AD203B41FA5}">
                      <a16:colId xmlns:a16="http://schemas.microsoft.com/office/drawing/2014/main" val="138910382"/>
                    </a:ext>
                  </a:extLst>
                </a:gridCol>
                <a:gridCol w="3721632">
                  <a:extLst>
                    <a:ext uri="{9D8B030D-6E8A-4147-A177-3AD203B41FA5}">
                      <a16:colId xmlns:a16="http://schemas.microsoft.com/office/drawing/2014/main" val="4160860710"/>
                    </a:ext>
                  </a:extLst>
                </a:gridCol>
              </a:tblGrid>
              <a:tr h="288654">
                <a:tc>
                  <a:txBody>
                    <a:bodyPr/>
                    <a:lstStyle/>
                    <a:p>
                      <a:pPr>
                        <a:lnSpc>
                          <a:spcPct val="106000"/>
                        </a:lnSpc>
                        <a:spcAft>
                          <a:spcPts val="0"/>
                        </a:spcAft>
                      </a:pPr>
                      <a:r>
                        <a:rPr lang="sv-SE" sz="1400" dirty="0">
                          <a:effectLst/>
                        </a:rPr>
                        <a:t>Namn</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6000"/>
                        </a:lnSpc>
                        <a:spcAft>
                          <a:spcPts val="0"/>
                        </a:spcAft>
                      </a:pPr>
                      <a:r>
                        <a:rPr lang="sv-SE" sz="1400" dirty="0">
                          <a:effectLst/>
                          <a:latin typeface="+mn-lt"/>
                          <a:ea typeface="+mn-ea"/>
                          <a:cs typeface="+mn-cs"/>
                        </a:rPr>
                        <a:t>Yrkesroll/motsvarande</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6000"/>
                        </a:lnSpc>
                        <a:spcAft>
                          <a:spcPts val="0"/>
                        </a:spcAft>
                      </a:pPr>
                      <a:r>
                        <a:rPr lang="sv-SE" sz="1400" dirty="0">
                          <a:effectLst/>
                        </a:rPr>
                        <a:t>Region/sjukvårdsregion</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723658834"/>
                  </a:ext>
                </a:extLst>
              </a:tr>
              <a:tr h="288654">
                <a:tc>
                  <a:txBody>
                    <a:bodyPr/>
                    <a:lstStyle/>
                    <a:p>
                      <a:pPr>
                        <a:lnSpc>
                          <a:spcPct val="100000"/>
                        </a:lnSpc>
                        <a:spcAft>
                          <a:spcPts val="0"/>
                        </a:spcAft>
                      </a:pPr>
                      <a:r>
                        <a:rPr lang="sv-SE" sz="1400" dirty="0">
                          <a:solidFill>
                            <a:schemeClr val="tx1"/>
                          </a:solidFill>
                          <a:effectLst/>
                          <a:latin typeface="+mn-lt"/>
                          <a:ea typeface="+mn-ea"/>
                          <a:cs typeface="+mn-cs"/>
                        </a:rPr>
                        <a:t>Rut F Öien (ordf.)</a:t>
                      </a:r>
                      <a:endParaRPr lang="sv-SE"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r>
                        <a:rPr lang="sv-SE" sz="1200" dirty="0">
                          <a:effectLst/>
                        </a:rPr>
                        <a:t>Specialistläkare i allmänmedicin</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r>
                        <a:rPr lang="sv-SE" sz="1200" dirty="0">
                          <a:effectLst/>
                        </a:rPr>
                        <a:t>Region Blekinge/Södra</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2739928518"/>
                  </a:ext>
                </a:extLst>
              </a:tr>
              <a:tr h="288654">
                <a:tc>
                  <a:txBody>
                    <a:bodyPr/>
                    <a:lstStyle/>
                    <a:p>
                      <a:pPr>
                        <a:lnSpc>
                          <a:spcPct val="100000"/>
                        </a:lnSpc>
                        <a:spcAft>
                          <a:spcPts val="0"/>
                        </a:spcAft>
                      </a:pPr>
                      <a:r>
                        <a:rPr lang="sv-S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Helene Andersson</a:t>
                      </a:r>
                    </a:p>
                  </a:txBody>
                  <a:tcPr marL="75438" marR="75438" marT="0" marB="0"/>
                </a:tc>
                <a:tc>
                  <a:txBody>
                    <a:bodyPr/>
                    <a:lstStyle/>
                    <a:p>
                      <a:pPr>
                        <a:lnSpc>
                          <a:spcPct val="100000"/>
                        </a:lnSpc>
                        <a:spcAft>
                          <a:spcPts val="0"/>
                        </a:spcAft>
                      </a:pPr>
                      <a:r>
                        <a:rPr lang="sv-SE" sz="1200" b="0" i="0" u="none" strike="noStrike" kern="1200" baseline="0" dirty="0">
                          <a:solidFill>
                            <a:schemeClr val="tx1"/>
                          </a:solidFill>
                          <a:latin typeface="+mn-lt"/>
                          <a:ea typeface="+mn-ea"/>
                          <a:cs typeface="+mn-cs"/>
                        </a:rPr>
                        <a:t>Sjuksköterska, sårkonsult</a:t>
                      </a:r>
                      <a:endParaRPr lang="sv-S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r>
                        <a:rPr lang="sv-S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Region Stockholm/Stockholm-Gotland</a:t>
                      </a:r>
                    </a:p>
                  </a:txBody>
                  <a:tcPr marL="75438" marR="75438" marT="0" marB="0"/>
                </a:tc>
                <a:extLst>
                  <a:ext uri="{0D108BD9-81ED-4DB2-BD59-A6C34878D82A}">
                    <a16:rowId xmlns:a16="http://schemas.microsoft.com/office/drawing/2014/main" val="1726488147"/>
                  </a:ext>
                </a:extLst>
              </a:tr>
              <a:tr h="285719">
                <a:tc>
                  <a:txBody>
                    <a:bodyPr/>
                    <a:lstStyle/>
                    <a:p>
                      <a:pPr>
                        <a:lnSpc>
                          <a:spcPct val="100000"/>
                        </a:lnSpc>
                        <a:spcAft>
                          <a:spcPts val="0"/>
                        </a:spcAft>
                      </a:pPr>
                      <a:r>
                        <a:rPr lang="sv-S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Lena Blomgren</a:t>
                      </a:r>
                    </a:p>
                  </a:txBody>
                  <a:tcPr marL="75438" marR="75438" marT="0" marB="0"/>
                </a:tc>
                <a:tc>
                  <a:txBody>
                    <a:bodyPr/>
                    <a:lstStyle/>
                    <a:p>
                      <a:pPr>
                        <a:lnSpc>
                          <a:spcPct val="100000"/>
                        </a:lnSpc>
                        <a:spcAft>
                          <a:spcPts val="0"/>
                        </a:spcAft>
                      </a:pPr>
                      <a:r>
                        <a:rPr lang="sv-S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Kärlkirurg</a:t>
                      </a:r>
                    </a:p>
                  </a:txBody>
                  <a:tcPr marL="75438" marR="75438" marT="0" marB="0"/>
                </a:tc>
                <a:tc>
                  <a:txBody>
                    <a:bodyPr/>
                    <a:lstStyle/>
                    <a:p>
                      <a:pPr>
                        <a:lnSpc>
                          <a:spcPct val="100000"/>
                        </a:lnSpc>
                        <a:spcAft>
                          <a:spcPts val="0"/>
                        </a:spcAft>
                      </a:pPr>
                      <a:r>
                        <a:rPr lang="sv-S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Region Örebro län/Mellansverige</a:t>
                      </a:r>
                    </a:p>
                  </a:txBody>
                  <a:tcPr marL="75438" marR="75438" marT="0" marB="0"/>
                </a:tc>
                <a:extLst>
                  <a:ext uri="{0D108BD9-81ED-4DB2-BD59-A6C34878D82A}">
                    <a16:rowId xmlns:a16="http://schemas.microsoft.com/office/drawing/2014/main" val="1043800923"/>
                  </a:ext>
                </a:extLst>
              </a:tr>
              <a:tr h="288654">
                <a:tc>
                  <a:txBody>
                    <a:bodyPr/>
                    <a:lstStyle/>
                    <a:p>
                      <a:pPr>
                        <a:lnSpc>
                          <a:spcPct val="100000"/>
                        </a:lnSpc>
                        <a:spcAft>
                          <a:spcPts val="0"/>
                        </a:spcAft>
                      </a:pPr>
                      <a:r>
                        <a:rPr lang="sv-S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Alexandra Forssgren</a:t>
                      </a:r>
                    </a:p>
                  </a:txBody>
                  <a:tcPr marL="75438" marR="75438" marT="0" marB="0"/>
                </a:tc>
                <a:tc>
                  <a:txBody>
                    <a:bodyPr/>
                    <a:lstStyle/>
                    <a:p>
                      <a:pPr>
                        <a:lnSpc>
                          <a:spcPct val="100000"/>
                        </a:lnSpc>
                        <a:spcAft>
                          <a:spcPts val="0"/>
                        </a:spcAft>
                      </a:pPr>
                      <a:r>
                        <a:rPr lang="sv-S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Överläkare</a:t>
                      </a:r>
                    </a:p>
                  </a:txBody>
                  <a:tcPr marL="75438" marR="75438" marT="0" marB="0"/>
                </a:tc>
                <a:tc>
                  <a:txBody>
                    <a:bodyPr/>
                    <a:lstStyle/>
                    <a:p>
                      <a:pPr>
                        <a:lnSpc>
                          <a:spcPct val="100000"/>
                        </a:lnSpc>
                        <a:spcAft>
                          <a:spcPts val="0"/>
                        </a:spcAft>
                      </a:pPr>
                      <a:r>
                        <a:rPr lang="sv-S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VGR/Västra</a:t>
                      </a:r>
                    </a:p>
                  </a:txBody>
                  <a:tcPr marL="75438" marR="75438" marT="0" marB="0"/>
                </a:tc>
                <a:extLst>
                  <a:ext uri="{0D108BD9-81ED-4DB2-BD59-A6C34878D82A}">
                    <a16:rowId xmlns:a16="http://schemas.microsoft.com/office/drawing/2014/main" val="36787345"/>
                  </a:ext>
                </a:extLst>
              </a:tr>
              <a:tr h="324509">
                <a:tc>
                  <a:txBody>
                    <a:bodyPr/>
                    <a:lstStyle/>
                    <a:p>
                      <a:pPr>
                        <a:lnSpc>
                          <a:spcPct val="100000"/>
                        </a:lnSpc>
                        <a:spcAft>
                          <a:spcPts val="0"/>
                        </a:spcAft>
                      </a:pPr>
                      <a:r>
                        <a:rPr lang="sv-S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Natalja Jacobsson</a:t>
                      </a:r>
                    </a:p>
                  </a:txBody>
                  <a:tcPr marL="75438" marR="75438" marT="0" marB="0"/>
                </a:tc>
                <a:tc>
                  <a:txBody>
                    <a:bodyPr/>
                    <a:lstStyle/>
                    <a:p>
                      <a:pPr>
                        <a:lnSpc>
                          <a:spcPct val="100000"/>
                        </a:lnSpc>
                        <a:spcAft>
                          <a:spcPts val="0"/>
                        </a:spcAft>
                      </a:pPr>
                      <a:r>
                        <a:rPr lang="sv-S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Specialistläkare i dermato-venereologi och allmänmedicin</a:t>
                      </a:r>
                    </a:p>
                  </a:txBody>
                  <a:tcPr marL="75438" marR="75438" marT="0" marB="0"/>
                </a:tc>
                <a:tc>
                  <a:txBody>
                    <a:bodyPr/>
                    <a:lstStyle/>
                    <a:p>
                      <a:pPr>
                        <a:lnSpc>
                          <a:spcPct val="100000"/>
                        </a:lnSpc>
                        <a:spcAft>
                          <a:spcPts val="0"/>
                        </a:spcAft>
                      </a:pPr>
                      <a:r>
                        <a:rPr lang="sv-S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Region Östergötland/Sydöstra</a:t>
                      </a:r>
                    </a:p>
                  </a:txBody>
                  <a:tcPr marL="75438" marR="75438" marT="0" marB="0"/>
                </a:tc>
                <a:extLst>
                  <a:ext uri="{0D108BD9-81ED-4DB2-BD59-A6C34878D82A}">
                    <a16:rowId xmlns:a16="http://schemas.microsoft.com/office/drawing/2014/main" val="1424280812"/>
                  </a:ext>
                </a:extLst>
              </a:tr>
              <a:tr h="288654">
                <a:tc>
                  <a:txBody>
                    <a:bodyPr/>
                    <a:lstStyle/>
                    <a:p>
                      <a:pPr>
                        <a:lnSpc>
                          <a:spcPct val="100000"/>
                        </a:lnSpc>
                        <a:spcAft>
                          <a:spcPts val="0"/>
                        </a:spcAft>
                      </a:pPr>
                      <a:r>
                        <a:rPr lang="sv-S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Inger Jardevi</a:t>
                      </a:r>
                    </a:p>
                  </a:txBody>
                  <a:tcPr marL="75438" marR="75438" marT="0" marB="0"/>
                </a:tc>
                <a:tc>
                  <a:txBody>
                    <a:bodyPr/>
                    <a:lstStyle/>
                    <a:p>
                      <a:pPr>
                        <a:lnSpc>
                          <a:spcPct val="100000"/>
                        </a:lnSpc>
                        <a:spcAft>
                          <a:spcPts val="0"/>
                        </a:spcAft>
                      </a:pPr>
                      <a:r>
                        <a:rPr lang="sv-S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Patientföreträdare</a:t>
                      </a:r>
                    </a:p>
                  </a:txBody>
                  <a:tcPr marL="75438" marR="75438" marT="0" marB="0"/>
                </a:tc>
                <a:tc>
                  <a:txBody>
                    <a:bodyPr/>
                    <a:lstStyle/>
                    <a:p>
                      <a:pPr>
                        <a:lnSpc>
                          <a:spcPct val="100000"/>
                        </a:lnSpc>
                        <a:spcAft>
                          <a:spcPts val="0"/>
                        </a:spcAft>
                      </a:pPr>
                      <a:endParaRPr lang="sv-S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912211026"/>
                  </a:ext>
                </a:extLst>
              </a:tr>
              <a:tr h="288654">
                <a:tc>
                  <a:txBody>
                    <a:bodyPr/>
                    <a:lstStyle/>
                    <a:p>
                      <a:pPr>
                        <a:lnSpc>
                          <a:spcPct val="100000"/>
                        </a:lnSpc>
                        <a:spcAft>
                          <a:spcPts val="0"/>
                        </a:spcAft>
                      </a:pPr>
                      <a:r>
                        <a:rPr lang="sv-S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Linda Jervidal</a:t>
                      </a:r>
                    </a:p>
                  </a:txBody>
                  <a:tcPr marL="75438" marR="75438" marT="0" marB="0"/>
                </a:tc>
                <a:tc>
                  <a:txBody>
                    <a:bodyPr/>
                    <a:lstStyle/>
                    <a:p>
                      <a:pPr>
                        <a:lnSpc>
                          <a:spcPct val="100000"/>
                        </a:lnSpc>
                        <a:spcAft>
                          <a:spcPts val="0"/>
                        </a:spcAft>
                      </a:pPr>
                      <a:r>
                        <a:rPr lang="sv-S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Sårsjuksköterska, distriktssköterska </a:t>
                      </a:r>
                    </a:p>
                  </a:txBody>
                  <a:tcPr marL="75438" marR="75438" marT="0" marB="0"/>
                </a:tc>
                <a:tc>
                  <a:txBody>
                    <a:bodyPr/>
                    <a:lstStyle/>
                    <a:p>
                      <a:pPr>
                        <a:lnSpc>
                          <a:spcPct val="100000"/>
                        </a:lnSpc>
                        <a:spcAft>
                          <a:spcPts val="0"/>
                        </a:spcAft>
                      </a:pPr>
                      <a:r>
                        <a:rPr lang="sv-S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Region Jämtland-Härjedalen/Norra</a:t>
                      </a:r>
                    </a:p>
                  </a:txBody>
                  <a:tcPr marL="75438" marR="75438" marT="0" marB="0"/>
                </a:tc>
                <a:extLst>
                  <a:ext uri="{0D108BD9-81ED-4DB2-BD59-A6C34878D82A}">
                    <a16:rowId xmlns:a16="http://schemas.microsoft.com/office/drawing/2014/main" val="1492334297"/>
                  </a:ext>
                </a:extLst>
              </a:tr>
              <a:tr h="288654">
                <a:tc>
                  <a:txBody>
                    <a:bodyPr/>
                    <a:lstStyle/>
                    <a:p>
                      <a:pPr>
                        <a:lnSpc>
                          <a:spcPct val="100000"/>
                        </a:lnSpc>
                        <a:spcAft>
                          <a:spcPts val="0"/>
                        </a:spcAft>
                      </a:pPr>
                      <a:r>
                        <a:rPr lang="sv-S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Ulrika Källman</a:t>
                      </a:r>
                    </a:p>
                  </a:txBody>
                  <a:tcPr marL="75438" marR="75438" marT="0" marB="0"/>
                </a:tc>
                <a:tc>
                  <a:txBody>
                    <a:bodyPr/>
                    <a:lstStyle/>
                    <a:p>
                      <a:pPr>
                        <a:lnSpc>
                          <a:spcPct val="100000"/>
                        </a:lnSpc>
                        <a:spcAft>
                          <a:spcPts val="0"/>
                        </a:spcAft>
                      </a:pPr>
                      <a:r>
                        <a:rPr lang="sv-S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Forskningsledare, sjuksköterska</a:t>
                      </a:r>
                    </a:p>
                  </a:txBody>
                  <a:tcPr marL="75438" marR="75438" marT="0" marB="0"/>
                </a:tc>
                <a:tc>
                  <a:txBody>
                    <a:bodyPr/>
                    <a:lstStyle/>
                    <a:p>
                      <a:pPr>
                        <a:lnSpc>
                          <a:spcPct val="100000"/>
                        </a:lnSpc>
                        <a:spcAft>
                          <a:spcPts val="0"/>
                        </a:spcAft>
                      </a:pPr>
                      <a:r>
                        <a:rPr lang="sv-S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VGR/Västra</a:t>
                      </a:r>
                    </a:p>
                  </a:txBody>
                  <a:tcPr marL="75438" marR="75438" marT="0" marB="0"/>
                </a:tc>
                <a:extLst>
                  <a:ext uri="{0D108BD9-81ED-4DB2-BD59-A6C34878D82A}">
                    <a16:rowId xmlns:a16="http://schemas.microsoft.com/office/drawing/2014/main" val="4160741064"/>
                  </a:ext>
                </a:extLst>
              </a:tr>
              <a:tr h="288654">
                <a:tc>
                  <a:txBody>
                    <a:bodyPr/>
                    <a:lstStyle/>
                    <a:p>
                      <a:pPr>
                        <a:lnSpc>
                          <a:spcPct val="100000"/>
                        </a:lnSpc>
                        <a:spcAft>
                          <a:spcPts val="0"/>
                        </a:spcAft>
                      </a:pPr>
                      <a:r>
                        <a:rPr lang="sv-S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Caroline Loogna</a:t>
                      </a:r>
                    </a:p>
                  </a:txBody>
                  <a:tcPr marL="75438" marR="75438" marT="0" marB="0"/>
                </a:tc>
                <a:tc>
                  <a:txBody>
                    <a:bodyPr/>
                    <a:lstStyle/>
                    <a:p>
                      <a:pPr>
                        <a:lnSpc>
                          <a:spcPct val="100000"/>
                        </a:lnSpc>
                        <a:spcAft>
                          <a:spcPts val="0"/>
                        </a:spcAft>
                      </a:pPr>
                      <a:r>
                        <a:rPr lang="sv-S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Distriktssköterska</a:t>
                      </a:r>
                    </a:p>
                  </a:txBody>
                  <a:tcPr marL="75438" marR="75438" marT="0" marB="0"/>
                </a:tc>
                <a:tc>
                  <a:txBody>
                    <a:bodyPr/>
                    <a:lstStyle/>
                    <a:p>
                      <a:pPr>
                        <a:lnSpc>
                          <a:spcPct val="100000"/>
                        </a:lnSpc>
                        <a:spcAft>
                          <a:spcPts val="0"/>
                        </a:spcAft>
                      </a:pPr>
                      <a:r>
                        <a:rPr lang="sv-S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Region Stockholm/Stockholm-Gotland</a:t>
                      </a:r>
                    </a:p>
                  </a:txBody>
                  <a:tcPr marL="75438" marR="75438" marT="0" marB="0"/>
                </a:tc>
                <a:extLst>
                  <a:ext uri="{0D108BD9-81ED-4DB2-BD59-A6C34878D82A}">
                    <a16:rowId xmlns:a16="http://schemas.microsoft.com/office/drawing/2014/main" val="2772251599"/>
                  </a:ext>
                </a:extLst>
              </a:tr>
              <a:tr h="288654">
                <a:tc>
                  <a:txBody>
                    <a:bodyPr/>
                    <a:lstStyle/>
                    <a:p>
                      <a:pPr>
                        <a:lnSpc>
                          <a:spcPct val="100000"/>
                        </a:lnSpc>
                        <a:spcAft>
                          <a:spcPts val="0"/>
                        </a:spcAft>
                      </a:pPr>
                      <a:r>
                        <a:rPr lang="sv-S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Josefina Löfstrand</a:t>
                      </a:r>
                    </a:p>
                  </a:txBody>
                  <a:tcPr marL="75438" marR="75438" marT="0" marB="0"/>
                </a:tc>
                <a:tc>
                  <a:txBody>
                    <a:bodyPr/>
                    <a:lstStyle/>
                    <a:p>
                      <a:pPr>
                        <a:lnSpc>
                          <a:spcPct val="100000"/>
                        </a:lnSpc>
                        <a:spcAft>
                          <a:spcPts val="0"/>
                        </a:spcAft>
                      </a:pPr>
                      <a:r>
                        <a:rPr lang="sv-S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Sjuksköterska</a:t>
                      </a:r>
                    </a:p>
                  </a:txBody>
                  <a:tcPr marL="75438" marR="75438" marT="0" marB="0"/>
                </a:tc>
                <a:tc>
                  <a:txBody>
                    <a:bodyPr/>
                    <a:lstStyle/>
                    <a:p>
                      <a:pPr>
                        <a:lnSpc>
                          <a:spcPct val="100000"/>
                        </a:lnSpc>
                        <a:spcAft>
                          <a:spcPts val="0"/>
                        </a:spcAft>
                      </a:pPr>
                      <a:r>
                        <a:rPr lang="sv-S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Region Örebro län/Mellansverige</a:t>
                      </a:r>
                    </a:p>
                  </a:txBody>
                  <a:tcPr marL="75438" marR="75438" marT="0" marB="0"/>
                </a:tc>
                <a:extLst>
                  <a:ext uri="{0D108BD9-81ED-4DB2-BD59-A6C34878D82A}">
                    <a16:rowId xmlns:a16="http://schemas.microsoft.com/office/drawing/2014/main" val="3050412052"/>
                  </a:ext>
                </a:extLst>
              </a:tr>
              <a:tr h="288654">
                <a:tc>
                  <a:txBody>
                    <a:bodyPr/>
                    <a:lstStyle/>
                    <a:p>
                      <a:pPr>
                        <a:lnSpc>
                          <a:spcPct val="100000"/>
                        </a:lnSpc>
                        <a:spcAft>
                          <a:spcPts val="0"/>
                        </a:spcAft>
                      </a:pPr>
                      <a:r>
                        <a:rPr lang="sv-S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Lill-Marie Persson</a:t>
                      </a:r>
                    </a:p>
                  </a:txBody>
                  <a:tcPr marL="75438" marR="75438" marT="0" marB="0"/>
                </a:tc>
                <a:tc>
                  <a:txBody>
                    <a:bodyPr/>
                    <a:lstStyle/>
                    <a:p>
                      <a:pPr>
                        <a:lnSpc>
                          <a:spcPct val="100000"/>
                        </a:lnSpc>
                        <a:spcAft>
                          <a:spcPts val="0"/>
                        </a:spcAft>
                      </a:pPr>
                      <a:r>
                        <a:rPr lang="sv-S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Överläkare, dermatolog</a:t>
                      </a:r>
                    </a:p>
                  </a:txBody>
                  <a:tcPr marL="75438" marR="75438" marT="0" marB="0"/>
                </a:tc>
                <a:tc>
                  <a:txBody>
                    <a:bodyPr/>
                    <a:lstStyle/>
                    <a:p>
                      <a:pPr marL="0" lvl="0" indent="0">
                        <a:lnSpc>
                          <a:spcPct val="100000"/>
                        </a:lnSpc>
                        <a:spcAft>
                          <a:spcPts val="0"/>
                        </a:spcAft>
                        <a:buFont typeface="Calibri" panose="020F0502020204030204" pitchFamily="34" charset="0"/>
                        <a:buNone/>
                      </a:pPr>
                      <a:r>
                        <a:rPr lang="sv-S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VGR/Västra</a:t>
                      </a:r>
                    </a:p>
                  </a:txBody>
                  <a:tcPr marL="75438" marR="75438" marT="0" marB="0"/>
                </a:tc>
                <a:extLst>
                  <a:ext uri="{0D108BD9-81ED-4DB2-BD59-A6C34878D82A}">
                    <a16:rowId xmlns:a16="http://schemas.microsoft.com/office/drawing/2014/main" val="2861118625"/>
                  </a:ext>
                </a:extLst>
              </a:tr>
              <a:tr h="288654">
                <a:tc>
                  <a:txBody>
                    <a:bodyPr/>
                    <a:lstStyle/>
                    <a:p>
                      <a:pPr>
                        <a:lnSpc>
                          <a:spcPct val="100000"/>
                        </a:lnSpc>
                        <a:spcAft>
                          <a:spcPts val="0"/>
                        </a:spcAft>
                      </a:pPr>
                      <a:r>
                        <a:rPr lang="sv-S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Jenny Roxenius</a:t>
                      </a:r>
                    </a:p>
                  </a:txBody>
                  <a:tcPr marL="75438" marR="75438" marT="0" marB="0"/>
                </a:tc>
                <a:tc>
                  <a:txBody>
                    <a:bodyPr/>
                    <a:lstStyle/>
                    <a:p>
                      <a:pPr>
                        <a:lnSpc>
                          <a:spcPct val="100000"/>
                        </a:lnSpc>
                        <a:spcAft>
                          <a:spcPts val="0"/>
                        </a:spcAft>
                      </a:pPr>
                      <a:r>
                        <a:rPr lang="sv-S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Processledare</a:t>
                      </a:r>
                    </a:p>
                  </a:txBody>
                  <a:tcPr marL="75438" marR="75438" marT="0" marB="0"/>
                </a:tc>
                <a:tc>
                  <a:txBody>
                    <a:bodyPr/>
                    <a:lstStyle/>
                    <a:p>
                      <a:pPr>
                        <a:lnSpc>
                          <a:spcPct val="100000"/>
                        </a:lnSpc>
                        <a:spcAft>
                          <a:spcPts val="0"/>
                        </a:spcAft>
                      </a:pPr>
                      <a:endParaRPr lang="sv-S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3254374590"/>
                  </a:ext>
                </a:extLst>
              </a:tr>
              <a:tr h="288654">
                <a:tc>
                  <a:txBody>
                    <a:bodyPr/>
                    <a:lstStyle/>
                    <a:p>
                      <a:pPr>
                        <a:lnSpc>
                          <a:spcPct val="100000"/>
                        </a:lnSpc>
                        <a:spcAft>
                          <a:spcPts val="0"/>
                        </a:spcAft>
                      </a:pPr>
                      <a:r>
                        <a:rPr lang="sv-S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Margit Skeppar</a:t>
                      </a:r>
                    </a:p>
                  </a:txBody>
                  <a:tcPr marL="75438" marR="75438" marT="0" marB="0"/>
                </a:tc>
                <a:tc>
                  <a:txBody>
                    <a:bodyPr/>
                    <a:lstStyle/>
                    <a:p>
                      <a:pPr>
                        <a:lnSpc>
                          <a:spcPct val="100000"/>
                        </a:lnSpc>
                        <a:spcAft>
                          <a:spcPts val="0"/>
                        </a:spcAft>
                      </a:pPr>
                      <a:r>
                        <a:rPr lang="sv-S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Överläkare</a:t>
                      </a:r>
                    </a:p>
                  </a:txBody>
                  <a:tcPr marL="75438" marR="75438" marT="0" marB="0"/>
                </a:tc>
                <a:tc>
                  <a:txBody>
                    <a:bodyPr/>
                    <a:lstStyle/>
                    <a:p>
                      <a:pPr>
                        <a:lnSpc>
                          <a:spcPct val="100000"/>
                        </a:lnSpc>
                        <a:spcAft>
                          <a:spcPts val="0"/>
                        </a:spcAft>
                      </a:pPr>
                      <a:r>
                        <a:rPr lang="sv-S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Region Norrbotten/Norra</a:t>
                      </a:r>
                    </a:p>
                  </a:txBody>
                  <a:tcPr marL="75438" marR="75438" marT="0" marB="0"/>
                </a:tc>
                <a:extLst>
                  <a:ext uri="{0D108BD9-81ED-4DB2-BD59-A6C34878D82A}">
                    <a16:rowId xmlns:a16="http://schemas.microsoft.com/office/drawing/2014/main" val="2952780841"/>
                  </a:ext>
                </a:extLst>
              </a:tr>
              <a:tr h="288654">
                <a:tc>
                  <a:txBody>
                    <a:bodyPr/>
                    <a:lstStyle/>
                    <a:p>
                      <a:pPr>
                        <a:lnSpc>
                          <a:spcPct val="100000"/>
                        </a:lnSpc>
                        <a:spcAft>
                          <a:spcPts val="0"/>
                        </a:spcAft>
                      </a:pPr>
                      <a:r>
                        <a:rPr lang="sv-S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Madeleine Stenius</a:t>
                      </a:r>
                    </a:p>
                  </a:txBody>
                  <a:tcPr marL="75438" marR="75438" marT="0" marB="0"/>
                </a:tc>
                <a:tc>
                  <a:txBody>
                    <a:bodyPr/>
                    <a:lstStyle/>
                    <a:p>
                      <a:pPr>
                        <a:lnSpc>
                          <a:spcPct val="100000"/>
                        </a:lnSpc>
                        <a:spcAft>
                          <a:spcPts val="0"/>
                        </a:spcAft>
                      </a:pPr>
                      <a:r>
                        <a:rPr lang="sv-S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Utbildningsansvarig, Undersköterska</a:t>
                      </a:r>
                    </a:p>
                  </a:txBody>
                  <a:tcPr marL="75438" marR="75438" marT="0" marB="0"/>
                </a:tc>
                <a:tc>
                  <a:txBody>
                    <a:bodyPr/>
                    <a:lstStyle/>
                    <a:p>
                      <a:pPr>
                        <a:lnSpc>
                          <a:spcPct val="100000"/>
                        </a:lnSpc>
                        <a:spcAft>
                          <a:spcPts val="0"/>
                        </a:spcAft>
                      </a:pPr>
                      <a:r>
                        <a:rPr lang="sv-S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Aleris Rehab Station/Norra</a:t>
                      </a:r>
                    </a:p>
                  </a:txBody>
                  <a:tcPr marL="75438" marR="75438" marT="0" marB="0"/>
                </a:tc>
                <a:extLst>
                  <a:ext uri="{0D108BD9-81ED-4DB2-BD59-A6C34878D82A}">
                    <a16:rowId xmlns:a16="http://schemas.microsoft.com/office/drawing/2014/main" val="1260145524"/>
                  </a:ext>
                </a:extLst>
              </a:tr>
              <a:tr h="288654">
                <a:tc>
                  <a:txBody>
                    <a:bodyPr/>
                    <a:lstStyle/>
                    <a:p>
                      <a:pPr>
                        <a:lnSpc>
                          <a:spcPct val="100000"/>
                        </a:lnSpc>
                        <a:spcAft>
                          <a:spcPts val="0"/>
                        </a:spcAft>
                      </a:pPr>
                      <a:r>
                        <a:rPr lang="sv-S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Hanna Wickström</a:t>
                      </a:r>
                    </a:p>
                  </a:txBody>
                  <a:tcPr marL="75438" marR="75438" marT="0" marB="0"/>
                </a:tc>
                <a:tc>
                  <a:txBody>
                    <a:bodyPr/>
                    <a:lstStyle/>
                    <a:p>
                      <a:pPr>
                        <a:lnSpc>
                          <a:spcPct val="100000"/>
                        </a:lnSpc>
                        <a:spcAft>
                          <a:spcPts val="0"/>
                        </a:spcAft>
                      </a:pPr>
                      <a:r>
                        <a:rPr lang="sv-S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Specialist i allmänmedicin</a:t>
                      </a:r>
                    </a:p>
                  </a:txBody>
                  <a:tcPr marL="75438" marR="75438" marT="0" marB="0"/>
                </a:tc>
                <a:tc>
                  <a:txBody>
                    <a:bodyPr/>
                    <a:lstStyle/>
                    <a:p>
                      <a:pPr>
                        <a:lnSpc>
                          <a:spcPct val="100000"/>
                        </a:lnSpc>
                        <a:spcAft>
                          <a:spcPts val="0"/>
                        </a:spcAft>
                      </a:pPr>
                      <a:r>
                        <a:rPr lang="sv-S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Region Blekinge/Södra</a:t>
                      </a:r>
                    </a:p>
                  </a:txBody>
                  <a:tcPr marL="75438" marR="75438" marT="0" marB="0"/>
                </a:tc>
                <a:extLst>
                  <a:ext uri="{0D108BD9-81ED-4DB2-BD59-A6C34878D82A}">
                    <a16:rowId xmlns:a16="http://schemas.microsoft.com/office/drawing/2014/main" val="3206806744"/>
                  </a:ext>
                </a:extLst>
              </a:tr>
              <a:tr h="288654">
                <a:tc>
                  <a:txBody>
                    <a:bodyPr/>
                    <a:lstStyle/>
                    <a:p>
                      <a:pPr>
                        <a:lnSpc>
                          <a:spcPct val="100000"/>
                        </a:lnSpc>
                        <a:spcAft>
                          <a:spcPts val="0"/>
                        </a:spcAft>
                      </a:pPr>
                      <a:r>
                        <a:rPr lang="sv-S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Jakob Wikström</a:t>
                      </a:r>
                    </a:p>
                  </a:txBody>
                  <a:tcPr marL="75438" marR="75438" marT="0" marB="0"/>
                </a:tc>
                <a:tc>
                  <a:txBody>
                    <a:bodyPr/>
                    <a:lstStyle/>
                    <a:p>
                      <a:pPr>
                        <a:lnSpc>
                          <a:spcPct val="100000"/>
                        </a:lnSpc>
                        <a:spcAft>
                          <a:spcPts val="0"/>
                        </a:spcAft>
                      </a:pPr>
                      <a:r>
                        <a:rPr lang="sv-S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Specialistläkare i dermato-venereologi</a:t>
                      </a:r>
                    </a:p>
                  </a:txBody>
                  <a:tcPr marL="75438" marR="75438" marT="0" marB="0"/>
                </a:tc>
                <a:tc>
                  <a:txBody>
                    <a:bodyPr/>
                    <a:lstStyle/>
                    <a:p>
                      <a:pPr>
                        <a:lnSpc>
                          <a:spcPct val="100000"/>
                        </a:lnSpc>
                        <a:spcAft>
                          <a:spcPts val="0"/>
                        </a:spcAft>
                      </a:pPr>
                      <a:r>
                        <a:rPr lang="sv-S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Region Stockholm/Stockholm-Gotland</a:t>
                      </a:r>
                    </a:p>
                  </a:txBody>
                  <a:tcPr marL="75438" marR="75438" marT="0" marB="0"/>
                </a:tc>
                <a:extLst>
                  <a:ext uri="{0D108BD9-81ED-4DB2-BD59-A6C34878D82A}">
                    <a16:rowId xmlns:a16="http://schemas.microsoft.com/office/drawing/2014/main" val="414637566"/>
                  </a:ext>
                </a:extLst>
              </a:tr>
            </a:tbl>
          </a:graphicData>
        </a:graphic>
      </p:graphicFrame>
      <p:sp>
        <p:nvSpPr>
          <p:cNvPr id="4" name="Platshållare för sidfot 3">
            <a:extLst>
              <a:ext uri="{FF2B5EF4-FFF2-40B4-BE49-F238E27FC236}">
                <a16:creationId xmlns:a16="http://schemas.microsoft.com/office/drawing/2014/main" id="{D2AED86C-953D-BEF0-56F3-2BD86B8930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ruta 2">
            <a:extLst>
              <a:ext uri="{FF2B5EF4-FFF2-40B4-BE49-F238E27FC236}">
                <a16:creationId xmlns:a16="http://schemas.microsoft.com/office/drawing/2014/main" id="{7EF66B8E-C74A-04EE-3F35-BEDCB01D2B21}"/>
              </a:ext>
            </a:extLst>
          </p:cNvPr>
          <p:cNvSpPr txBox="1"/>
          <p:nvPr/>
        </p:nvSpPr>
        <p:spPr>
          <a:xfrm>
            <a:off x="10454080" y="171914"/>
            <a:ext cx="1551963" cy="276999"/>
          </a:xfrm>
          <a:prstGeom prst="rect">
            <a:avLst/>
          </a:prstGeom>
          <a:noFill/>
        </p:spPr>
        <p:txBody>
          <a:bodyPr wrap="square" rtlCol="0">
            <a:spAutoFit/>
          </a:bodyPr>
          <a:lstStyle/>
          <a:p>
            <a:r>
              <a:rPr lang="sv-SE" sz="1200" dirty="0">
                <a:solidFill>
                  <a:schemeClr val="bg1">
                    <a:lumMod val="65000"/>
                  </a:schemeClr>
                </a:solidFill>
              </a:rPr>
              <a:t>Svårläkta sår</a:t>
            </a:r>
          </a:p>
        </p:txBody>
      </p:sp>
    </p:spTree>
    <p:extLst>
      <p:ext uri="{BB962C8B-B14F-4D97-AF65-F5344CB8AC3E}">
        <p14:creationId xmlns:p14="http://schemas.microsoft.com/office/powerpoint/2010/main" val="2656784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989013" y="565621"/>
            <a:ext cx="9144000" cy="609793"/>
          </a:xfrm>
        </p:spPr>
        <p:txBody>
          <a:bodyPr/>
          <a:lstStyle/>
          <a:p>
            <a:r>
              <a:rPr lang="sv-SE" dirty="0"/>
              <a:t>Mer information och stöd</a:t>
            </a:r>
          </a:p>
        </p:txBody>
      </p:sp>
      <p:sp>
        <p:nvSpPr>
          <p:cNvPr id="3" name="Platshållare för text 2"/>
          <p:cNvSpPr>
            <a:spLocks noGrp="1"/>
          </p:cNvSpPr>
          <p:nvPr>
            <p:ph type="body" sz="quarter" idx="10"/>
          </p:nvPr>
        </p:nvSpPr>
        <p:spPr>
          <a:xfrm>
            <a:off x="989013" y="1413069"/>
            <a:ext cx="5148385" cy="4185298"/>
          </a:xfrm>
        </p:spPr>
        <p:txBody>
          <a:bodyPr>
            <a:normAutofit fontScale="85000" lnSpcReduction="20000"/>
          </a:bodyPr>
          <a:lstStyle/>
          <a:p>
            <a:endParaRPr lang="sv-SE" dirty="0"/>
          </a:p>
          <a:p>
            <a:pPr marL="342900" indent="-342900">
              <a:buFont typeface="Arial" panose="020B0604020202020204" pitchFamily="34" charset="0"/>
              <a:buChar char="•"/>
            </a:pPr>
            <a:r>
              <a:rPr lang="sv-SE" dirty="0"/>
              <a:t>Vårdförloppen finns tillgängliga i regionernas gemensamma system för kunskapsstöd </a:t>
            </a:r>
            <a:r>
              <a:rPr lang="sv-SE" dirty="0">
                <a:hlinkClick r:id="rId2"/>
              </a:rPr>
              <a:t>NKK</a:t>
            </a:r>
            <a:endParaRPr lang="sv-SE" dirty="0"/>
          </a:p>
          <a:p>
            <a:pPr marL="342900" indent="-342900">
              <a:buFont typeface="Arial" panose="020B0604020202020204" pitchFamily="34" charset="0"/>
              <a:buChar char="•"/>
            </a:pPr>
            <a:r>
              <a:rPr lang="sv-SE" dirty="0"/>
              <a:t>Mer information och presentationsmaterial för personcentrerade och sammanhållna vårdförlopp finns på </a:t>
            </a:r>
            <a:r>
              <a:rPr lang="sv-SE" dirty="0">
                <a:hlinkClick r:id="rId3"/>
              </a:rPr>
              <a:t>www.kunskapsstyrningvard.se</a:t>
            </a:r>
            <a:endParaRPr lang="sv-SE" dirty="0"/>
          </a:p>
          <a:p>
            <a:pPr marL="342900" indent="-342900">
              <a:buFont typeface="Arial" panose="020B0604020202020204" pitchFamily="34" charset="0"/>
              <a:buChar char="•"/>
            </a:pPr>
            <a:endParaRPr lang="sv-SE" dirty="0"/>
          </a:p>
          <a:p>
            <a:r>
              <a:rPr lang="sv-SE" dirty="0"/>
              <a:t>Under våren 2023 tillgängliggörs stöd för implementering av de fyra vårdförloppen:</a:t>
            </a:r>
          </a:p>
          <a:p>
            <a:pPr marL="342900" indent="-342900">
              <a:buFont typeface="Arial" panose="020B0604020202020204" pitchFamily="34" charset="0"/>
              <a:buChar char="•"/>
            </a:pPr>
            <a:r>
              <a:rPr lang="sv-SE" dirty="0"/>
              <a:t>Personalutbildningar (e-</a:t>
            </a:r>
            <a:r>
              <a:rPr lang="sv-SE" dirty="0" err="1"/>
              <a:t>learning</a:t>
            </a:r>
            <a:r>
              <a:rPr lang="sv-SE" dirty="0"/>
              <a:t>) för basbedömning och basbehandling</a:t>
            </a:r>
          </a:p>
          <a:p>
            <a:pPr marL="342900" indent="-342900">
              <a:buFont typeface="Arial" panose="020B0604020202020204" pitchFamily="34" charset="0"/>
              <a:buChar char="•"/>
            </a:pPr>
            <a:r>
              <a:rPr lang="sv-SE" dirty="0"/>
              <a:t>Patientutbildningar i 1177:s Stöd och behandling</a:t>
            </a:r>
          </a:p>
          <a:p>
            <a:pPr marL="342900" indent="-342900">
              <a:buFont typeface="Arial" panose="020B0604020202020204" pitchFamily="34" charset="0"/>
              <a:buChar char="•"/>
            </a:pPr>
            <a:r>
              <a:rPr lang="sv-SE" dirty="0"/>
              <a:t>Underlag och stöd för gemensam gap-analys</a:t>
            </a:r>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endParaRPr lang="sv-SE" dirty="0"/>
          </a:p>
        </p:txBody>
      </p:sp>
      <p:sp>
        <p:nvSpPr>
          <p:cNvPr id="9" name="Rektangel 8"/>
          <p:cNvSpPr/>
          <p:nvPr/>
        </p:nvSpPr>
        <p:spPr>
          <a:xfrm>
            <a:off x="7585490" y="5110131"/>
            <a:ext cx="2038683"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Calibri"/>
                <a:ea typeface="+mn-ea"/>
                <a:cs typeface="+mn-cs"/>
                <a:hlinkClick r:id="rId4"/>
              </a:rPr>
              <a:t>Till sidan med filmer:</a:t>
            </a:r>
            <a:endParaRPr lang="sv-SE" sz="1400" dirty="0">
              <a:solidFill>
                <a:srgbClr val="000000"/>
              </a:solidFill>
              <a:latin typeface="Calibri"/>
              <a:hlinkClick r:id="rId5"/>
            </a:endParaRPr>
          </a:p>
        </p:txBody>
      </p:sp>
      <p:sp>
        <p:nvSpPr>
          <p:cNvPr id="10" name="textruta 9"/>
          <p:cNvSpPr txBox="1"/>
          <p:nvPr/>
        </p:nvSpPr>
        <p:spPr>
          <a:xfrm>
            <a:off x="7027104" y="1388528"/>
            <a:ext cx="1116772" cy="992574"/>
          </a:xfrm>
          <a:prstGeom prst="rect">
            <a:avLst/>
          </a:prstGeom>
          <a:noFill/>
        </p:spPr>
        <p:txBody>
          <a:bodyPr wrap="square" rtlCol="0">
            <a:noAutofit/>
          </a:bodyPr>
          <a:lstStyle/>
          <a:p>
            <a:r>
              <a:rPr lang="sv-SE" sz="2400" dirty="0"/>
              <a:t>Filmer</a:t>
            </a:r>
            <a:r>
              <a:rPr lang="sv-SE" sz="1600" dirty="0"/>
              <a:t> </a:t>
            </a:r>
          </a:p>
        </p:txBody>
      </p:sp>
      <p:sp>
        <p:nvSpPr>
          <p:cNvPr id="4" name="textruta 3">
            <a:extLst>
              <a:ext uri="{FF2B5EF4-FFF2-40B4-BE49-F238E27FC236}">
                <a16:creationId xmlns:a16="http://schemas.microsoft.com/office/drawing/2014/main" id="{3DC3F854-F4E3-3ADB-7E3E-6201F922B79B}"/>
              </a:ext>
            </a:extLst>
          </p:cNvPr>
          <p:cNvSpPr txBox="1"/>
          <p:nvPr/>
        </p:nvSpPr>
        <p:spPr>
          <a:xfrm>
            <a:off x="10454080" y="171914"/>
            <a:ext cx="1551963" cy="276999"/>
          </a:xfrm>
          <a:prstGeom prst="rect">
            <a:avLst/>
          </a:prstGeom>
          <a:noFill/>
        </p:spPr>
        <p:txBody>
          <a:bodyPr wrap="square" rtlCol="0">
            <a:spAutoFit/>
          </a:bodyPr>
          <a:lstStyle/>
          <a:p>
            <a:r>
              <a:rPr lang="sv-SE" sz="1200" dirty="0">
                <a:solidFill>
                  <a:schemeClr val="bg1">
                    <a:lumMod val="65000"/>
                  </a:schemeClr>
                </a:solidFill>
              </a:rPr>
              <a:t>Svårläkta sår</a:t>
            </a:r>
          </a:p>
        </p:txBody>
      </p:sp>
      <p:pic>
        <p:nvPicPr>
          <p:cNvPr id="14" name="Bildobjekt 13">
            <a:extLst>
              <a:ext uri="{FF2B5EF4-FFF2-40B4-BE49-F238E27FC236}">
                <a16:creationId xmlns:a16="http://schemas.microsoft.com/office/drawing/2014/main" id="{8F7A5085-5BC8-28DA-2D05-1F251BDD1AB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8515350" y="1413069"/>
            <a:ext cx="3022028" cy="169989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0" name="Bildobjekt 19">
            <a:extLst>
              <a:ext uri="{FF2B5EF4-FFF2-40B4-BE49-F238E27FC236}">
                <a16:creationId xmlns:a16="http://schemas.microsoft.com/office/drawing/2014/main" id="{5953C11E-785E-4144-5FDF-6376BDC2B482}"/>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027104" y="3069776"/>
            <a:ext cx="3022028" cy="169989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1" name="textruta 20">
            <a:extLst>
              <a:ext uri="{FF2B5EF4-FFF2-40B4-BE49-F238E27FC236}">
                <a16:creationId xmlns:a16="http://schemas.microsoft.com/office/drawing/2014/main" id="{742EFEC2-17B5-1F4A-99D2-D9D94FD733D7}"/>
              </a:ext>
            </a:extLst>
          </p:cNvPr>
          <p:cNvSpPr txBox="1"/>
          <p:nvPr/>
        </p:nvSpPr>
        <p:spPr>
          <a:xfrm>
            <a:off x="7847442" y="4275464"/>
            <a:ext cx="1335815" cy="276999"/>
          </a:xfrm>
          <a:prstGeom prst="rect">
            <a:avLst/>
          </a:prstGeom>
          <a:noFill/>
        </p:spPr>
        <p:txBody>
          <a:bodyPr wrap="none" rtlCol="0">
            <a:spAutoFit/>
          </a:bodyPr>
          <a:lstStyle/>
          <a:p>
            <a:r>
              <a:rPr lang="sv-SE" sz="1200" dirty="0">
                <a:solidFill>
                  <a:schemeClr val="bg1"/>
                </a:solidFill>
              </a:rPr>
              <a:t>Patientföreträdare</a:t>
            </a:r>
          </a:p>
        </p:txBody>
      </p:sp>
      <p:sp>
        <p:nvSpPr>
          <p:cNvPr id="22" name="textruta 21">
            <a:extLst>
              <a:ext uri="{FF2B5EF4-FFF2-40B4-BE49-F238E27FC236}">
                <a16:creationId xmlns:a16="http://schemas.microsoft.com/office/drawing/2014/main" id="{34833DB2-C814-F701-15E5-FD3413216E56}"/>
              </a:ext>
              <a:ext uri="{C183D7F6-B498-43B3-948B-1728B52AA6E4}">
                <adec:decorative xmlns:adec="http://schemas.microsoft.com/office/drawing/2017/decorative" val="1"/>
              </a:ext>
            </a:extLst>
          </p:cNvPr>
          <p:cNvSpPr txBox="1"/>
          <p:nvPr/>
        </p:nvSpPr>
        <p:spPr>
          <a:xfrm>
            <a:off x="9525314" y="2622545"/>
            <a:ext cx="1215397" cy="276999"/>
          </a:xfrm>
          <a:prstGeom prst="rect">
            <a:avLst/>
          </a:prstGeom>
          <a:noFill/>
        </p:spPr>
        <p:txBody>
          <a:bodyPr wrap="none" rtlCol="0">
            <a:spAutoFit/>
          </a:bodyPr>
          <a:lstStyle/>
          <a:p>
            <a:r>
              <a:rPr lang="sv-SE" sz="1200" dirty="0">
                <a:solidFill>
                  <a:schemeClr val="bg1"/>
                </a:solidFill>
              </a:rPr>
              <a:t>NAG-ordförande</a:t>
            </a:r>
          </a:p>
        </p:txBody>
      </p:sp>
    </p:spTree>
    <p:extLst>
      <p:ext uri="{BB962C8B-B14F-4D97-AF65-F5344CB8AC3E}">
        <p14:creationId xmlns:p14="http://schemas.microsoft.com/office/powerpoint/2010/main" val="3178549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p:cNvSpPr>
            <a:spLocks noGrp="1"/>
          </p:cNvSpPr>
          <p:nvPr>
            <p:ph type="body" sz="quarter" idx="10"/>
          </p:nvPr>
        </p:nvSpPr>
        <p:spPr>
          <a:xfrm>
            <a:off x="1155090" y="2599026"/>
            <a:ext cx="9708240" cy="1084332"/>
          </a:xfrm>
        </p:spPr>
        <p:txBody>
          <a:bodyPr>
            <a:normAutofit/>
          </a:bodyPr>
          <a:lstStyle/>
          <a:p>
            <a:pPr algn="ctr">
              <a:lnSpc>
                <a:spcPct val="120000"/>
              </a:lnSpc>
              <a:spcBef>
                <a:spcPts val="600"/>
              </a:spcBef>
              <a:defRPr/>
            </a:pPr>
            <a:r>
              <a:rPr lang="sv-SE" sz="2500" b="1" dirty="0">
                <a:solidFill>
                  <a:srgbClr val="000000"/>
                </a:solidFill>
                <a:ea typeface="Calibri" panose="020F0502020204030204" pitchFamily="34" charset="0"/>
                <a:cs typeface="Arial" panose="020B0604020202020204" pitchFamily="34" charset="0"/>
              </a:rPr>
              <a:t>Följande två bilder är tänkta att användas som </a:t>
            </a:r>
          </a:p>
          <a:p>
            <a:pPr algn="ctr">
              <a:lnSpc>
                <a:spcPct val="120000"/>
              </a:lnSpc>
              <a:spcBef>
                <a:spcPts val="600"/>
              </a:spcBef>
              <a:defRPr/>
            </a:pPr>
            <a:r>
              <a:rPr lang="sv-SE" sz="2500" b="1" dirty="0">
                <a:solidFill>
                  <a:srgbClr val="000000"/>
                </a:solidFill>
                <a:ea typeface="Calibri" panose="020F0502020204030204" pitchFamily="34" charset="0"/>
                <a:cs typeface="Arial" panose="020B0604020202020204" pitchFamily="34" charset="0"/>
              </a:rPr>
              <a:t>underlag och inspiration för diskussion och dialog.</a:t>
            </a:r>
            <a:endParaRPr lang="sv-SE" sz="2500" dirty="0">
              <a:solidFill>
                <a:srgbClr val="000000"/>
              </a:solidFill>
              <a:ea typeface="Calibri" panose="020F0502020204030204" pitchFamily="34" charset="0"/>
              <a:cs typeface="Arial" panose="020B0604020202020204" pitchFamily="34" charset="0"/>
            </a:endParaRPr>
          </a:p>
          <a:p>
            <a:pPr marL="342900" indent="-342900">
              <a:lnSpc>
                <a:spcPct val="120000"/>
              </a:lnSpc>
              <a:spcBef>
                <a:spcPts val="600"/>
              </a:spcBef>
              <a:buFont typeface="Arial" panose="020B0604020202020204" pitchFamily="34" charset="0"/>
              <a:buChar char="•"/>
            </a:pPr>
            <a:endParaRPr lang="sv-SE" sz="2500" dirty="0">
              <a:solidFill>
                <a:srgbClr val="000000"/>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77049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25119" y="346077"/>
            <a:ext cx="10944840" cy="609793"/>
          </a:xfrm>
        </p:spPr>
        <p:txBody>
          <a:bodyPr>
            <a:normAutofit fontScale="90000"/>
          </a:bodyPr>
          <a:lstStyle/>
          <a:p>
            <a:r>
              <a:rPr lang="sv-SE" dirty="0"/>
              <a:t>Syftet med personcentrerade och sammanhållna vårdförlopp </a:t>
            </a:r>
          </a:p>
        </p:txBody>
      </p:sp>
      <p:sp>
        <p:nvSpPr>
          <p:cNvPr id="3" name="Platshållare för text 2"/>
          <p:cNvSpPr>
            <a:spLocks noGrp="1"/>
          </p:cNvSpPr>
          <p:nvPr>
            <p:ph type="body" sz="quarter" idx="10"/>
          </p:nvPr>
        </p:nvSpPr>
        <p:spPr>
          <a:xfrm>
            <a:off x="625119" y="1150228"/>
            <a:ext cx="5673044" cy="4381241"/>
          </a:xfrm>
        </p:spPr>
        <p:txBody>
          <a:bodyPr>
            <a:normAutofit/>
          </a:bodyPr>
          <a:lstStyle/>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sz="2000" dirty="0"/>
              <a:t>Syftet är att öka jämlikheten, effektiviteten och kvaliteten i vården utan att det medför onödig administrativ börda för sjukvårdspersonal.</a:t>
            </a:r>
          </a:p>
          <a:p>
            <a:endParaRPr lang="sv-SE" sz="2000" dirty="0"/>
          </a:p>
          <a:p>
            <a:pPr marL="342900" indent="-342900">
              <a:buFont typeface="Arial" panose="020B0604020202020204" pitchFamily="34" charset="0"/>
              <a:buChar char="•"/>
            </a:pPr>
            <a:r>
              <a:rPr lang="sv-SE" sz="2000" dirty="0"/>
              <a:t>Patienter ska uppleva en mer välorganiserad och helhetsorienterad process utan onödig väntetid i samband med utredning och behandling. </a:t>
            </a:r>
          </a:p>
          <a:p>
            <a:endParaRPr lang="sv-SE" sz="2000" dirty="0"/>
          </a:p>
          <a:p>
            <a:pPr marL="342900" indent="-342900">
              <a:buFont typeface="Arial" panose="020B0604020202020204" pitchFamily="34" charset="0"/>
              <a:buChar char="•"/>
            </a:pPr>
            <a:r>
              <a:rPr lang="sv-SE" sz="2000" dirty="0"/>
              <a:t>Patienternas livskvalitet och nöjdhet med vården ska förbättras och vården bli mer jämlik och jämställd. </a:t>
            </a:r>
          </a:p>
          <a:p>
            <a:pPr marL="342900" indent="-342900">
              <a:buFont typeface="Arial" panose="020B0604020202020204" pitchFamily="34" charset="0"/>
              <a:buChar char="•"/>
            </a:pPr>
            <a:endParaRPr lang="sv-SE" dirty="0"/>
          </a:p>
        </p:txBody>
      </p:sp>
      <p:pic>
        <p:nvPicPr>
          <p:cNvPr id="5" name="Bildobjekt 4">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01149" y="1477001"/>
            <a:ext cx="5587548" cy="3727693"/>
          </a:xfrm>
          <a:prstGeom prst="rect">
            <a:avLst/>
          </a:prstGeom>
        </p:spPr>
      </p:pic>
      <p:sp>
        <p:nvSpPr>
          <p:cNvPr id="7" name="Rektangel 6"/>
          <p:cNvSpPr/>
          <p:nvPr/>
        </p:nvSpPr>
        <p:spPr>
          <a:xfrm>
            <a:off x="625119" y="5735326"/>
            <a:ext cx="5786832" cy="61555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sv-SE" sz="1600" b="1" i="1" u="none" strike="noStrike" kern="1200" cap="none" spc="0" normalizeH="0" baseline="0" noProof="0" dirty="0">
                <a:ln>
                  <a:noFill/>
                </a:ln>
                <a:solidFill>
                  <a:srgbClr val="000000"/>
                </a:solidFill>
                <a:effectLst/>
                <a:uLnTx/>
                <a:uFillTx/>
                <a:latin typeface="Calibri" panose="020F0502020204030204"/>
                <a:ea typeface="+mn-ea"/>
                <a:cs typeface="+mn-cs"/>
              </a:rPr>
              <a:t>Patienter, brukare och hälso-och sjukvårdens medarbetare ska vara trygga i att bästa tillgängliga kunskap används i varje möte”</a:t>
            </a:r>
          </a:p>
        </p:txBody>
      </p:sp>
    </p:spTree>
    <p:extLst>
      <p:ext uri="{BB962C8B-B14F-4D97-AF65-F5344CB8AC3E}">
        <p14:creationId xmlns:p14="http://schemas.microsoft.com/office/powerpoint/2010/main" val="379390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ctrTitle"/>
          </p:nvPr>
        </p:nvSpPr>
        <p:spPr/>
        <p:txBody>
          <a:bodyPr/>
          <a:lstStyle/>
          <a:p>
            <a:r>
              <a:rPr lang="sv-SE" dirty="0"/>
              <a:t>Dialog 1 - gapanalys</a:t>
            </a:r>
          </a:p>
        </p:txBody>
      </p:sp>
      <p:sp>
        <p:nvSpPr>
          <p:cNvPr id="6" name="Platshållare för text 5"/>
          <p:cNvSpPr>
            <a:spLocks noGrp="1"/>
          </p:cNvSpPr>
          <p:nvPr>
            <p:ph type="body" sz="quarter" idx="10"/>
          </p:nvPr>
        </p:nvSpPr>
        <p:spPr>
          <a:xfrm>
            <a:off x="903952" y="1613792"/>
            <a:ext cx="6708960" cy="4595622"/>
          </a:xfrm>
        </p:spPr>
        <p:txBody>
          <a:bodyPr>
            <a:normAutofit/>
          </a:bodyPr>
          <a:lstStyle/>
          <a:p>
            <a:pPr marL="34290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Vad ska vi göra annorlunda </a:t>
            </a:r>
            <a:r>
              <a:rPr lang="sv-SE" sz="2500" dirty="0">
                <a:solidFill>
                  <a:srgbClr val="000000"/>
                </a:solidFill>
                <a:ea typeface="Calibri" panose="020F0502020204030204" pitchFamily="34" charset="0"/>
                <a:cs typeface="Arial" panose="020B0604020202020204" pitchFamily="34" charset="0"/>
              </a:rPr>
              <a:t>- vad gör vi redan nu, ska sluta göra, arbetssätt, digitalisering?</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Positiva effekter hos oss </a:t>
            </a:r>
            <a:r>
              <a:rPr lang="sv-SE" sz="2500" dirty="0">
                <a:solidFill>
                  <a:srgbClr val="000000"/>
                </a:solidFill>
                <a:ea typeface="Calibri" panose="020F0502020204030204" pitchFamily="34" charset="0"/>
                <a:cs typeface="Arial" panose="020B0604020202020204" pitchFamily="34" charset="0"/>
              </a:rPr>
              <a:t>– patient, personal, resurser</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Styrkor i regionen </a:t>
            </a:r>
            <a:r>
              <a:rPr lang="sv-SE" sz="2500" dirty="0">
                <a:solidFill>
                  <a:srgbClr val="000000"/>
                </a:solidFill>
                <a:ea typeface="Calibri" panose="020F0502020204030204" pitchFamily="34" charset="0"/>
                <a:cs typeface="Arial" panose="020B0604020202020204" pitchFamily="34" charset="0"/>
              </a:rPr>
              <a:t>– goda exempel, nyckelpersoner</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Vilka påverkas </a:t>
            </a:r>
            <a:r>
              <a:rPr lang="sv-SE" sz="2500" dirty="0">
                <a:solidFill>
                  <a:srgbClr val="000000"/>
                </a:solidFill>
                <a:ea typeface="Calibri" panose="020F0502020204030204" pitchFamily="34" charset="0"/>
                <a:cs typeface="Arial" panose="020B0604020202020204" pitchFamily="34" charset="0"/>
              </a:rPr>
              <a:t>– patientgrupper, verksamheter, professioner?</a:t>
            </a:r>
          </a:p>
          <a:p>
            <a:pPr marL="342900" indent="-342900">
              <a:lnSpc>
                <a:spcPct val="120000"/>
              </a:lnSpc>
              <a:spcBef>
                <a:spcPts val="600"/>
              </a:spcBef>
              <a:buFont typeface="Arial" panose="020B0604020202020204" pitchFamily="34" charset="0"/>
              <a:buChar char="•"/>
            </a:pPr>
            <a:endParaRPr lang="sv-SE" sz="2500" dirty="0">
              <a:solidFill>
                <a:srgbClr val="000000"/>
              </a:solidFill>
              <a:ea typeface="Calibri" panose="020F0502020204030204" pitchFamily="34" charset="0"/>
              <a:cs typeface="Arial" panose="020B0604020202020204" pitchFamily="34" charset="0"/>
            </a:endParaRPr>
          </a:p>
        </p:txBody>
      </p:sp>
      <p:sp>
        <p:nvSpPr>
          <p:cNvPr id="9" name="Rundad rektangulär bildtext 8"/>
          <p:cNvSpPr/>
          <p:nvPr/>
        </p:nvSpPr>
        <p:spPr>
          <a:xfrm>
            <a:off x="8423515" y="1613791"/>
            <a:ext cx="3418453" cy="243327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sv-SE" sz="1400" b="1" dirty="0">
                <a:solidFill>
                  <a:schemeClr val="bg1"/>
                </a:solidFill>
                <a:ea typeface="Calibri" panose="020F0502020204030204" pitchFamily="34" charset="0"/>
                <a:cs typeface="Arial" panose="020B0604020202020204" pitchFamily="34" charset="0"/>
              </a:rPr>
              <a:t>Att användas som diskussionsunderlag</a:t>
            </a:r>
          </a:p>
          <a:p>
            <a:pPr>
              <a:spcBef>
                <a:spcPts val="600"/>
              </a:spcBef>
            </a:pPr>
            <a:r>
              <a:rPr lang="sv-SE" sz="1400" b="1" dirty="0">
                <a:solidFill>
                  <a:schemeClr val="bg1"/>
                </a:solidFill>
                <a:ea typeface="Calibri" panose="020F0502020204030204" pitchFamily="34" charset="0"/>
                <a:cs typeface="Arial" panose="020B0604020202020204" pitchFamily="34" charset="0"/>
              </a:rPr>
              <a:t>Diskutera gärna:</a:t>
            </a:r>
          </a:p>
          <a:p>
            <a:pPr marL="342900" indent="-342900">
              <a:spcBef>
                <a:spcPts val="600"/>
              </a:spcBef>
              <a:buFont typeface="Arial" panose="020B0604020202020204" pitchFamily="34" charset="0"/>
              <a:buChar char="•"/>
            </a:pPr>
            <a:r>
              <a:rPr lang="sv-SE" sz="1400" dirty="0">
                <a:solidFill>
                  <a:schemeClr val="bg1"/>
                </a:solidFill>
                <a:ea typeface="Calibri" panose="020F0502020204030204" pitchFamily="34" charset="0"/>
                <a:cs typeface="Arial" panose="020B0604020202020204" pitchFamily="34" charset="0"/>
              </a:rPr>
              <a:t>Hur ser gapet ut hos oss?</a:t>
            </a:r>
          </a:p>
          <a:p>
            <a:pPr marL="342900" indent="-342900">
              <a:spcBef>
                <a:spcPts val="600"/>
              </a:spcBef>
              <a:buFont typeface="Arial" panose="020B0604020202020204" pitchFamily="34" charset="0"/>
              <a:buChar char="•"/>
            </a:pPr>
            <a:r>
              <a:rPr lang="sv-SE" sz="1400" dirty="0">
                <a:solidFill>
                  <a:schemeClr val="bg1"/>
                </a:solidFill>
                <a:ea typeface="Calibri" panose="020F0502020204030204" pitchFamily="34" charset="0"/>
                <a:cs typeface="Arial" panose="020B0604020202020204" pitchFamily="34" charset="0"/>
              </a:rPr>
              <a:t>Vad kan vi prioritera att börja göra här?</a:t>
            </a:r>
          </a:p>
          <a:p>
            <a:pPr marL="342900" indent="-342900">
              <a:spcBef>
                <a:spcPts val="600"/>
              </a:spcBef>
              <a:buFont typeface="Arial" panose="020B0604020202020204" pitchFamily="34" charset="0"/>
              <a:buChar char="•"/>
            </a:pPr>
            <a:r>
              <a:rPr lang="sv-SE" sz="1400" dirty="0">
                <a:solidFill>
                  <a:schemeClr val="bg1"/>
                </a:solidFill>
                <a:ea typeface="Calibri" panose="020F0502020204030204" pitchFamily="34" charset="0"/>
                <a:cs typeface="Arial" panose="020B0604020202020204" pitchFamily="34" charset="0"/>
              </a:rPr>
              <a:t>Vad blir konsekvenserna?</a:t>
            </a:r>
          </a:p>
        </p:txBody>
      </p:sp>
      <p:sp>
        <p:nvSpPr>
          <p:cNvPr id="8" name="textruta 7">
            <a:extLst>
              <a:ext uri="{FF2B5EF4-FFF2-40B4-BE49-F238E27FC236}">
                <a16:creationId xmlns:a16="http://schemas.microsoft.com/office/drawing/2014/main" id="{CE47C063-139E-9074-E97E-C42C5A48A6EA}"/>
              </a:ext>
            </a:extLst>
          </p:cNvPr>
          <p:cNvSpPr txBox="1"/>
          <p:nvPr/>
        </p:nvSpPr>
        <p:spPr>
          <a:xfrm>
            <a:off x="1089475" y="228577"/>
            <a:ext cx="2856808" cy="369332"/>
          </a:xfrm>
          <a:prstGeom prst="rect">
            <a:avLst/>
          </a:prstGeom>
          <a:solidFill>
            <a:schemeClr val="accent1"/>
          </a:solidFill>
        </p:spPr>
        <p:txBody>
          <a:bodyPr wrap="none" rtlCol="0">
            <a:spAutoFit/>
          </a:bodyPr>
          <a:lstStyle/>
          <a:p>
            <a:r>
              <a:rPr lang="sv-SE" b="1" dirty="0">
                <a:solidFill>
                  <a:schemeClr val="bg1"/>
                </a:solidFill>
              </a:rPr>
              <a:t>Förslag på diskussionsfrågor</a:t>
            </a:r>
          </a:p>
        </p:txBody>
      </p:sp>
      <p:sp>
        <p:nvSpPr>
          <p:cNvPr id="2" name="textruta 1">
            <a:extLst>
              <a:ext uri="{FF2B5EF4-FFF2-40B4-BE49-F238E27FC236}">
                <a16:creationId xmlns:a16="http://schemas.microsoft.com/office/drawing/2014/main" id="{A68CC714-DA39-1A7A-F4D3-72B9808C08C6}"/>
              </a:ext>
            </a:extLst>
          </p:cNvPr>
          <p:cNvSpPr txBox="1"/>
          <p:nvPr/>
        </p:nvSpPr>
        <p:spPr>
          <a:xfrm>
            <a:off x="10454080" y="171914"/>
            <a:ext cx="1551963" cy="276999"/>
          </a:xfrm>
          <a:prstGeom prst="rect">
            <a:avLst/>
          </a:prstGeom>
          <a:noFill/>
        </p:spPr>
        <p:txBody>
          <a:bodyPr wrap="square" rtlCol="0">
            <a:spAutoFit/>
          </a:bodyPr>
          <a:lstStyle/>
          <a:p>
            <a:r>
              <a:rPr lang="sv-SE" sz="1200" dirty="0">
                <a:solidFill>
                  <a:schemeClr val="bg1">
                    <a:lumMod val="65000"/>
                  </a:schemeClr>
                </a:solidFill>
              </a:rPr>
              <a:t>Svårläkta sår</a:t>
            </a:r>
          </a:p>
        </p:txBody>
      </p:sp>
    </p:spTree>
    <p:extLst>
      <p:ext uri="{BB962C8B-B14F-4D97-AF65-F5344CB8AC3E}">
        <p14:creationId xmlns:p14="http://schemas.microsoft.com/office/powerpoint/2010/main" val="1985095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ctrTitle"/>
          </p:nvPr>
        </p:nvSpPr>
        <p:spPr/>
        <p:txBody>
          <a:bodyPr/>
          <a:lstStyle/>
          <a:p>
            <a:r>
              <a:rPr lang="sv-SE" dirty="0"/>
              <a:t>Dialog - införande</a:t>
            </a:r>
          </a:p>
        </p:txBody>
      </p:sp>
      <p:sp>
        <p:nvSpPr>
          <p:cNvPr id="6" name="Platshållare för text 5"/>
          <p:cNvSpPr>
            <a:spLocks noGrp="1"/>
          </p:cNvSpPr>
          <p:nvPr>
            <p:ph type="body" sz="quarter" idx="10"/>
          </p:nvPr>
        </p:nvSpPr>
        <p:spPr>
          <a:xfrm>
            <a:off x="903952" y="1613792"/>
            <a:ext cx="6708960" cy="4595622"/>
          </a:xfrm>
        </p:spPr>
        <p:txBody>
          <a:bodyPr>
            <a:normAutofit/>
          </a:bodyPr>
          <a:lstStyle/>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Vilka genomför? </a:t>
            </a:r>
            <a:r>
              <a:rPr lang="sv-SE" sz="2500" dirty="0">
                <a:solidFill>
                  <a:srgbClr val="000000"/>
                </a:solidFill>
                <a:ea typeface="Calibri" panose="020F0502020204030204" pitchFamily="34" charset="0"/>
                <a:cs typeface="Arial" panose="020B0604020202020204" pitchFamily="34" charset="0"/>
              </a:rPr>
              <a:t>– vilket stöd behövs, vad rår vi själva över?</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Hur genomförs </a:t>
            </a:r>
            <a:r>
              <a:rPr lang="sv-SE" sz="2500" dirty="0">
                <a:solidFill>
                  <a:srgbClr val="000000"/>
                </a:solidFill>
                <a:ea typeface="Calibri" panose="020F0502020204030204" pitchFamily="34" charset="0"/>
                <a:cs typeface="Arial" panose="020B0604020202020204" pitchFamily="34" charset="0"/>
              </a:rPr>
              <a:t>– behövs beslut, påverkas resurser, avtal, kunskapsdokument, rutinbeskrivningar, tidpunkt?</a:t>
            </a:r>
          </a:p>
          <a:p>
            <a:pPr marL="34290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Svårigheter och risker</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Kommunikation</a:t>
            </a:r>
            <a:r>
              <a:rPr lang="sv-SE" sz="2500" dirty="0">
                <a:solidFill>
                  <a:srgbClr val="000000"/>
                </a:solidFill>
                <a:ea typeface="Calibri" panose="020F0502020204030204" pitchFamily="34" charset="0"/>
                <a:cs typeface="Arial" panose="020B0604020202020204" pitchFamily="34" charset="0"/>
              </a:rPr>
              <a:t> – målgrupp, budskap, former, tidpunkt</a:t>
            </a:r>
          </a:p>
          <a:p>
            <a:pPr marL="342900" indent="-342900">
              <a:lnSpc>
                <a:spcPct val="120000"/>
              </a:lnSpc>
              <a:spcBef>
                <a:spcPts val="600"/>
              </a:spcBef>
              <a:buFont typeface="Arial" panose="020B0604020202020204" pitchFamily="34" charset="0"/>
              <a:buChar char="•"/>
            </a:pPr>
            <a:endParaRPr lang="sv-SE" sz="2500" dirty="0">
              <a:solidFill>
                <a:srgbClr val="000000"/>
              </a:solidFill>
              <a:ea typeface="Calibri" panose="020F0502020204030204" pitchFamily="34" charset="0"/>
              <a:cs typeface="Arial" panose="020B0604020202020204" pitchFamily="34" charset="0"/>
            </a:endParaRPr>
          </a:p>
        </p:txBody>
      </p:sp>
      <p:sp>
        <p:nvSpPr>
          <p:cNvPr id="9" name="Rundad rektangulär bildtext 8"/>
          <p:cNvSpPr/>
          <p:nvPr/>
        </p:nvSpPr>
        <p:spPr>
          <a:xfrm>
            <a:off x="8423515" y="1613791"/>
            <a:ext cx="3418453" cy="243327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sv-SE" sz="1400" b="1" dirty="0">
                <a:solidFill>
                  <a:schemeClr val="bg1"/>
                </a:solidFill>
                <a:ea typeface="Calibri" panose="020F0502020204030204" pitchFamily="34" charset="0"/>
                <a:cs typeface="Arial" panose="020B0604020202020204" pitchFamily="34" charset="0"/>
              </a:rPr>
              <a:t>Att användas som diskussionsunderlag</a:t>
            </a:r>
          </a:p>
          <a:p>
            <a:pPr>
              <a:spcBef>
                <a:spcPts val="600"/>
              </a:spcBef>
            </a:pPr>
            <a:r>
              <a:rPr lang="sv-SE" sz="1400" b="1" dirty="0">
                <a:solidFill>
                  <a:schemeClr val="bg1"/>
                </a:solidFill>
                <a:ea typeface="Calibri" panose="020F0502020204030204" pitchFamily="34" charset="0"/>
                <a:cs typeface="Arial" panose="020B0604020202020204" pitchFamily="34" charset="0"/>
              </a:rPr>
              <a:t>Diskutera gärna:</a:t>
            </a:r>
          </a:p>
          <a:p>
            <a:pPr marL="342900" indent="-342900">
              <a:spcBef>
                <a:spcPts val="600"/>
              </a:spcBef>
              <a:buFont typeface="Arial" panose="020B0604020202020204" pitchFamily="34" charset="0"/>
              <a:buChar char="•"/>
            </a:pPr>
            <a:r>
              <a:rPr lang="sv-SE" sz="1400" dirty="0">
                <a:solidFill>
                  <a:schemeClr val="bg1"/>
                </a:solidFill>
                <a:ea typeface="Calibri" panose="020F0502020204030204" pitchFamily="34" charset="0"/>
                <a:cs typeface="Arial" panose="020B0604020202020204" pitchFamily="34" charset="0"/>
              </a:rPr>
              <a:t>Hur kan vi arbeta med införandet?</a:t>
            </a:r>
          </a:p>
          <a:p>
            <a:pPr marL="342900" indent="-342900">
              <a:spcBef>
                <a:spcPts val="600"/>
              </a:spcBef>
              <a:buFont typeface="Arial" panose="020B0604020202020204" pitchFamily="34" charset="0"/>
              <a:buChar char="•"/>
            </a:pPr>
            <a:r>
              <a:rPr lang="sv-SE" sz="1400" dirty="0">
                <a:solidFill>
                  <a:schemeClr val="bg1"/>
                </a:solidFill>
                <a:ea typeface="Calibri" panose="020F0502020204030204" pitchFamily="34" charset="0"/>
                <a:cs typeface="Arial" panose="020B0604020202020204" pitchFamily="34" charset="0"/>
              </a:rPr>
              <a:t>Vad kan vi prioritera att börja göra här?</a:t>
            </a:r>
          </a:p>
          <a:p>
            <a:pPr marL="342900" indent="-342900">
              <a:spcBef>
                <a:spcPts val="600"/>
              </a:spcBef>
              <a:buFont typeface="Arial" panose="020B0604020202020204" pitchFamily="34" charset="0"/>
              <a:buChar char="•"/>
            </a:pPr>
            <a:r>
              <a:rPr lang="sv-SE" sz="1400" dirty="0">
                <a:solidFill>
                  <a:schemeClr val="bg1"/>
                </a:solidFill>
                <a:ea typeface="Calibri" panose="020F0502020204030204" pitchFamily="34" charset="0"/>
                <a:cs typeface="Arial" panose="020B0604020202020204" pitchFamily="34" charset="0"/>
              </a:rPr>
              <a:t>Vad är uppföljningsbart hos oss redan nu?</a:t>
            </a:r>
          </a:p>
        </p:txBody>
      </p:sp>
      <p:sp>
        <p:nvSpPr>
          <p:cNvPr id="10" name="textruta 9">
            <a:extLst>
              <a:ext uri="{FF2B5EF4-FFF2-40B4-BE49-F238E27FC236}">
                <a16:creationId xmlns:a16="http://schemas.microsoft.com/office/drawing/2014/main" id="{37F4A37B-AA68-CEE5-6F77-5DA8FF170330}"/>
              </a:ext>
            </a:extLst>
          </p:cNvPr>
          <p:cNvSpPr txBox="1"/>
          <p:nvPr/>
        </p:nvSpPr>
        <p:spPr>
          <a:xfrm>
            <a:off x="1089475" y="228577"/>
            <a:ext cx="2856808" cy="369332"/>
          </a:xfrm>
          <a:prstGeom prst="rect">
            <a:avLst/>
          </a:prstGeom>
          <a:solidFill>
            <a:schemeClr val="accent1"/>
          </a:solidFill>
        </p:spPr>
        <p:txBody>
          <a:bodyPr wrap="none" rtlCol="0">
            <a:spAutoFit/>
          </a:bodyPr>
          <a:lstStyle/>
          <a:p>
            <a:r>
              <a:rPr lang="sv-SE" b="1" dirty="0">
                <a:solidFill>
                  <a:schemeClr val="bg1"/>
                </a:solidFill>
              </a:rPr>
              <a:t>Förslag på diskussionsfrågor</a:t>
            </a:r>
          </a:p>
        </p:txBody>
      </p:sp>
      <p:sp>
        <p:nvSpPr>
          <p:cNvPr id="2" name="textruta 1">
            <a:extLst>
              <a:ext uri="{FF2B5EF4-FFF2-40B4-BE49-F238E27FC236}">
                <a16:creationId xmlns:a16="http://schemas.microsoft.com/office/drawing/2014/main" id="{6B7849D2-F62F-5E17-6FC3-45761A4FADCC}"/>
              </a:ext>
            </a:extLst>
          </p:cNvPr>
          <p:cNvSpPr txBox="1"/>
          <p:nvPr/>
        </p:nvSpPr>
        <p:spPr>
          <a:xfrm>
            <a:off x="10454080" y="171914"/>
            <a:ext cx="1551963" cy="276999"/>
          </a:xfrm>
          <a:prstGeom prst="rect">
            <a:avLst/>
          </a:prstGeom>
          <a:noFill/>
        </p:spPr>
        <p:txBody>
          <a:bodyPr wrap="square" rtlCol="0">
            <a:spAutoFit/>
          </a:bodyPr>
          <a:lstStyle/>
          <a:p>
            <a:r>
              <a:rPr lang="sv-SE" sz="1200" dirty="0">
                <a:solidFill>
                  <a:schemeClr val="bg1">
                    <a:lumMod val="65000"/>
                  </a:schemeClr>
                </a:solidFill>
              </a:rPr>
              <a:t>Svårläkta sår</a:t>
            </a:r>
          </a:p>
        </p:txBody>
      </p:sp>
    </p:spTree>
    <p:extLst>
      <p:ext uri="{BB962C8B-B14F-4D97-AF65-F5344CB8AC3E}">
        <p14:creationId xmlns:p14="http://schemas.microsoft.com/office/powerpoint/2010/main" val="2205044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2">
            <a:extLst>
              <a:ext uri="{FF2B5EF4-FFF2-40B4-BE49-F238E27FC236}">
                <a16:creationId xmlns:a16="http://schemas.microsoft.com/office/drawing/2014/main" id="{DEE8EDC8-C761-7C47-80B6-45DEEFC874AD}"/>
              </a:ext>
            </a:extLst>
          </p:cNvPr>
          <p:cNvSpPr>
            <a:spLocks noGrp="1"/>
          </p:cNvSpPr>
          <p:nvPr>
            <p:ph type="ctrTitle"/>
          </p:nvPr>
        </p:nvSpPr>
        <p:spPr>
          <a:xfrm>
            <a:off x="526109" y="365427"/>
            <a:ext cx="5650449" cy="609793"/>
          </a:xfrm>
        </p:spPr>
        <p:txBody>
          <a:bodyPr/>
          <a:lstStyle/>
          <a:p>
            <a:r>
              <a:rPr lang="sv-SE" dirty="0"/>
              <a:t>Regionerna i samverkan</a:t>
            </a:r>
          </a:p>
        </p:txBody>
      </p:sp>
      <p:sp>
        <p:nvSpPr>
          <p:cNvPr id="14" name="Platshållare för text 13">
            <a:extLst>
              <a:ext uri="{FF2B5EF4-FFF2-40B4-BE49-F238E27FC236}">
                <a16:creationId xmlns:a16="http://schemas.microsoft.com/office/drawing/2014/main" id="{478FA9FC-4A68-8B4C-AE38-1074E1489DED}"/>
              </a:ext>
            </a:extLst>
          </p:cNvPr>
          <p:cNvSpPr>
            <a:spLocks noGrp="1"/>
          </p:cNvSpPr>
          <p:nvPr>
            <p:ph type="body" sz="quarter" idx="10"/>
          </p:nvPr>
        </p:nvSpPr>
        <p:spPr>
          <a:xfrm>
            <a:off x="526109" y="1641731"/>
            <a:ext cx="6108867" cy="4035170"/>
          </a:xfrm>
        </p:spPr>
        <p:txBody>
          <a:bodyPr>
            <a:noAutofit/>
          </a:bodyPr>
          <a:lstStyle/>
          <a:p>
            <a:pPr marL="342900" indent="-342900">
              <a:buFont typeface="Arial" panose="020B0604020202020204" pitchFamily="34" charset="0"/>
              <a:buChar char="•"/>
            </a:pPr>
            <a:r>
              <a:rPr lang="sv-SE" sz="1800" dirty="0"/>
              <a:t>Arbetet med vårdförloppen utgår från en överenskommelse mellan staten och Sveriges Kommuner och Regioner (SKR).</a:t>
            </a:r>
          </a:p>
          <a:p>
            <a:pPr marL="342900" indent="-342900">
              <a:buFont typeface="Arial" panose="020B0604020202020204" pitchFamily="34" charset="0"/>
              <a:buChar char="•"/>
            </a:pPr>
            <a:r>
              <a:rPr lang="sv-SE" sz="1800" dirty="0"/>
              <a:t>Regeringen vill med satsningen stödja utvecklingsarbetet i regionerna kring kunskapsstyrning i hälso- och sjukvården. </a:t>
            </a:r>
          </a:p>
          <a:p>
            <a:pPr marL="342900" indent="-342900">
              <a:buFont typeface="Arial" panose="020B0604020202020204" pitchFamily="34" charset="0"/>
              <a:buChar char="•"/>
            </a:pPr>
            <a:r>
              <a:rPr lang="sv-SE" sz="1800" dirty="0"/>
              <a:t>Vårdförloppen tas fram av regionerna inom Nationellt system för kunskapsstyrning Hälso- och sjukvård.</a:t>
            </a:r>
          </a:p>
          <a:p>
            <a:endParaRPr lang="sv-SE" sz="1800" dirty="0"/>
          </a:p>
          <a:p>
            <a:pPr marL="342900" indent="-342900">
              <a:buFont typeface="Arial" panose="020B0604020202020204" pitchFamily="34" charset="0"/>
              <a:buChar char="•"/>
            </a:pPr>
            <a:r>
              <a:rPr lang="sv-SE" sz="1800" dirty="0">
                <a:ea typeface="MS Mincho" panose="02020609040205080304" pitchFamily="49" charset="-128"/>
                <a:cs typeface="Arial" panose="020B0604020202020204" pitchFamily="34" charset="0"/>
              </a:rPr>
              <a:t>Vårdförloppen är primärt ett kunskapsstöd för hälso- och sjukvårdspersonal i det kliniska mötet med patient och närstående</a:t>
            </a:r>
          </a:p>
          <a:p>
            <a:pPr marL="342900" indent="-342900">
              <a:buFont typeface="Arial" panose="020B0604020202020204" pitchFamily="34" charset="0"/>
              <a:buChar char="•"/>
            </a:pPr>
            <a:r>
              <a:rPr lang="sv-SE" sz="1800" dirty="0"/>
              <a:t>Vårdförloppen ska utgå ifrån tillförlitliga och aktuella kunskapsstöd och baseras på bästa tillgängliga kunskap om vård och behandling.</a:t>
            </a:r>
          </a:p>
          <a:p>
            <a:pPr marL="342900" indent="-342900">
              <a:buFont typeface="Arial" panose="020B0604020202020204" pitchFamily="34" charset="0"/>
              <a:buChar char="•"/>
            </a:pPr>
            <a:endParaRPr lang="sv-SE" sz="2000" dirty="0"/>
          </a:p>
          <a:p>
            <a:endParaRPr lang="sv-SE" sz="2000" dirty="0"/>
          </a:p>
        </p:txBody>
      </p:sp>
      <p:pic>
        <p:nvPicPr>
          <p:cNvPr id="4" name="Bildobjekt 3">
            <a:extLs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5504" r="10787"/>
          <a:stretch/>
        </p:blipFill>
        <p:spPr>
          <a:xfrm>
            <a:off x="7683190" y="507157"/>
            <a:ext cx="4508810" cy="4617310"/>
          </a:xfrm>
          <a:prstGeom prst="rect">
            <a:avLst/>
          </a:prstGeom>
        </p:spPr>
      </p:pic>
    </p:spTree>
    <p:extLst>
      <p:ext uri="{BB962C8B-B14F-4D97-AF65-F5344CB8AC3E}">
        <p14:creationId xmlns:p14="http://schemas.microsoft.com/office/powerpoint/2010/main" val="226122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1C9BEB-CD13-B727-1031-12DCD1D22378}"/>
              </a:ext>
            </a:extLst>
          </p:cNvPr>
          <p:cNvSpPr>
            <a:spLocks noGrp="1"/>
          </p:cNvSpPr>
          <p:nvPr>
            <p:ph type="ctrTitle"/>
          </p:nvPr>
        </p:nvSpPr>
        <p:spPr/>
        <p:txBody>
          <a:bodyPr/>
          <a:lstStyle/>
          <a:p>
            <a:r>
              <a:rPr lang="sv-SE" dirty="0"/>
              <a:t>Om svårläkta sår</a:t>
            </a:r>
          </a:p>
        </p:txBody>
      </p:sp>
      <p:sp>
        <p:nvSpPr>
          <p:cNvPr id="3" name="Platshållare för text 2">
            <a:extLst>
              <a:ext uri="{FF2B5EF4-FFF2-40B4-BE49-F238E27FC236}">
                <a16:creationId xmlns:a16="http://schemas.microsoft.com/office/drawing/2014/main" id="{C2FDF8E6-DF6A-7822-A7E1-C2673FAB267F}"/>
              </a:ext>
            </a:extLst>
          </p:cNvPr>
          <p:cNvSpPr>
            <a:spLocks noGrp="1"/>
          </p:cNvSpPr>
          <p:nvPr>
            <p:ph type="body" sz="quarter" idx="10"/>
          </p:nvPr>
        </p:nvSpPr>
        <p:spPr>
          <a:xfrm>
            <a:off x="899533" y="1467007"/>
            <a:ext cx="9816790" cy="4186238"/>
          </a:xfrm>
        </p:spPr>
        <p:txBody>
          <a:bodyPr>
            <a:noAutofit/>
          </a:bodyPr>
          <a:lstStyle/>
          <a:p>
            <a:pPr marL="342900" indent="-342900">
              <a:spcBef>
                <a:spcPts val="0"/>
              </a:spcBef>
              <a:buFont typeface="Arial" panose="020B0604020202020204" pitchFamily="34" charset="0"/>
              <a:buChar char="•"/>
            </a:pPr>
            <a:r>
              <a:rPr lang="sv-SE" sz="2000" dirty="0"/>
              <a:t>Svårläkta sår är sår som inte läkt eller inte förväntas läka inom 4-6 veckor.</a:t>
            </a:r>
          </a:p>
          <a:p>
            <a:pPr>
              <a:spcBef>
                <a:spcPts val="0"/>
              </a:spcBef>
            </a:pPr>
            <a:endParaRPr lang="sv-SE" sz="2000" dirty="0"/>
          </a:p>
          <a:p>
            <a:pPr marL="342900" indent="-342900">
              <a:spcBef>
                <a:spcPts val="0"/>
              </a:spcBef>
              <a:buFont typeface="Arial" panose="020B0604020202020204" pitchFamily="34" charset="0"/>
              <a:buChar char="•"/>
            </a:pPr>
            <a:r>
              <a:rPr lang="sv-SE" sz="2000" dirty="0"/>
              <a:t>Såren kan vara orsakade av flera olika grundsjukdomar. Sårorsaken måste behandlas för optimal sårläkning. </a:t>
            </a:r>
          </a:p>
          <a:p>
            <a:pPr>
              <a:spcBef>
                <a:spcPts val="0"/>
              </a:spcBef>
            </a:pPr>
            <a:endParaRPr lang="sv-SE" sz="2000" dirty="0"/>
          </a:p>
          <a:p>
            <a:pPr marL="342900" indent="-342900">
              <a:spcBef>
                <a:spcPts val="0"/>
              </a:spcBef>
              <a:buFont typeface="Arial" panose="020B0604020202020204" pitchFamily="34" charset="0"/>
              <a:buChar char="•"/>
            </a:pPr>
            <a:r>
              <a:rPr lang="sv-SE" sz="2000" dirty="0"/>
              <a:t>Vårdförloppet omfattar venösa, arteriella och arteriovenösa sår, traumatiska sår, trycksår, diabetesrelaterade fotsår och atypiska sår (t ex pyoderma gangrenosum, vaskuliter, hypertensiva sår och hudtumörer).</a:t>
            </a:r>
          </a:p>
          <a:p>
            <a:pPr>
              <a:spcBef>
                <a:spcPts val="0"/>
              </a:spcBef>
            </a:pPr>
            <a:endParaRPr lang="sv-SE" sz="2000" dirty="0"/>
          </a:p>
          <a:p>
            <a:pPr marL="342900" indent="-342900">
              <a:spcBef>
                <a:spcPts val="0"/>
              </a:spcBef>
              <a:buFont typeface="Arial" panose="020B0604020202020204" pitchFamily="34" charset="0"/>
              <a:buChar char="•"/>
            </a:pPr>
            <a:r>
              <a:rPr lang="sv-SE" sz="2000" dirty="0"/>
              <a:t>Uppskattningsvis har 0,4 procent av befolkningen ett svårläkt sår. Förekomsten förväntas öka i takt med en stigande andel äldre och personer med kroniska sjukdomar och sammansatta vårdbehov. </a:t>
            </a:r>
          </a:p>
          <a:p>
            <a:pPr>
              <a:spcBef>
                <a:spcPts val="0"/>
              </a:spcBef>
            </a:pPr>
            <a:endParaRPr lang="sv-SE" sz="2000" dirty="0"/>
          </a:p>
          <a:p>
            <a:pPr marL="342900" indent="-342900">
              <a:spcBef>
                <a:spcPts val="0"/>
              </a:spcBef>
              <a:buFont typeface="Arial" panose="020B0604020202020204" pitchFamily="34" charset="0"/>
              <a:buChar char="•"/>
            </a:pPr>
            <a:r>
              <a:rPr lang="sv-SE" sz="2000" dirty="0"/>
              <a:t>Patientgruppen är en medicinskt lågprioriterad grupp i Sverige, med kostnadskrävande vård och lidande under lång tid. </a:t>
            </a:r>
          </a:p>
        </p:txBody>
      </p:sp>
      <p:sp>
        <p:nvSpPr>
          <p:cNvPr id="5" name="textruta 4">
            <a:extLst>
              <a:ext uri="{FF2B5EF4-FFF2-40B4-BE49-F238E27FC236}">
                <a16:creationId xmlns:a16="http://schemas.microsoft.com/office/drawing/2014/main" id="{03C72457-25A9-CE50-9DCF-8D379B6ACBDF}"/>
              </a:ext>
            </a:extLst>
          </p:cNvPr>
          <p:cNvSpPr txBox="1"/>
          <p:nvPr/>
        </p:nvSpPr>
        <p:spPr>
          <a:xfrm>
            <a:off x="10301680" y="136244"/>
            <a:ext cx="1551963" cy="276999"/>
          </a:xfrm>
          <a:prstGeom prst="rect">
            <a:avLst/>
          </a:prstGeom>
          <a:noFill/>
        </p:spPr>
        <p:txBody>
          <a:bodyPr wrap="square" rtlCol="0">
            <a:spAutoFit/>
          </a:bodyPr>
          <a:lstStyle/>
          <a:p>
            <a:r>
              <a:rPr lang="sv-SE" sz="1200" dirty="0">
                <a:solidFill>
                  <a:schemeClr val="bg1">
                    <a:lumMod val="65000"/>
                  </a:schemeClr>
                </a:solidFill>
              </a:rPr>
              <a:t>Svårläkta sår</a:t>
            </a:r>
          </a:p>
        </p:txBody>
      </p:sp>
    </p:spTree>
    <p:extLst>
      <p:ext uri="{BB962C8B-B14F-4D97-AF65-F5344CB8AC3E}">
        <p14:creationId xmlns:p14="http://schemas.microsoft.com/office/powerpoint/2010/main" val="3335179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6366844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 uri="{C183D7F6-B498-43B3-948B-1728B52AA6E4}">
                <adec:decorative xmlns:adec="http://schemas.microsoft.com/office/drawing/2017/decorative" val="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634572" y="419321"/>
            <a:ext cx="10628003" cy="534626"/>
          </a:xfrm>
        </p:spPr>
        <p:txBody>
          <a:bodyPr>
            <a:noAutofit/>
          </a:bodyPr>
          <a:lstStyle/>
          <a:p>
            <a:r>
              <a:rPr lang="sv-SE" dirty="0"/>
              <a:t>Vårdförloppets omfattning och huvudsakliga åtgärder</a:t>
            </a:r>
          </a:p>
        </p:txBody>
      </p:sp>
      <p:sp>
        <p:nvSpPr>
          <p:cNvPr id="21" name="Rectangle 20">
            <a:extLst>
              <a:ext uri="{FF2B5EF4-FFF2-40B4-BE49-F238E27FC236}">
                <a16:creationId xmlns:a16="http://schemas.microsoft.com/office/drawing/2014/main" id="{3E0FFD61-48A6-4B7A-BD67-7DC59845871C}"/>
              </a:ext>
            </a:extLst>
          </p:cNvPr>
          <p:cNvSpPr/>
          <p:nvPr/>
        </p:nvSpPr>
        <p:spPr>
          <a:xfrm>
            <a:off x="912347" y="3328912"/>
            <a:ext cx="8298560" cy="2453701"/>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marR="0" lvl="0" indent="-342900" defTabSz="914400" rtl="0" eaLnBrk="1" fontAlgn="auto" latinLnBrk="0" hangingPunct="1">
              <a:spcBef>
                <a:spcPts val="600"/>
              </a:spcBef>
              <a:buClrTx/>
              <a:buSzTx/>
              <a:buFont typeface="Arial" panose="020B0604020202020204" pitchFamily="34" charset="0"/>
              <a:buChar char="•"/>
              <a:tabLst/>
              <a:defRPr/>
            </a:pPr>
            <a:r>
              <a:rPr lang="sv-SE" dirty="0">
                <a:solidFill>
                  <a:srgbClr val="000000"/>
                </a:solidFill>
                <a:latin typeface="Calibri" panose="020F0502020204030204"/>
                <a:ea typeface="Calibri" panose="020F0502020204030204" pitchFamily="34" charset="0"/>
                <a:cs typeface="Arial" panose="020B0604020202020204" pitchFamily="34" charset="0"/>
              </a:rPr>
              <a:t>Tidig basbedömning, diagnos och basbehandling</a:t>
            </a:r>
          </a:p>
          <a:p>
            <a:pPr marL="342900" marR="0" lvl="0" indent="-342900" defTabSz="914400" rtl="0" eaLnBrk="1" fontAlgn="auto" latinLnBrk="0" hangingPunct="1">
              <a:spcBef>
                <a:spcPts val="600"/>
              </a:spcBef>
              <a:buClrTx/>
              <a:buSzTx/>
              <a:buFont typeface="Arial" panose="020B0604020202020204" pitchFamily="34" charset="0"/>
              <a:buChar char="•"/>
              <a:tabLst/>
              <a:defRPr/>
            </a:pPr>
            <a:r>
              <a:rPr kumimoji="0" lang="sv-SE"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Behandling av sårorsaken</a:t>
            </a:r>
          </a:p>
          <a:p>
            <a:pPr marL="342900" marR="0" lvl="0" indent="-342900" defTabSz="914400" rtl="0" eaLnBrk="1" fontAlgn="auto" latinLnBrk="0" hangingPunct="1">
              <a:spcBef>
                <a:spcPts val="600"/>
              </a:spcBef>
              <a:buClrTx/>
              <a:buSzTx/>
              <a:buFont typeface="Arial" panose="020B0604020202020204" pitchFamily="34" charset="0"/>
              <a:buChar char="•"/>
              <a:tabLst/>
              <a:defRPr/>
            </a:pPr>
            <a:r>
              <a:rPr lang="sv-SE" dirty="0">
                <a:solidFill>
                  <a:srgbClr val="000000"/>
                </a:solidFill>
                <a:latin typeface="Calibri" panose="020F0502020204030204"/>
                <a:ea typeface="Calibri" panose="020F0502020204030204" pitchFamily="34" charset="0"/>
                <a:cs typeface="Arial" panose="020B0604020202020204" pitchFamily="34" charset="0"/>
              </a:rPr>
              <a:t>Välinformerad och delaktig patient</a:t>
            </a:r>
          </a:p>
          <a:p>
            <a:pPr marL="342900" marR="0" lvl="0" indent="-342900" defTabSz="914400" rtl="0" eaLnBrk="1" fontAlgn="auto" latinLnBrk="0" hangingPunct="1">
              <a:spcBef>
                <a:spcPts val="600"/>
              </a:spcBef>
              <a:buClrTx/>
              <a:buSzTx/>
              <a:buFont typeface="Arial" panose="020B0604020202020204" pitchFamily="34" charset="0"/>
              <a:buChar char="•"/>
              <a:tabLst/>
              <a:defRPr/>
            </a:pPr>
            <a:r>
              <a:rPr kumimoji="0" lang="sv-SE"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Adekvat smärtbehandling</a:t>
            </a:r>
          </a:p>
          <a:p>
            <a:pPr marL="342900" marR="0" lvl="0" indent="-342900" defTabSz="914400" rtl="0" eaLnBrk="1" fontAlgn="auto" latinLnBrk="0" hangingPunct="1">
              <a:spcBef>
                <a:spcPts val="600"/>
              </a:spcBef>
              <a:buClrTx/>
              <a:buSzTx/>
              <a:buFont typeface="Arial" panose="020B0604020202020204" pitchFamily="34" charset="0"/>
              <a:buChar char="•"/>
              <a:tabLst/>
              <a:defRPr/>
            </a:pPr>
            <a:r>
              <a:rPr lang="sv-SE" dirty="0">
                <a:solidFill>
                  <a:srgbClr val="000000"/>
                </a:solidFill>
                <a:latin typeface="Calibri" panose="020F0502020204030204"/>
                <a:ea typeface="Calibri" panose="020F0502020204030204" pitchFamily="34" charset="0"/>
                <a:cs typeface="Arial" panose="020B0604020202020204" pitchFamily="34" charset="0"/>
              </a:rPr>
              <a:t>Kontinuitet under behandlingstiden och samordning av vårdåtgärder enligt en individanpassad plan för behandling</a:t>
            </a:r>
          </a:p>
          <a:p>
            <a:pPr marL="342900" marR="0" lvl="0" indent="-342900" defTabSz="914400" rtl="0" eaLnBrk="1" fontAlgn="auto" latinLnBrk="0" hangingPunct="1">
              <a:spcBef>
                <a:spcPts val="600"/>
              </a:spcBef>
              <a:buClrTx/>
              <a:buSzTx/>
              <a:buFont typeface="Arial" panose="020B0604020202020204" pitchFamily="34" charset="0"/>
              <a:buChar char="•"/>
              <a:tabLst/>
              <a:defRPr/>
            </a:pPr>
            <a:r>
              <a:rPr kumimoji="0" lang="sv-SE"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Uppföljning </a:t>
            </a:r>
            <a:r>
              <a:rPr lang="sv-SE" dirty="0">
                <a:solidFill>
                  <a:srgbClr val="000000"/>
                </a:solidFill>
                <a:latin typeface="Calibri" panose="020F0502020204030204"/>
                <a:ea typeface="Calibri" panose="020F0502020204030204" pitchFamily="34" charset="0"/>
                <a:cs typeface="Arial" panose="020B0604020202020204" pitchFamily="34" charset="0"/>
              </a:rPr>
              <a:t>efter läkt sår med väl fungerande egenvård</a:t>
            </a:r>
            <a:endParaRPr kumimoji="0" lang="sv-SE"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endParaRPr>
          </a:p>
        </p:txBody>
      </p:sp>
      <p:sp>
        <p:nvSpPr>
          <p:cNvPr id="4" name="textruta 3">
            <a:extLst>
              <a:ext uri="{FF2B5EF4-FFF2-40B4-BE49-F238E27FC236}">
                <a16:creationId xmlns:a16="http://schemas.microsoft.com/office/drawing/2014/main" id="{43940B13-6F64-36B2-4C89-CA72E4F0E13F}"/>
              </a:ext>
            </a:extLst>
          </p:cNvPr>
          <p:cNvSpPr txBox="1"/>
          <p:nvPr/>
        </p:nvSpPr>
        <p:spPr>
          <a:xfrm>
            <a:off x="843565" y="1170366"/>
            <a:ext cx="9670985" cy="1477328"/>
          </a:xfrm>
          <a:prstGeom prst="rect">
            <a:avLst/>
          </a:prstGeom>
          <a:noFill/>
        </p:spPr>
        <p:txBody>
          <a:bodyPr wrap="square" rtlCol="0">
            <a:spAutoFit/>
          </a:bodyPr>
          <a:lstStyle/>
          <a:p>
            <a:pPr>
              <a:defRPr/>
            </a:pPr>
            <a:r>
              <a:rPr lang="sv-SE" i="1" dirty="0">
                <a:latin typeface="Calibri" panose="020F0502020204030204"/>
              </a:rPr>
              <a:t>Vårdförloppet omfattar utredning, behandling och förebyggande åtgärder för att undvika nya sår, från att en patient fått ett sår som är svårläkt tills såret är läkt och det finns en etablerad och väl fungerande individuellt anpassad egenvård, till exempel i form av fysisk aktivitet och kompressionsbehandling. Vårdförloppet omfattar primärvård (begreppet avser primärvård i region och kommun) samt specialiserad vård. </a:t>
            </a:r>
          </a:p>
        </p:txBody>
      </p:sp>
      <p:sp>
        <p:nvSpPr>
          <p:cNvPr id="5" name="textruta 4">
            <a:extLst>
              <a:ext uri="{FF2B5EF4-FFF2-40B4-BE49-F238E27FC236}">
                <a16:creationId xmlns:a16="http://schemas.microsoft.com/office/drawing/2014/main" id="{8978CE9F-44FE-390C-42D2-151889018FE8}"/>
              </a:ext>
            </a:extLst>
          </p:cNvPr>
          <p:cNvSpPr txBox="1"/>
          <p:nvPr/>
        </p:nvSpPr>
        <p:spPr>
          <a:xfrm>
            <a:off x="843565" y="2917396"/>
            <a:ext cx="2383922" cy="646331"/>
          </a:xfrm>
          <a:prstGeom prst="rect">
            <a:avLst/>
          </a:prstGeom>
          <a:noFill/>
        </p:spPr>
        <p:txBody>
          <a:bodyPr wrap="none" rtlCol="0">
            <a:spAutoFit/>
          </a:bodyPr>
          <a:lstStyle/>
          <a:p>
            <a:r>
              <a:rPr lang="sv-SE" b="1" u="sng" dirty="0">
                <a:solidFill>
                  <a:srgbClr val="000000"/>
                </a:solidFill>
                <a:latin typeface="Calibri" panose="020F0502020204030204"/>
                <a:ea typeface="Calibri" panose="020F0502020204030204" pitchFamily="34" charset="0"/>
                <a:cs typeface="Arial" panose="020B0604020202020204" pitchFamily="34" charset="0"/>
              </a:rPr>
              <a:t>Huvudsakliga åtgärder:</a:t>
            </a:r>
          </a:p>
          <a:p>
            <a:endParaRPr lang="sv-SE" dirty="0"/>
          </a:p>
        </p:txBody>
      </p:sp>
      <p:sp>
        <p:nvSpPr>
          <p:cNvPr id="3" name="textruta 2">
            <a:extLst>
              <a:ext uri="{FF2B5EF4-FFF2-40B4-BE49-F238E27FC236}">
                <a16:creationId xmlns:a16="http://schemas.microsoft.com/office/drawing/2014/main" id="{88AF1FC3-FA82-C9BF-0127-1AFB022DC9AC}"/>
              </a:ext>
            </a:extLst>
          </p:cNvPr>
          <p:cNvSpPr txBox="1"/>
          <p:nvPr/>
        </p:nvSpPr>
        <p:spPr>
          <a:xfrm>
            <a:off x="10301680" y="136244"/>
            <a:ext cx="1551963" cy="276999"/>
          </a:xfrm>
          <a:prstGeom prst="rect">
            <a:avLst/>
          </a:prstGeom>
          <a:noFill/>
        </p:spPr>
        <p:txBody>
          <a:bodyPr wrap="square" rtlCol="0">
            <a:spAutoFit/>
          </a:bodyPr>
          <a:lstStyle/>
          <a:p>
            <a:r>
              <a:rPr lang="sv-SE" sz="1200" dirty="0">
                <a:solidFill>
                  <a:schemeClr val="bg1">
                    <a:lumMod val="65000"/>
                  </a:schemeClr>
                </a:solidFill>
              </a:rPr>
              <a:t>Svårläkta sår</a:t>
            </a:r>
          </a:p>
        </p:txBody>
      </p:sp>
    </p:spTree>
    <p:extLst>
      <p:ext uri="{BB962C8B-B14F-4D97-AF65-F5344CB8AC3E}">
        <p14:creationId xmlns:p14="http://schemas.microsoft.com/office/powerpoint/2010/main" val="1919552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E42C4A-E09D-E51E-EE2D-CE344FBD34B8}"/>
              </a:ext>
            </a:extLst>
          </p:cNvPr>
          <p:cNvSpPr>
            <a:spLocks noGrp="1"/>
          </p:cNvSpPr>
          <p:nvPr>
            <p:ph type="ctrTitle"/>
          </p:nvPr>
        </p:nvSpPr>
        <p:spPr>
          <a:xfrm>
            <a:off x="676140" y="722231"/>
            <a:ext cx="9144000" cy="609793"/>
          </a:xfrm>
        </p:spPr>
        <p:txBody>
          <a:bodyPr>
            <a:normAutofit fontScale="90000"/>
          </a:bodyPr>
          <a:lstStyle/>
          <a:p>
            <a:r>
              <a:rPr lang="sv-SE" dirty="0"/>
              <a:t>Varför ett vårdförlopp?</a:t>
            </a:r>
            <a:br>
              <a:rPr lang="sv-SE" dirty="0"/>
            </a:br>
            <a:r>
              <a:rPr lang="sv-SE" sz="1800" dirty="0"/>
              <a:t>Huvudsakliga anledningar</a:t>
            </a:r>
          </a:p>
        </p:txBody>
      </p:sp>
      <p:sp>
        <p:nvSpPr>
          <p:cNvPr id="17" name="Rektangel 16">
            <a:extLst>
              <a:ext uri="{FF2B5EF4-FFF2-40B4-BE49-F238E27FC236}">
                <a16:creationId xmlns:a16="http://schemas.microsoft.com/office/drawing/2014/main" id="{A2C22E5E-3E7A-CDEE-CCA2-D0DBA41A5C25}"/>
              </a:ext>
              <a:ext uri="{C183D7F6-B498-43B3-948B-1728B52AA6E4}">
                <adec:decorative xmlns:adec="http://schemas.microsoft.com/office/drawing/2017/decorative" val="1"/>
              </a:ext>
            </a:extLst>
          </p:cNvPr>
          <p:cNvSpPr/>
          <p:nvPr/>
        </p:nvSpPr>
        <p:spPr>
          <a:xfrm>
            <a:off x="676140" y="1491049"/>
            <a:ext cx="4629955" cy="4167069"/>
          </a:xfrm>
          <a:prstGeom prst="rect">
            <a:avLst/>
          </a:prstGeom>
          <a:no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extLst>
              <a:ext uri="{FF2B5EF4-FFF2-40B4-BE49-F238E27FC236}">
                <a16:creationId xmlns:a16="http://schemas.microsoft.com/office/drawing/2014/main" id="{4D9E83CF-B0F3-CCD5-3F7D-F901AEF38C48}"/>
              </a:ext>
              <a:ext uri="{C183D7F6-B498-43B3-948B-1728B52AA6E4}">
                <adec:decorative xmlns:adec="http://schemas.microsoft.com/office/drawing/2017/decorative" val="1"/>
              </a:ext>
            </a:extLst>
          </p:cNvPr>
          <p:cNvSpPr/>
          <p:nvPr/>
        </p:nvSpPr>
        <p:spPr>
          <a:xfrm>
            <a:off x="6166832" y="1491049"/>
            <a:ext cx="5259049" cy="4167068"/>
          </a:xfrm>
          <a:prstGeom prst="rect">
            <a:avLst/>
          </a:prstGeom>
          <a:no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textruta 18">
            <a:extLst>
              <a:ext uri="{FF2B5EF4-FFF2-40B4-BE49-F238E27FC236}">
                <a16:creationId xmlns:a16="http://schemas.microsoft.com/office/drawing/2014/main" id="{39EBF600-0776-66AA-B388-71EBE28BCB10}"/>
              </a:ext>
            </a:extLst>
          </p:cNvPr>
          <p:cNvSpPr txBox="1"/>
          <p:nvPr/>
        </p:nvSpPr>
        <p:spPr>
          <a:xfrm>
            <a:off x="834196" y="1584943"/>
            <a:ext cx="4420384" cy="3139321"/>
          </a:xfrm>
          <a:prstGeom prst="rect">
            <a:avLst/>
          </a:prstGeom>
          <a:noFill/>
        </p:spPr>
        <p:txBody>
          <a:bodyPr wrap="square" rtlCol="0">
            <a:spAutoFit/>
          </a:bodyPr>
          <a:lstStyle/>
          <a:p>
            <a:pPr marL="342900" indent="-342900">
              <a:buFont typeface="Arial" panose="020B0604020202020204" pitchFamily="34" charset="0"/>
              <a:buChar char="•"/>
            </a:pPr>
            <a:r>
              <a:rPr lang="sv-SE" sz="1800" dirty="0">
                <a:effectLst/>
                <a:latin typeface="Calibri" panose="020F0502020204030204" pitchFamily="34" charset="0"/>
                <a:ea typeface="Times New Roman" panose="02020603050405020304" pitchFamily="18" charset="0"/>
                <a:cs typeface="Times New Roman" panose="02020603050405020304" pitchFamily="18" charset="0"/>
              </a:rPr>
              <a:t>Patientgruppen med svårläkta sår är ofta medicinskt lågprioriterad och har kostnadskrävande vård under lång tid, eftersom struktur och kompetens för att ställa sårdiagnos och ge rätt behandling ofta saknas. </a:t>
            </a:r>
            <a:br>
              <a:rPr lang="sv-SE"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sv-SE" sz="1800" dirty="0">
                <a:effectLst/>
                <a:latin typeface="Calibri" panose="020F0502020204030204" pitchFamily="34" charset="0"/>
                <a:ea typeface="Times New Roman" panose="02020603050405020304" pitchFamily="18" charset="0"/>
                <a:cs typeface="Times New Roman" panose="02020603050405020304" pitchFamily="18" charset="0"/>
              </a:rPr>
              <a:t>En fördröjd eller felaktig behandling leder till utebliven sårläkning, betydande kostnader och onödigt långvarigt lidande, och ibland allvarliga komplikationer.</a:t>
            </a:r>
          </a:p>
        </p:txBody>
      </p:sp>
      <p:sp>
        <p:nvSpPr>
          <p:cNvPr id="20" name="textruta 19">
            <a:extLst>
              <a:ext uri="{FF2B5EF4-FFF2-40B4-BE49-F238E27FC236}">
                <a16:creationId xmlns:a16="http://schemas.microsoft.com/office/drawing/2014/main" id="{DD642DE5-24AA-7956-293F-346851BA1CC8}"/>
              </a:ext>
            </a:extLst>
          </p:cNvPr>
          <p:cNvSpPr txBox="1"/>
          <p:nvPr/>
        </p:nvSpPr>
        <p:spPr>
          <a:xfrm>
            <a:off x="6393574" y="1584943"/>
            <a:ext cx="4403213" cy="3693319"/>
          </a:xfrm>
          <a:prstGeom prst="rect">
            <a:avLst/>
          </a:prstGeom>
          <a:noFill/>
        </p:spPr>
        <p:txBody>
          <a:bodyPr wrap="square" rtlCol="0">
            <a:spAutoFit/>
          </a:bodyPr>
          <a:lstStyle/>
          <a:p>
            <a:pPr marL="285750" indent="-285750">
              <a:buFont typeface="Arial" panose="020B0604020202020204" pitchFamily="34" charset="0"/>
              <a:buChar char="•"/>
            </a:pPr>
            <a:r>
              <a:rPr lang="sv-SE" dirty="0"/>
              <a:t>Genom strukturerad vård och behandling enligt vårdförloppet kan sårläkningstiden kortas. Den årliga besparingen för hälso- och sjukvården nationellt kan därigenom uppgå till 1 miljard kronor.</a:t>
            </a:r>
            <a:br>
              <a:rPr lang="sv-SE" dirty="0"/>
            </a:br>
            <a:endParaRPr lang="sv-SE" dirty="0"/>
          </a:p>
          <a:p>
            <a:pPr marL="285750" indent="-285750">
              <a:buFont typeface="Arial" panose="020B0604020202020204" pitchFamily="34" charset="0"/>
              <a:buChar char="•"/>
            </a:pPr>
            <a:r>
              <a:rPr lang="sv-SE" dirty="0"/>
              <a:t>Vårdförloppet Svårläkta sår är </a:t>
            </a:r>
            <a:r>
              <a:rPr lang="sv-SE"/>
              <a:t>ett stöd </a:t>
            </a:r>
            <a:r>
              <a:rPr lang="sv-SE" dirty="0"/>
              <a:t>för handläggning av patienter med svårläkta sår, samt för de patienter som kan behöva omfattas av åtgärder i flera vårdförlopp på grund av sårets grundorsak (Kritisk benischemi, Venös sjukdom i benen, Diabetes med hög risk för fotsår).</a:t>
            </a:r>
          </a:p>
        </p:txBody>
      </p:sp>
      <p:sp>
        <p:nvSpPr>
          <p:cNvPr id="3" name="textruta 2">
            <a:extLst>
              <a:ext uri="{FF2B5EF4-FFF2-40B4-BE49-F238E27FC236}">
                <a16:creationId xmlns:a16="http://schemas.microsoft.com/office/drawing/2014/main" id="{69F6EE19-AC52-86E9-E248-A90E3425DFDB}"/>
              </a:ext>
            </a:extLst>
          </p:cNvPr>
          <p:cNvSpPr txBox="1"/>
          <p:nvPr/>
        </p:nvSpPr>
        <p:spPr>
          <a:xfrm>
            <a:off x="10301680" y="136244"/>
            <a:ext cx="1551963" cy="276999"/>
          </a:xfrm>
          <a:prstGeom prst="rect">
            <a:avLst/>
          </a:prstGeom>
          <a:noFill/>
        </p:spPr>
        <p:txBody>
          <a:bodyPr wrap="square" rtlCol="0">
            <a:spAutoFit/>
          </a:bodyPr>
          <a:lstStyle/>
          <a:p>
            <a:r>
              <a:rPr lang="sv-SE" sz="1200" dirty="0">
                <a:solidFill>
                  <a:schemeClr val="bg1">
                    <a:lumMod val="65000"/>
                  </a:schemeClr>
                </a:solidFill>
              </a:rPr>
              <a:t>Svårläkta sår</a:t>
            </a:r>
          </a:p>
        </p:txBody>
      </p:sp>
    </p:spTree>
    <p:extLst>
      <p:ext uri="{BB962C8B-B14F-4D97-AF65-F5344CB8AC3E}">
        <p14:creationId xmlns:p14="http://schemas.microsoft.com/office/powerpoint/2010/main" val="179788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988741" y="212737"/>
            <a:ext cx="9144000" cy="609793"/>
          </a:xfrm>
        </p:spPr>
        <p:txBody>
          <a:bodyPr/>
          <a:lstStyle/>
          <a:p>
            <a:r>
              <a:rPr lang="sv-SE" dirty="0"/>
              <a:t>Nationell variation</a:t>
            </a:r>
          </a:p>
        </p:txBody>
      </p:sp>
      <p:pic>
        <p:nvPicPr>
          <p:cNvPr id="7" name="Bildobjekt 6">
            <a:extLst>
              <a:ext uri="{FF2B5EF4-FFF2-40B4-BE49-F238E27FC236}">
                <a16:creationId xmlns:a16="http://schemas.microsoft.com/office/drawing/2014/main" id="{21E63F1D-74B8-5546-EACF-80CB75DEB01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rot="927048">
            <a:off x="9022930" y="524704"/>
            <a:ext cx="2368580" cy="5601372"/>
          </a:xfrm>
          <a:prstGeom prst="rect">
            <a:avLst/>
          </a:prstGeom>
        </p:spPr>
      </p:pic>
      <p:sp>
        <p:nvSpPr>
          <p:cNvPr id="2" name="textruta 1">
            <a:extLst>
              <a:ext uri="{FF2B5EF4-FFF2-40B4-BE49-F238E27FC236}">
                <a16:creationId xmlns:a16="http://schemas.microsoft.com/office/drawing/2014/main" id="{4A416282-3515-B4FC-4A99-EF9CA2B545C4}"/>
              </a:ext>
            </a:extLst>
          </p:cNvPr>
          <p:cNvSpPr txBox="1"/>
          <p:nvPr/>
        </p:nvSpPr>
        <p:spPr>
          <a:xfrm>
            <a:off x="10454080" y="171914"/>
            <a:ext cx="1551963" cy="276999"/>
          </a:xfrm>
          <a:prstGeom prst="rect">
            <a:avLst/>
          </a:prstGeom>
          <a:noFill/>
        </p:spPr>
        <p:txBody>
          <a:bodyPr wrap="square" rtlCol="0">
            <a:spAutoFit/>
          </a:bodyPr>
          <a:lstStyle/>
          <a:p>
            <a:r>
              <a:rPr lang="sv-SE" sz="1200" dirty="0">
                <a:solidFill>
                  <a:schemeClr val="bg1">
                    <a:lumMod val="65000"/>
                  </a:schemeClr>
                </a:solidFill>
              </a:rPr>
              <a:t>Svårläkta sår</a:t>
            </a:r>
          </a:p>
        </p:txBody>
      </p:sp>
      <p:sp>
        <p:nvSpPr>
          <p:cNvPr id="10" name="Platshållare för text 9">
            <a:extLst>
              <a:ext uri="{FF2B5EF4-FFF2-40B4-BE49-F238E27FC236}">
                <a16:creationId xmlns:a16="http://schemas.microsoft.com/office/drawing/2014/main" id="{845C1B87-17F5-DFBB-09A2-908A6A71C12D}"/>
              </a:ext>
            </a:extLst>
          </p:cNvPr>
          <p:cNvSpPr>
            <a:spLocks noGrp="1"/>
          </p:cNvSpPr>
          <p:nvPr>
            <p:ph type="body" sz="quarter" idx="10"/>
          </p:nvPr>
        </p:nvSpPr>
        <p:spPr>
          <a:xfrm>
            <a:off x="865575" y="3388251"/>
            <a:ext cx="7577189" cy="2692400"/>
          </a:xfrm>
        </p:spPr>
        <p:txBody>
          <a:bodyPr>
            <a:noAutofit/>
          </a:bodyPr>
          <a:lstStyle/>
          <a:p>
            <a:pPr>
              <a:spcBef>
                <a:spcPts val="1800"/>
              </a:spcBef>
            </a:pPr>
            <a:r>
              <a:rPr lang="sv-SE" sz="1600" dirty="0">
                <a:effectLst/>
                <a:latin typeface="Calibri" panose="020F0502020204030204" pitchFamily="34" charset="0"/>
                <a:ea typeface="Calibri" panose="020F0502020204030204" pitchFamily="34" charset="0"/>
                <a:cs typeface="Times New Roman" panose="02020603050405020304" pitchFamily="18" charset="0"/>
              </a:rPr>
              <a:t>I Sverige idag</a:t>
            </a:r>
          </a:p>
          <a:p>
            <a:pPr marL="342900" lvl="0" indent="-342900">
              <a:buFont typeface="Symbol" panose="05050102010706020507" pitchFamily="18" charset="2"/>
              <a:buChar char=""/>
            </a:pPr>
            <a:r>
              <a:rPr lang="sv-SE" sz="1600" dirty="0">
                <a:effectLst/>
                <a:latin typeface="Calibri" panose="020F0502020204030204" pitchFamily="34" charset="0"/>
                <a:ea typeface="Calibri" panose="020F0502020204030204" pitchFamily="34" charset="0"/>
                <a:cs typeface="Times New Roman" panose="02020603050405020304" pitchFamily="18" charset="0"/>
              </a:rPr>
              <a:t>saknas enhetlig organisation för sårbehandling, både vad gäller omhändertagande, diagnossättning, kontinuitet och uppföljning</a:t>
            </a:r>
          </a:p>
          <a:p>
            <a:pPr marL="342900" lvl="0" indent="-342900">
              <a:buFont typeface="Symbol" panose="05050102010706020507" pitchFamily="18" charset="2"/>
              <a:buChar char=""/>
            </a:pPr>
            <a:r>
              <a:rPr lang="sv-SE" sz="1600" dirty="0">
                <a:effectLst/>
                <a:latin typeface="Calibri" panose="020F0502020204030204" pitchFamily="34" charset="0"/>
                <a:ea typeface="Calibri" panose="020F0502020204030204" pitchFamily="34" charset="0"/>
                <a:cs typeface="Times New Roman" panose="02020603050405020304" pitchFamily="18" charset="0"/>
              </a:rPr>
              <a:t>finns brist på kunskap om hur man bäst ska organisera vård och behandling av svårläkta sår</a:t>
            </a:r>
          </a:p>
          <a:p>
            <a:pPr marL="342900" lvl="0" indent="-342900">
              <a:buFont typeface="Symbol" panose="05050102010706020507" pitchFamily="18" charset="2"/>
              <a:buChar char=""/>
            </a:pPr>
            <a:r>
              <a:rPr lang="sv-SE" sz="1600" dirty="0">
                <a:effectLst/>
                <a:latin typeface="Calibri" panose="020F0502020204030204" pitchFamily="34" charset="0"/>
                <a:ea typeface="Calibri" panose="020F0502020204030204" pitchFamily="34" charset="0"/>
                <a:cs typeface="Times New Roman" panose="02020603050405020304" pitchFamily="18" charset="0"/>
              </a:rPr>
              <a:t>finns kunskapsbrist hos vårdpersonal, patienter och allmänhet</a:t>
            </a:r>
          </a:p>
          <a:p>
            <a:pPr marL="342900" lvl="0" indent="-342900">
              <a:buFont typeface="Symbol" panose="05050102010706020507" pitchFamily="18" charset="2"/>
              <a:buChar char=""/>
            </a:pPr>
            <a:r>
              <a:rPr lang="sv-SE" sz="1600" dirty="0">
                <a:effectLst/>
                <a:latin typeface="Calibri" panose="020F0502020204030204" pitchFamily="34" charset="0"/>
                <a:ea typeface="Calibri" panose="020F0502020204030204" pitchFamily="34" charset="0"/>
                <a:cs typeface="Times New Roman" panose="02020603050405020304" pitchFamily="18" charset="0"/>
              </a:rPr>
              <a:t>blir inte sällan de anhöriga eller patienten själv den faktiska vårdgivaren</a:t>
            </a:r>
          </a:p>
          <a:p>
            <a:pPr marL="342900" lvl="0" indent="-342900">
              <a:buFont typeface="Symbol" panose="05050102010706020507" pitchFamily="18" charset="2"/>
              <a:buChar char=""/>
            </a:pPr>
            <a:r>
              <a:rPr lang="sv-SE" sz="1600" dirty="0">
                <a:latin typeface="Calibri" panose="020F0502020204030204" pitchFamily="34" charset="0"/>
                <a:ea typeface="Calibri" panose="020F0502020204030204" pitchFamily="34" charset="0"/>
                <a:cs typeface="Times New Roman" panose="02020603050405020304" pitchFamily="18" charset="0"/>
              </a:rPr>
              <a:t>finns en ojämlik och orättvis vård  av patienter med svårläkta sår.</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200" dirty="0">
                <a:effectLst/>
                <a:latin typeface="Calibri" panose="020F0502020204030204" pitchFamily="34" charset="0"/>
                <a:ea typeface="Calibri" panose="020F0502020204030204" pitchFamily="34" charset="0"/>
                <a:cs typeface="Times New Roman" panose="02020603050405020304" pitchFamily="18" charset="0"/>
              </a:rPr>
              <a:t> </a:t>
            </a:r>
            <a:r>
              <a:rPr lang="sv-SE" sz="1000" dirty="0">
                <a:effectLst/>
                <a:latin typeface="Calibri" panose="020F0502020204030204" pitchFamily="34" charset="0"/>
                <a:ea typeface="Calibri" panose="020F0502020204030204" pitchFamily="34" charset="0"/>
                <a:cs typeface="Times New Roman" panose="02020603050405020304" pitchFamily="18" charset="0"/>
              </a:rPr>
              <a:t>SBU. Svårläkta sår hos äldre – prevention och behandling. En systematisk litteraturöversikt.</a:t>
            </a:r>
          </a:p>
          <a:p>
            <a:pPr>
              <a:lnSpc>
                <a:spcPct val="100000"/>
              </a:lnSpc>
              <a:spcBef>
                <a:spcPts val="0"/>
              </a:spcBef>
            </a:pPr>
            <a:r>
              <a:rPr lang="sv-SE" sz="1000" dirty="0">
                <a:effectLst/>
                <a:latin typeface="Calibri" panose="020F0502020204030204" pitchFamily="34" charset="0"/>
                <a:ea typeface="Calibri" panose="020F0502020204030204" pitchFamily="34" charset="0"/>
                <a:cs typeface="Times New Roman" panose="02020603050405020304" pitchFamily="18" charset="0"/>
              </a:rPr>
              <a:t> Stockholm: Statens beredning för medicinsk utvärdering (SBU); 2014. SBU-rapport nr 226. ISBN 978-91-85413-67-6</a:t>
            </a:r>
          </a:p>
        </p:txBody>
      </p:sp>
      <p:sp>
        <p:nvSpPr>
          <p:cNvPr id="3" name="textruta 2">
            <a:extLst>
              <a:ext uri="{FF2B5EF4-FFF2-40B4-BE49-F238E27FC236}">
                <a16:creationId xmlns:a16="http://schemas.microsoft.com/office/drawing/2014/main" id="{4B5491D1-2EB0-D1B4-8D30-BDE291DB7049}"/>
              </a:ext>
            </a:extLst>
          </p:cNvPr>
          <p:cNvSpPr txBox="1"/>
          <p:nvPr/>
        </p:nvSpPr>
        <p:spPr>
          <a:xfrm>
            <a:off x="865575" y="1495425"/>
            <a:ext cx="6672852" cy="1754326"/>
          </a:xfrm>
          <a:prstGeom prst="rect">
            <a:avLst/>
          </a:prstGeom>
          <a:noFill/>
        </p:spPr>
        <p:txBody>
          <a:bodyPr wrap="none" rtlCol="0">
            <a:spAutoFit/>
          </a:bodyPr>
          <a:lstStyle/>
          <a:p>
            <a:r>
              <a:rPr lang="sv-SE" sz="1800" dirty="0">
                <a:effectLst/>
                <a:latin typeface="Calibri" panose="020F0502020204030204" pitchFamily="34" charset="0"/>
                <a:ea typeface="Calibri" panose="020F0502020204030204" pitchFamily="34" charset="0"/>
                <a:cs typeface="Times New Roman" panose="02020603050405020304" pitchFamily="18" charset="0"/>
              </a:rPr>
              <a:t>Patienter med svårläkta sår </a:t>
            </a:r>
          </a:p>
          <a:p>
            <a:pPr marL="342900" lvl="0" indent="-342900">
              <a:buFont typeface="Symbol" panose="05050102010706020507" pitchFamily="18" charset="2"/>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är oftast äldre och multisjuka </a:t>
            </a:r>
          </a:p>
          <a:p>
            <a:pPr marL="342900" lvl="0" indent="-342900">
              <a:buFont typeface="Symbol" panose="05050102010706020507" pitchFamily="18" charset="2"/>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är spridda inom olika medicinska specialiteter</a:t>
            </a:r>
          </a:p>
          <a:p>
            <a:pPr marL="342900" lvl="0" indent="-342900">
              <a:buFont typeface="Symbol" panose="05050102010706020507" pitchFamily="18" charset="2"/>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behandlas på olika vårdnivåer (primärvård och specialiserad vård)</a:t>
            </a:r>
          </a:p>
          <a:p>
            <a:pPr marL="342900" lvl="0" indent="-342900">
              <a:buFont typeface="Symbol" panose="05050102010706020507" pitchFamily="18" charset="2"/>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blir behandlade av många vårdgivare.</a:t>
            </a:r>
          </a:p>
          <a:p>
            <a:endParaRPr lang="sv-SE" dirty="0"/>
          </a:p>
        </p:txBody>
      </p:sp>
    </p:spTree>
    <p:extLst>
      <p:ext uri="{BB962C8B-B14F-4D97-AF65-F5344CB8AC3E}">
        <p14:creationId xmlns:p14="http://schemas.microsoft.com/office/powerpoint/2010/main" val="1859362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5368084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 uri="{C183D7F6-B498-43B3-948B-1728B52AA6E4}">
                <adec:decorative xmlns:adec="http://schemas.microsoft.com/office/drawing/2017/decorative" val="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4024647" y="503336"/>
            <a:ext cx="6674187" cy="609793"/>
          </a:xfrm>
        </p:spPr>
        <p:txBody>
          <a:bodyPr>
            <a:noAutofit/>
          </a:bodyPr>
          <a:lstStyle/>
          <a:p>
            <a:r>
              <a:rPr lang="sv-SE" dirty="0"/>
              <a:t>Vårdförloppets tonvikt</a:t>
            </a:r>
          </a:p>
        </p:txBody>
      </p:sp>
      <p:sp>
        <p:nvSpPr>
          <p:cNvPr id="3" name="Rectangle 2">
            <a:extLst>
              <a:ext uri="{FF2B5EF4-FFF2-40B4-BE49-F238E27FC236}">
                <a16:creationId xmlns:a16="http://schemas.microsoft.com/office/drawing/2014/main" id="{553E32D5-2B68-4BB5-98D0-1D5EBE620135}"/>
              </a:ext>
            </a:extLst>
          </p:cNvPr>
          <p:cNvSpPr/>
          <p:nvPr/>
        </p:nvSpPr>
        <p:spPr>
          <a:xfrm>
            <a:off x="4024648" y="1711937"/>
            <a:ext cx="7643612" cy="4247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marR="0" lvl="0" defTabSz="914400" rtl="0" eaLnBrk="1" fontAlgn="auto" latinLnBrk="0" hangingPunct="1">
              <a:spcBef>
                <a:spcPts val="600"/>
              </a:spcBef>
              <a:buClrTx/>
              <a:buSzTx/>
              <a:tabLst/>
              <a:defRPr/>
            </a:pPr>
            <a:r>
              <a:rPr kumimoji="0" lang="sv-SE" sz="2400" b="1"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Vårdförloppet lägger tonvikt på:</a:t>
            </a:r>
          </a:p>
          <a:p>
            <a:pPr marL="342900" marR="0" lvl="0" indent="-342900" defTabSz="914400" rtl="0" eaLnBrk="1" fontAlgn="auto" latinLnBrk="0" hangingPunct="1">
              <a:spcBef>
                <a:spcPts val="600"/>
              </a:spcBef>
              <a:buClrTx/>
              <a:buSzTx/>
              <a:buFont typeface="Arial" panose="020B0604020202020204" pitchFamily="34" charset="0"/>
              <a:buChar char="•"/>
              <a:tabLst/>
              <a:defRPr/>
            </a:pPr>
            <a:r>
              <a:rPr lang="sv-SE" sz="2400" dirty="0">
                <a:solidFill>
                  <a:srgbClr val="000000"/>
                </a:solidFill>
                <a:latin typeface="Calibri" panose="020F0502020204030204"/>
                <a:ea typeface="Calibri" panose="020F0502020204030204" pitchFamily="34" charset="0"/>
                <a:cs typeface="Arial" panose="020B0604020202020204" pitchFamily="34" charset="0"/>
              </a:rPr>
              <a:t>b</a:t>
            </a:r>
            <a:r>
              <a:rPr kumimoji="0" lang="sv-SE" sz="2400" b="0" i="0" u="none" strike="noStrike" kern="1200" cap="none" spc="0" normalizeH="0" baseline="0" noProof="0" dirty="0" err="1">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ehandling</a:t>
            </a:r>
            <a:r>
              <a:rPr kumimoji="0" lang="sv-SE" sz="24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av sårets grundorsak</a:t>
            </a:r>
          </a:p>
          <a:p>
            <a:pPr marL="342900" marR="0" lvl="0" indent="-342900" defTabSz="914400" rtl="0" eaLnBrk="1" fontAlgn="auto" latinLnBrk="0" hangingPunct="1">
              <a:spcBef>
                <a:spcPts val="600"/>
              </a:spcBef>
              <a:buClrTx/>
              <a:buSzTx/>
              <a:buFont typeface="Arial" panose="020B0604020202020204" pitchFamily="34" charset="0"/>
              <a:buChar char="•"/>
              <a:tabLst/>
              <a:defRPr/>
            </a:pPr>
            <a:r>
              <a:rPr lang="sv-SE" sz="2400" dirty="0">
                <a:solidFill>
                  <a:srgbClr val="000000"/>
                </a:solidFill>
                <a:latin typeface="Calibri" panose="020F0502020204030204"/>
                <a:ea typeface="Calibri" panose="020F0502020204030204" pitchFamily="34" charset="0"/>
                <a:cs typeface="Arial" panose="020B0604020202020204" pitchFamily="34" charset="0"/>
              </a:rPr>
              <a:t>kontinuitet för patienten under behandlingstiden genom såransvarig personal</a:t>
            </a:r>
          </a:p>
          <a:p>
            <a:pPr marL="342900" marR="0" lvl="0" indent="-342900" defTabSz="914400" rtl="0" eaLnBrk="1" fontAlgn="auto" latinLnBrk="0" hangingPunct="1">
              <a:spcBef>
                <a:spcPts val="600"/>
              </a:spcBef>
              <a:buClrTx/>
              <a:buSzTx/>
              <a:buFont typeface="Arial" panose="020B0604020202020204" pitchFamily="34" charset="0"/>
              <a:buChar char="•"/>
              <a:tabLst/>
              <a:defRPr/>
            </a:pPr>
            <a:r>
              <a:rPr lang="sv-SE" sz="2400" dirty="0">
                <a:solidFill>
                  <a:srgbClr val="000000"/>
                </a:solidFill>
                <a:latin typeface="Calibri" panose="020F0502020204030204"/>
                <a:ea typeface="Calibri" panose="020F0502020204030204" pitchFamily="34" charset="0"/>
                <a:cs typeface="Arial" panose="020B0604020202020204" pitchFamily="34" charset="0"/>
              </a:rPr>
              <a:t>multidisciplinära sårteam i primärvården med distrikts- eller sjuksköterska och/eller undersköterska samt allmänläkare med kompetens inom sårbehandling</a:t>
            </a:r>
          </a:p>
          <a:p>
            <a:pPr marL="342900" marR="0" lvl="0" indent="-342900" defTabSz="914400" rtl="0" eaLnBrk="1" fontAlgn="auto" latinLnBrk="0" hangingPunct="1">
              <a:spcBef>
                <a:spcPts val="600"/>
              </a:spcBef>
              <a:buClrTx/>
              <a:buSzTx/>
              <a:buFont typeface="Arial" panose="020B0604020202020204" pitchFamily="34" charset="0"/>
              <a:buChar char="•"/>
              <a:tabLst/>
              <a:defRPr/>
            </a:pPr>
            <a:r>
              <a:rPr lang="sv-SE" sz="2400" dirty="0">
                <a:solidFill>
                  <a:srgbClr val="000000"/>
                </a:solidFill>
                <a:latin typeface="Calibri" panose="020F0502020204030204"/>
                <a:ea typeface="Calibri" panose="020F0502020204030204" pitchFamily="34" charset="0"/>
                <a:cs typeface="Arial" panose="020B0604020202020204" pitchFamily="34" charset="0"/>
              </a:rPr>
              <a:t>välinformerad och delaktig patient</a:t>
            </a:r>
          </a:p>
          <a:p>
            <a:pPr marL="342900" marR="0" lvl="0" indent="-342900" defTabSz="914400" rtl="0" eaLnBrk="1" fontAlgn="auto" latinLnBrk="0" hangingPunct="1">
              <a:spcBef>
                <a:spcPts val="600"/>
              </a:spcBef>
              <a:buClrTx/>
              <a:buSzTx/>
              <a:buFont typeface="Arial" panose="020B0604020202020204" pitchFamily="34" charset="0"/>
              <a:buChar char="•"/>
              <a:tabLst/>
              <a:defRPr/>
            </a:pPr>
            <a:r>
              <a:rPr lang="sv-SE" sz="2400" dirty="0">
                <a:solidFill>
                  <a:srgbClr val="000000"/>
                </a:solidFill>
                <a:latin typeface="Calibri" panose="020F0502020204030204"/>
                <a:ea typeface="Calibri" panose="020F0502020204030204" pitchFamily="34" charset="0"/>
                <a:cs typeface="Arial" panose="020B0604020202020204" pitchFamily="34" charset="0"/>
              </a:rPr>
              <a:t>u</a:t>
            </a:r>
            <a:r>
              <a:rPr kumimoji="0" lang="sv-SE" sz="2400" b="0" i="0" u="none" strike="noStrike" kern="1200" cap="none" spc="0" normalizeH="0" baseline="0" noProof="0" dirty="0" err="1">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ppföljning</a:t>
            </a:r>
            <a:r>
              <a:rPr kumimoji="0" lang="sv-SE" sz="24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a:t>
            </a:r>
            <a:r>
              <a:rPr lang="sv-SE" sz="2400" dirty="0">
                <a:solidFill>
                  <a:srgbClr val="000000"/>
                </a:solidFill>
                <a:latin typeface="Calibri" panose="020F0502020204030204"/>
                <a:ea typeface="Calibri" panose="020F0502020204030204" pitchFamily="34" charset="0"/>
                <a:cs typeface="Arial" panose="020B0604020202020204" pitchFamily="34" charset="0"/>
              </a:rPr>
              <a:t>efter läkt sår med väl fungerande egenvård</a:t>
            </a:r>
            <a:r>
              <a:rPr lang="sv-SE" sz="2000" dirty="0">
                <a:solidFill>
                  <a:srgbClr val="000000"/>
                </a:solidFill>
                <a:latin typeface="Calibri" panose="020F0502020204030204"/>
                <a:ea typeface="Calibri" panose="020F0502020204030204" pitchFamily="34" charset="0"/>
                <a:cs typeface="Arial" panose="020B0604020202020204" pitchFamily="34" charset="0"/>
              </a:rPr>
              <a:t> </a:t>
            </a:r>
            <a:r>
              <a:rPr lang="sv-SE" sz="2400" dirty="0">
                <a:solidFill>
                  <a:srgbClr val="000000"/>
                </a:solidFill>
                <a:latin typeface="Calibri" panose="020F0502020204030204"/>
                <a:ea typeface="Calibri" panose="020F0502020204030204" pitchFamily="34" charset="0"/>
                <a:cs typeface="Arial" panose="020B0604020202020204" pitchFamily="34" charset="0"/>
              </a:rPr>
              <a:t>för att undvika recidiv.</a:t>
            </a:r>
          </a:p>
        </p:txBody>
      </p:sp>
      <p:pic>
        <p:nvPicPr>
          <p:cNvPr id="10" name="Platshållare för bild 11">
            <a:extLst>
              <a:ext uri="{FF2B5EF4-FFF2-40B4-BE49-F238E27FC236}">
                <a16:creationId xmlns:a16="http://schemas.microsoft.com/office/drawing/2014/main" id="{5852291C-25C4-8F7C-47FC-89CBDED71836}"/>
              </a:ext>
              <a:ext uri="{C183D7F6-B498-43B3-948B-1728B52AA6E4}">
                <adec:decorative xmlns:adec="http://schemas.microsoft.com/office/drawing/2017/decorative" val="1"/>
              </a:ext>
            </a:extLst>
          </p:cNvPr>
          <p:cNvPicPr>
            <a:picLocks noChangeAspect="1"/>
          </p:cNvPicPr>
          <p:nvPr/>
        </p:nvPicPr>
        <p:blipFill rotWithShape="1">
          <a:blip r:embed="rId7">
            <a:extLst>
              <a:ext uri="{28A0092B-C50C-407E-A947-70E740481C1C}">
                <a14:useLocalDpi xmlns:a14="http://schemas.microsoft.com/office/drawing/2010/main" val="0"/>
              </a:ext>
            </a:extLst>
          </a:blip>
          <a:srcRect l="41308" r="23595"/>
          <a:stretch/>
        </p:blipFill>
        <p:spPr>
          <a:xfrm>
            <a:off x="0" y="0"/>
            <a:ext cx="3522715" cy="6658377"/>
          </a:xfrm>
          <a:prstGeom prst="rect">
            <a:avLst/>
          </a:prstGeom>
        </p:spPr>
      </p:pic>
      <p:sp>
        <p:nvSpPr>
          <p:cNvPr id="2" name="textruta 1">
            <a:extLst>
              <a:ext uri="{FF2B5EF4-FFF2-40B4-BE49-F238E27FC236}">
                <a16:creationId xmlns:a16="http://schemas.microsoft.com/office/drawing/2014/main" id="{957E79CA-72F1-B132-0D0A-6C5EBDE49A6E}"/>
              </a:ext>
            </a:extLst>
          </p:cNvPr>
          <p:cNvSpPr txBox="1"/>
          <p:nvPr/>
        </p:nvSpPr>
        <p:spPr>
          <a:xfrm>
            <a:off x="10454080" y="171914"/>
            <a:ext cx="1551963" cy="276999"/>
          </a:xfrm>
          <a:prstGeom prst="rect">
            <a:avLst/>
          </a:prstGeom>
          <a:noFill/>
        </p:spPr>
        <p:txBody>
          <a:bodyPr wrap="square" rtlCol="0">
            <a:spAutoFit/>
          </a:bodyPr>
          <a:lstStyle/>
          <a:p>
            <a:r>
              <a:rPr lang="sv-SE" sz="1200" dirty="0">
                <a:solidFill>
                  <a:schemeClr val="bg1">
                    <a:lumMod val="65000"/>
                  </a:schemeClr>
                </a:solidFill>
              </a:rPr>
              <a:t>Svårläkta sår</a:t>
            </a:r>
          </a:p>
        </p:txBody>
      </p:sp>
    </p:spTree>
    <p:extLst>
      <p:ext uri="{BB962C8B-B14F-4D97-AF65-F5344CB8AC3E}">
        <p14:creationId xmlns:p14="http://schemas.microsoft.com/office/powerpoint/2010/main" val="1919662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2987325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 uri="{C183D7F6-B498-43B3-948B-1728B52AA6E4}">
                <adec:decorative xmlns:adec="http://schemas.microsoft.com/office/drawing/2017/decorative" val="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29" name="Rectangle 28">
            <a:extLst>
              <a:ext uri="{FF2B5EF4-FFF2-40B4-BE49-F238E27FC236}">
                <a16:creationId xmlns:a16="http://schemas.microsoft.com/office/drawing/2014/main" id="{DD8C4BEE-7F0B-438E-A43A-161FF0E3A92E}"/>
              </a:ext>
            </a:extLst>
          </p:cNvPr>
          <p:cNvSpPr/>
          <p:nvPr/>
        </p:nvSpPr>
        <p:spPr>
          <a:xfrm>
            <a:off x="4524030" y="2084965"/>
            <a:ext cx="6945728" cy="2688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a:lnSpc>
                <a:spcPct val="115000"/>
              </a:lnSpc>
              <a:spcAft>
                <a:spcPts val="1000"/>
              </a:spcAft>
            </a:pPr>
            <a:r>
              <a:rPr lang="sv-SE" sz="2000" b="1" dirty="0">
                <a:solidFill>
                  <a:schemeClr val="tx1"/>
                </a:solidFill>
                <a:effectLst/>
                <a:latin typeface="Calibri" panose="020F0502020204030204" pitchFamily="34" charset="0"/>
                <a:ea typeface="Calibri" panose="020F0502020204030204" pitchFamily="34" charset="0"/>
              </a:rPr>
              <a:t>Vårdförloppet har som mål att </a:t>
            </a:r>
          </a:p>
          <a:p>
            <a:pPr marL="342900" lvl="0" indent="-342900">
              <a:lnSpc>
                <a:spcPct val="115000"/>
              </a:lnSpc>
              <a:buFont typeface="Symbol" panose="05050102010706020507" pitchFamily="18" charset="2"/>
              <a:buChar char=""/>
            </a:pPr>
            <a:r>
              <a:rPr lang="sv-SE" sz="2400" dirty="0">
                <a:solidFill>
                  <a:schemeClr val="tx1"/>
                </a:solidFill>
                <a:effectLst/>
                <a:latin typeface="Calibri" panose="020F0502020204030204" pitchFamily="34" charset="0"/>
                <a:ea typeface="Calibri" panose="020F0502020204030204" pitchFamily="34" charset="0"/>
              </a:rPr>
              <a:t>patientens sår läker utan onödig fördröjning</a:t>
            </a:r>
          </a:p>
          <a:p>
            <a:pPr marL="342900" lvl="0" indent="-342900">
              <a:lnSpc>
                <a:spcPct val="115000"/>
              </a:lnSpc>
              <a:buFont typeface="Symbol" panose="05050102010706020507" pitchFamily="18" charset="2"/>
              <a:buChar char=""/>
            </a:pPr>
            <a:r>
              <a:rPr lang="sv-SE" sz="2400" dirty="0">
                <a:solidFill>
                  <a:schemeClr val="tx1"/>
                </a:solidFill>
                <a:effectLst/>
                <a:latin typeface="Calibri" panose="020F0502020204030204" pitchFamily="34" charset="0"/>
                <a:ea typeface="Calibri" panose="020F0502020204030204" pitchFamily="34" charset="0"/>
              </a:rPr>
              <a:t>förhindra att patienten får sårrecidiv och nya sår</a:t>
            </a:r>
          </a:p>
          <a:p>
            <a:pPr marL="342900" lvl="0" indent="-342900">
              <a:lnSpc>
                <a:spcPct val="115000"/>
              </a:lnSpc>
              <a:buFont typeface="Symbol" panose="05050102010706020507" pitchFamily="18" charset="2"/>
              <a:buChar char=""/>
            </a:pPr>
            <a:r>
              <a:rPr lang="sv-SE" sz="2400" dirty="0">
                <a:solidFill>
                  <a:schemeClr val="tx1"/>
                </a:solidFill>
                <a:effectLst/>
                <a:latin typeface="Calibri" panose="020F0502020204030204" pitchFamily="34" charset="0"/>
                <a:ea typeface="Calibri" panose="020F0502020204030204" pitchFamily="34" charset="0"/>
              </a:rPr>
              <a:t>förbättra patientens livskvalitet </a:t>
            </a:r>
          </a:p>
          <a:p>
            <a:pPr marL="342900" lvl="0" indent="-342900">
              <a:lnSpc>
                <a:spcPct val="115000"/>
              </a:lnSpc>
              <a:spcAft>
                <a:spcPts val="1000"/>
              </a:spcAft>
              <a:buFont typeface="Symbol" panose="05050102010706020507" pitchFamily="18" charset="2"/>
              <a:buChar char=""/>
            </a:pPr>
            <a:r>
              <a:rPr lang="sv-SE" sz="2400" dirty="0">
                <a:solidFill>
                  <a:schemeClr val="tx1"/>
                </a:solidFill>
                <a:effectLst/>
                <a:latin typeface="Calibri" panose="020F0502020204030204" pitchFamily="34" charset="0"/>
                <a:ea typeface="Calibri" panose="020F0502020204030204" pitchFamily="34" charset="0"/>
              </a:rPr>
              <a:t>minska förskrivning av antibiotika där kliniska tecken på infektion saknas.</a:t>
            </a:r>
          </a:p>
          <a:p>
            <a:pPr lvl="0">
              <a:spcBef>
                <a:spcPts val="600"/>
              </a:spcBef>
              <a:defRPr/>
            </a:pPr>
            <a:endParaRPr lang="sv-SE" sz="2800" dirty="0">
              <a:solidFill>
                <a:schemeClr val="tx1"/>
              </a:solidFill>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4524030" y="890100"/>
            <a:ext cx="9144000" cy="609793"/>
          </a:xfrm>
        </p:spPr>
        <p:txBody>
          <a:bodyPr>
            <a:noAutofit/>
          </a:bodyPr>
          <a:lstStyle/>
          <a:p>
            <a:r>
              <a:rPr lang="sv-SE" dirty="0"/>
              <a:t>Vårdförloppets mål</a:t>
            </a:r>
          </a:p>
        </p:txBody>
      </p:sp>
      <p:sp>
        <p:nvSpPr>
          <p:cNvPr id="4" name="textruta 3">
            <a:extLst>
              <a:ext uri="{FF2B5EF4-FFF2-40B4-BE49-F238E27FC236}">
                <a16:creationId xmlns:a16="http://schemas.microsoft.com/office/drawing/2014/main" id="{348907D3-A7A5-2079-EB26-E2A434DE0291}"/>
              </a:ext>
            </a:extLst>
          </p:cNvPr>
          <p:cNvSpPr txBox="1"/>
          <p:nvPr/>
        </p:nvSpPr>
        <p:spPr>
          <a:xfrm>
            <a:off x="10454080" y="171914"/>
            <a:ext cx="1551963" cy="276999"/>
          </a:xfrm>
          <a:prstGeom prst="rect">
            <a:avLst/>
          </a:prstGeom>
          <a:noFill/>
        </p:spPr>
        <p:txBody>
          <a:bodyPr wrap="square" rtlCol="0">
            <a:spAutoFit/>
          </a:bodyPr>
          <a:lstStyle/>
          <a:p>
            <a:r>
              <a:rPr lang="sv-SE" sz="1200" dirty="0">
                <a:solidFill>
                  <a:schemeClr val="bg1">
                    <a:lumMod val="65000"/>
                  </a:schemeClr>
                </a:solidFill>
              </a:rPr>
              <a:t>Svårläkta sår</a:t>
            </a:r>
          </a:p>
        </p:txBody>
      </p:sp>
      <p:pic>
        <p:nvPicPr>
          <p:cNvPr id="3" name="Bildobjekt 2">
            <a:extLst>
              <a:ext uri="{FF2B5EF4-FFF2-40B4-BE49-F238E27FC236}">
                <a16:creationId xmlns:a16="http://schemas.microsoft.com/office/drawing/2014/main" id="{CCE4CA15-6EE6-936F-FDC5-E4EF62EAEE6E}"/>
              </a:ext>
              <a:ext uri="{C183D7F6-B498-43B3-948B-1728B52AA6E4}">
                <adec:decorative xmlns:adec="http://schemas.microsoft.com/office/drawing/2017/decorative" val="1"/>
              </a:ext>
            </a:extLst>
          </p:cNvPr>
          <p:cNvPicPr>
            <a:picLocks noChangeAspect="1"/>
          </p:cNvPicPr>
          <p:nvPr/>
        </p:nvPicPr>
        <p:blipFill rotWithShape="1">
          <a:blip r:embed="rId7">
            <a:extLst>
              <a:ext uri="{28A0092B-C50C-407E-A947-70E740481C1C}">
                <a14:useLocalDpi xmlns:a14="http://schemas.microsoft.com/office/drawing/2010/main" val="0"/>
              </a:ext>
            </a:extLst>
          </a:blip>
          <a:srcRect l="3729" r="19083"/>
          <a:stretch/>
        </p:blipFill>
        <p:spPr>
          <a:xfrm>
            <a:off x="0" y="-39525"/>
            <a:ext cx="3883721" cy="6708682"/>
          </a:xfrm>
          <a:prstGeom prst="rect">
            <a:avLst/>
          </a:prstGeom>
        </p:spPr>
      </p:pic>
    </p:spTree>
    <p:extLst>
      <p:ext uri="{BB962C8B-B14F-4D97-AF65-F5344CB8AC3E}">
        <p14:creationId xmlns:p14="http://schemas.microsoft.com/office/powerpoint/2010/main" val="11194051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H_FLYSHEET_STYLE" val="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tFs3J6VVptlatHuCQ2_WW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tFs3J6VVptlatHuCQ2_WW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60TgJhFrNbr7.Xbsbn_9N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_sveriges_regioner_i_samverkan">
  <a:themeElements>
    <a:clrScheme name="Sveriges regioner i samverkan">
      <a:dk1>
        <a:srgbClr val="000000"/>
      </a:dk1>
      <a:lt1>
        <a:srgbClr val="FFFFFF"/>
      </a:lt1>
      <a:dk2>
        <a:srgbClr val="44546A"/>
      </a:dk2>
      <a:lt2>
        <a:srgbClr val="E7E6E6"/>
      </a:lt2>
      <a:accent1>
        <a:srgbClr val="377D7A"/>
      </a:accent1>
      <a:accent2>
        <a:srgbClr val="CC91A9"/>
      </a:accent2>
      <a:accent3>
        <a:srgbClr val="203670"/>
      </a:accent3>
      <a:accent4>
        <a:srgbClr val="EBAE51"/>
      </a:accent4>
      <a:accent5>
        <a:srgbClr val="6C3F80"/>
      </a:accent5>
      <a:accent6>
        <a:srgbClr val="D34B50"/>
      </a:accent6>
      <a:hlink>
        <a:srgbClr val="18A7B8"/>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Mall SVF" id="{59A5C9F7-2B6E-45E4-A003-4148642CEFC8}" vid="{16E4A10F-04EE-4DF3-8329-E5C69F91EDE7}"/>
    </a:ext>
  </a:extLst>
</a:theme>
</file>

<file path=ppt/theme/theme2.xml><?xml version="1.0" encoding="utf-8"?>
<a:theme xmlns:a="http://schemas.openxmlformats.org/drawingml/2006/main" name="1_Tema_sveriges_regioner_i_samverkan">
  <a:themeElements>
    <a:clrScheme name="Sveriges regioner i samverkan">
      <a:dk1>
        <a:srgbClr val="000000"/>
      </a:dk1>
      <a:lt1>
        <a:srgbClr val="FFFFFF"/>
      </a:lt1>
      <a:dk2>
        <a:srgbClr val="44546A"/>
      </a:dk2>
      <a:lt2>
        <a:srgbClr val="E7E6E6"/>
      </a:lt2>
      <a:accent1>
        <a:srgbClr val="377D7A"/>
      </a:accent1>
      <a:accent2>
        <a:srgbClr val="CC91A9"/>
      </a:accent2>
      <a:accent3>
        <a:srgbClr val="203670"/>
      </a:accent3>
      <a:accent4>
        <a:srgbClr val="EBAE51"/>
      </a:accent4>
      <a:accent5>
        <a:srgbClr val="6C3F80"/>
      </a:accent5>
      <a:accent6>
        <a:srgbClr val="D34B50"/>
      </a:accent6>
      <a:hlink>
        <a:srgbClr val="18A7B8"/>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Mall SVF" id="{59A5C9F7-2B6E-45E4-A003-4148642CEFC8}" vid="{A49B5181-377E-4FCA-BF37-A1AE9A74FBD5}"/>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9834A045EA19F4FA7D09B49F22071FD" ma:contentTypeVersion="11" ma:contentTypeDescription="Create a new document." ma:contentTypeScope="" ma:versionID="65298dd6653c861435d2f9a1f3938421">
  <xsd:schema xmlns:xsd="http://www.w3.org/2001/XMLSchema" xmlns:xs="http://www.w3.org/2001/XMLSchema" xmlns:p="http://schemas.microsoft.com/office/2006/metadata/properties" xmlns:ns2="91a51955-e0f2-46a1-a4fe-2819e2857af0" xmlns:ns3="adb807e2-5219-4ba3-b8c7-7ca29e4765a9" targetNamespace="http://schemas.microsoft.com/office/2006/metadata/properties" ma:root="true" ma:fieldsID="38baf3e7a35a1b63fbabab9d65c26854" ns2:_="" ns3:_="">
    <xsd:import namespace="91a51955-e0f2-46a1-a4fe-2819e2857af0"/>
    <xsd:import namespace="adb807e2-5219-4ba3-b8c7-7ca29e4765a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a51955-e0f2-46a1-a4fe-2819e2857a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dbd9107d-40ae-46fb-a444-6038a1b11e86"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b807e2-5219-4ba3-b8c7-7ca29e4765a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bb042287-2402-411a-b61e-09fccd827473}" ma:internalName="TaxCatchAll" ma:showField="CatchAllData" ma:web="adb807e2-5219-4ba3-b8c7-7ca29e4765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db807e2-5219-4ba3-b8c7-7ca29e4765a9" xsi:nil="true"/>
    <lcf76f155ced4ddcb4097134ff3c332f xmlns="91a51955-e0f2-46a1-a4fe-2819e2857af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0CB9E7B-C758-4FCE-B64B-53CDE07E7525}">
  <ds:schemaRefs>
    <ds:schemaRef ds:uri="http://schemas.microsoft.com/sharepoint/v3/contenttype/forms"/>
  </ds:schemaRefs>
</ds:datastoreItem>
</file>

<file path=customXml/itemProps2.xml><?xml version="1.0" encoding="utf-8"?>
<ds:datastoreItem xmlns:ds="http://schemas.openxmlformats.org/officeDocument/2006/customXml" ds:itemID="{975AF5A6-5137-437C-A562-4438A60B62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a51955-e0f2-46a1-a4fe-2819e2857af0"/>
    <ds:schemaRef ds:uri="adb807e2-5219-4ba3-b8c7-7ca29e4765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838263-E1C9-4E5B-82EB-4EFA5F423BC8}">
  <ds:schemaRefs>
    <ds:schemaRef ds:uri="http://purl.org/dc/terms/"/>
    <ds:schemaRef ds:uri="http://purl.org/dc/dcmitype/"/>
    <ds:schemaRef ds:uri="http://schemas.microsoft.com/office/2006/documentManagement/types"/>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91a51955-e0f2-46a1-a4fe-2819e2857af0"/>
    <ds:schemaRef ds:uri="http://purl.org/dc/elements/1.1/"/>
    <ds:schemaRef ds:uri="adb807e2-5219-4ba3-b8c7-7ca29e4765a9"/>
  </ds:schemaRefs>
</ds:datastoreItem>
</file>

<file path=docProps/app.xml><?xml version="1.0" encoding="utf-8"?>
<Properties xmlns="http://schemas.openxmlformats.org/officeDocument/2006/extended-properties" xmlns:vt="http://schemas.openxmlformats.org/officeDocument/2006/docPropsVTypes">
  <Template>Ppt Mall_Perscentr o sammanh vårdförlopp (002)</Template>
  <TotalTime>608</TotalTime>
  <Words>2129</Words>
  <Application>Microsoft Office PowerPoint</Application>
  <PresentationFormat>Bredbild</PresentationFormat>
  <Paragraphs>275</Paragraphs>
  <Slides>21</Slides>
  <Notes>9</Notes>
  <HiddenSlides>0</HiddenSlides>
  <MMClips>0</MMClips>
  <ScaleCrop>false</ScaleCrop>
  <HeadingPairs>
    <vt:vector size="8" baseType="variant">
      <vt:variant>
        <vt:lpstr>Använt teckensnitt</vt:lpstr>
      </vt:variant>
      <vt:variant>
        <vt:i4>5</vt:i4>
      </vt:variant>
      <vt:variant>
        <vt:lpstr>Tema</vt:lpstr>
      </vt:variant>
      <vt:variant>
        <vt:i4>2</vt:i4>
      </vt:variant>
      <vt:variant>
        <vt:lpstr>Serverprogram för OLE-inbäddning</vt:lpstr>
      </vt:variant>
      <vt:variant>
        <vt:i4>1</vt:i4>
      </vt:variant>
      <vt:variant>
        <vt:lpstr>Bildrubriker</vt:lpstr>
      </vt:variant>
      <vt:variant>
        <vt:i4>21</vt:i4>
      </vt:variant>
    </vt:vector>
  </HeadingPairs>
  <TitlesOfParts>
    <vt:vector size="29" baseType="lpstr">
      <vt:lpstr>Arial</vt:lpstr>
      <vt:lpstr>Calibri</vt:lpstr>
      <vt:lpstr>Calibri Light</vt:lpstr>
      <vt:lpstr>CIDFont+F2</vt:lpstr>
      <vt:lpstr>Symbol</vt:lpstr>
      <vt:lpstr>Tema_sveriges_regioner_i_samverkan</vt:lpstr>
      <vt:lpstr>1_Tema_sveriges_regioner_i_samverkan</vt:lpstr>
      <vt:lpstr>think-cell Slide</vt:lpstr>
      <vt:lpstr>PowerPoint-presentation</vt:lpstr>
      <vt:lpstr>Syftet med personcentrerade och sammanhållna vårdförlopp </vt:lpstr>
      <vt:lpstr>Regionerna i samverkan</vt:lpstr>
      <vt:lpstr>Om svårläkta sår</vt:lpstr>
      <vt:lpstr>Vårdförloppets omfattning och huvudsakliga åtgärder</vt:lpstr>
      <vt:lpstr>Varför ett vårdförlopp? Huvudsakliga anledningar</vt:lpstr>
      <vt:lpstr>Nationell variation</vt:lpstr>
      <vt:lpstr>Vårdförloppets tonvikt</vt:lpstr>
      <vt:lpstr>Vårdförloppets mål</vt:lpstr>
      <vt:lpstr>Nulägesbeskrivning ur ett patientperspektiv</vt:lpstr>
      <vt:lpstr>Patientkontrakt</vt:lpstr>
      <vt:lpstr>Vårdförloppet utgår från tillförlitliga och aktuella kunskapsstöd och baseras på bästa tillgängliga kunskap</vt:lpstr>
      <vt:lpstr>Vårdförloppet innehåller flödesschema och åtgärder </vt:lpstr>
      <vt:lpstr>Vad kommer att följas upp  (fetstil markerar indikatorer med hög prioritet)</vt:lpstr>
      <vt:lpstr>Vad blir konsekvenserna?</vt:lpstr>
      <vt:lpstr>Personcentrerat och sammanhållet vårdförlopp för svårläkta sår</vt:lpstr>
      <vt:lpstr>Deltagare</vt:lpstr>
      <vt:lpstr>Mer information och stöd</vt:lpstr>
      <vt:lpstr>PowerPoint-presentation</vt:lpstr>
      <vt:lpstr>Dialog 1 - gapanalys</vt:lpstr>
      <vt:lpstr>Dialog - införande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Instruktioner [denna sida tas bort innan publicering]</dc:title>
  <dc:creator>Emma Säfwenberg</dc:creator>
  <cp:lastModifiedBy>Björk Staffan</cp:lastModifiedBy>
  <cp:revision>18</cp:revision>
  <dcterms:created xsi:type="dcterms:W3CDTF">2022-09-12T12:39:22Z</dcterms:created>
  <dcterms:modified xsi:type="dcterms:W3CDTF">2023-10-23T13:37:20Z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0x01010069834A045EA19F4FA7D09B49F22071FD</vt:lpwstr>
  </property>
</Properties>
</file>