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3" r:id="rId3"/>
    <p:sldId id="264" r:id="rId4"/>
    <p:sldId id="267" r:id="rId5"/>
    <p:sldId id="273" r:id="rId6"/>
    <p:sldId id="274" r:id="rId7"/>
    <p:sldId id="275" r:id="rId8"/>
    <p:sldId id="276" r:id="rId9"/>
    <p:sldId id="277" r:id="rId10"/>
    <p:sldId id="278" r:id="rId11"/>
    <p:sldId id="270" r:id="rId12"/>
    <p:sldId id="287" r:id="rId13"/>
    <p:sldId id="257" r:id="rId14"/>
    <p:sldId id="286" r:id="rId15"/>
    <p:sldId id="259" r:id="rId16"/>
    <p:sldId id="258" r:id="rId17"/>
    <p:sldId id="279" r:id="rId18"/>
    <p:sldId id="280" r:id="rId19"/>
    <p:sldId id="271" r:id="rId20"/>
    <p:sldId id="260" r:id="rId21"/>
    <p:sldId id="281" r:id="rId22"/>
    <p:sldId id="282" r:id="rId23"/>
    <p:sldId id="272" r:id="rId24"/>
    <p:sldId id="261" r:id="rId25"/>
    <p:sldId id="283" r:id="rId26"/>
    <p:sldId id="284" r:id="rId27"/>
    <p:sldId id="285" r:id="rId28"/>
    <p:sldId id="288"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84C5"/>
    <a:srgbClr val="F6F4F3"/>
    <a:srgbClr val="4085C6"/>
    <a:srgbClr val="BCE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2233" autoAdjust="0"/>
  </p:normalViewPr>
  <p:slideViewPr>
    <p:cSldViewPr snapToGrid="0">
      <p:cViewPr>
        <p:scale>
          <a:sx n="70" d="100"/>
          <a:sy n="70" d="100"/>
        </p:scale>
        <p:origin x="14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B82B5-C2E0-4823-95A8-ED5AD8473A5C}" type="datetimeFigureOut">
              <a:rPr lang="sv-SE" smtClean="0"/>
              <a:t>2019-12-10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0E13F-BE3E-4A1E-9ACD-2C7158D83BB9}" type="slidenum">
              <a:rPr lang="sv-SE" smtClean="0"/>
              <a:t>‹#›</a:t>
            </a:fld>
            <a:endParaRPr lang="sv-SE"/>
          </a:p>
        </p:txBody>
      </p:sp>
    </p:spTree>
    <p:extLst>
      <p:ext uri="{BB962C8B-B14F-4D97-AF65-F5344CB8AC3E}">
        <p14:creationId xmlns:p14="http://schemas.microsoft.com/office/powerpoint/2010/main" val="268122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Vilka är morgondagens medarbetare i välfärden? De flesta kanske tänker på unga och studenter, men för att möta de stora rekryteringsbehoven kommer de inte att räcka till. Fler personer mitt i livet, som både har yrkes-och livserfarenhet, behöver rekryteras till välfärden. Det är också viktigt att utveckla dagens medarbetare i välfärden för att möta ett förlängt och förändrat arbetsliv.</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Den tekniska utvecklingen gör att arbetslivet förändras i snabb takt. Nya yrken och arbetsuppgifter uppstår, medan andra försvinner. Att individer kan vidareutbilda sig och kontinuerligt fylla på med kompetens är viktigt för att klara av nya arbetsuppgifter och arbetssätt eller till och med för att kunna byta yrke. Det är i sin tur avgörande för att utveckla välfärdens verksamheter.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Den här studien syftar till att öka kunskapen om drivkrafter och hinder för att vidareutbilda sig och yrkesväxla bland personer äldre än 35 år. Målet med studien är också att stödja välfärdens arbetsgivare att fortsätta attrahera, behålla och utveckla medarbetare som är mitt i livet – och som behövs i välfärden i framtiden. </a:t>
            </a:r>
          </a:p>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1</a:t>
            </a:fld>
            <a:endParaRPr lang="sv-SE"/>
          </a:p>
        </p:txBody>
      </p:sp>
    </p:spTree>
    <p:extLst>
      <p:ext uri="{BB962C8B-B14F-4D97-AF65-F5344CB8AC3E}">
        <p14:creationId xmlns:p14="http://schemas.microsoft.com/office/powerpoint/2010/main" val="119378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10</a:t>
            </a:fld>
            <a:endParaRPr lang="sv-SE"/>
          </a:p>
        </p:txBody>
      </p:sp>
    </p:spTree>
    <p:extLst>
      <p:ext uri="{BB962C8B-B14F-4D97-AF65-F5344CB8AC3E}">
        <p14:creationId xmlns:p14="http://schemas.microsoft.com/office/powerpoint/2010/main" val="190918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11</a:t>
            </a:fld>
            <a:endParaRPr lang="sv-SE"/>
          </a:p>
        </p:txBody>
      </p:sp>
    </p:spTree>
    <p:extLst>
      <p:ext uri="{BB962C8B-B14F-4D97-AF65-F5344CB8AC3E}">
        <p14:creationId xmlns:p14="http://schemas.microsoft.com/office/powerpoint/2010/main" val="3263113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13</a:t>
            </a:fld>
            <a:endParaRPr lang="sv-SE"/>
          </a:p>
        </p:txBody>
      </p:sp>
    </p:spTree>
    <p:extLst>
      <p:ext uri="{BB962C8B-B14F-4D97-AF65-F5344CB8AC3E}">
        <p14:creationId xmlns:p14="http://schemas.microsoft.com/office/powerpoint/2010/main" val="132009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Det är inte bara missnöjda personer som funderar på att byta yrke. Tvärtom är det något som de flesta funderar på i varierande utsträckning, även de som trivs bra på jobbet.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Att många funderar på att byta är en förutsättning för att yrkesväxling till välfärden ska kunna ske. Det är också viktigt att befintliga medarbetare i välfärden kan ställa om kompetens för nya och förändrade arbetsuppgifter hos sin arbetsgivare.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Det är inte bara praktiska hinder som gör att inte fler byter yrke – en tredjedel vet inte vad de skulle vilja göra istället. Här finns en möjlighet för välfärdens arbetsgivare att bli bättre på att berätta om vilka jobb som finns och hur vägarna dit ser ut för den som vill eller behöver ställa om mitt i livet. </a:t>
            </a:r>
          </a:p>
          <a:p>
            <a:endParaRPr lang="sv-SE" sz="1200" b="0" i="0" u="none" strike="noStrike" kern="1200" baseline="0" dirty="0" smtClean="0">
              <a:solidFill>
                <a:schemeClr val="tx1"/>
              </a:solidFill>
              <a:latin typeface="+mn-lt"/>
              <a:ea typeface="+mn-ea"/>
              <a:cs typeface="+mn-cs"/>
            </a:endParaRPr>
          </a:p>
          <a:p>
            <a:r>
              <a:rPr lang="sv-SE" sz="1200" b="0" i="1" u="none" strike="noStrike" kern="1200" baseline="0" dirty="0" smtClean="0">
                <a:solidFill>
                  <a:schemeClr val="tx1"/>
                </a:solidFill>
                <a:latin typeface="+mn-lt"/>
                <a:ea typeface="+mn-ea"/>
                <a:cs typeface="+mn-cs"/>
              </a:rPr>
              <a:t>Att du inte bytt yrke, beror det på något av följande? Flervalsfråga ställd till individer som uppgett att de inte bytt yrke under de senaste 10 åren (52 %). </a:t>
            </a:r>
            <a:endParaRPr lang="sv-SE" dirty="0" smtClean="0"/>
          </a:p>
          <a:p>
            <a:endParaRPr lang="sv-SE" sz="1200" b="0" i="0" u="none" strike="noStrike" kern="1200" baseline="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14</a:t>
            </a:fld>
            <a:endParaRPr lang="sv-SE"/>
          </a:p>
        </p:txBody>
      </p:sp>
    </p:spTree>
    <p:extLst>
      <p:ext uri="{BB962C8B-B14F-4D97-AF65-F5344CB8AC3E}">
        <p14:creationId xmlns:p14="http://schemas.microsoft.com/office/powerpoint/2010/main" val="363734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Diagrammet visar att de främsta drivkrafterna för att byta yrke bland personer mitt i livet är att få roligare och mer meningsfulla arbetsuppgifter, bättre lön och större flexibilitet.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6 av 10 svarar också att de motiveras att byta för att de vill ha förändring. </a:t>
            </a:r>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15</a:t>
            </a:fld>
            <a:endParaRPr lang="sv-SE"/>
          </a:p>
        </p:txBody>
      </p:sp>
    </p:spTree>
    <p:extLst>
      <p:ext uri="{BB962C8B-B14F-4D97-AF65-F5344CB8AC3E}">
        <p14:creationId xmlns:p14="http://schemas.microsoft.com/office/powerpoint/2010/main" val="655439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Diagrammet visar att det är viktigt att den typ av jobb man vill byta till finns i närheten för att ta steget att vidareutbilda sig senare i livet. Här har välfärdsjobben en fördel då de finns i hela landet. Även familjesituationen och privatekonomin behöver gå ihop.</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6 av 10 svarar också att det är viktigt att det går att kombinera studier och arbete och även att det ska gå att kunna studera på distans eller där man bor.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Drygt 4 av 10 svarar att de kan tänka sig att gå ner i lön. Siffran visar personer som svarat att de kan tänka sig att gå ner i lön ”Ja, mer än 10 %” och ”Ja, men max 10 %”.</a:t>
            </a:r>
          </a:p>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16</a:t>
            </a:fld>
            <a:endParaRPr lang="sv-SE"/>
          </a:p>
        </p:txBody>
      </p:sp>
    </p:spTree>
    <p:extLst>
      <p:ext uri="{BB962C8B-B14F-4D97-AF65-F5344CB8AC3E}">
        <p14:creationId xmlns:p14="http://schemas.microsoft.com/office/powerpoint/2010/main" val="2120198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Figuren visar att nästan hälften som funderar på att byta yrke kan tänka sig att byta till ett yrke som kräver eftergymnasial utbildning.</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Diagrammet visar att de flesta kan tänka sig kortare kurser utanför arbetstid. Även studier på halvtid mellan ett och två år är intressant för många. Sedan sjunker intresset ganska snabbt med ökad utbildningslängd. Det är en relativt liten andel som kan tänka sig heltidsstudier i mer än ett år. </a:t>
            </a:r>
          </a:p>
          <a:p>
            <a:endParaRPr lang="sv-SE"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3ED0E13F-BE3E-4A1E-9ACD-2C7158D83BB9}" type="slidenum">
              <a:rPr lang="sv-SE" smtClean="0"/>
              <a:t>17</a:t>
            </a:fld>
            <a:endParaRPr lang="sv-SE"/>
          </a:p>
        </p:txBody>
      </p:sp>
    </p:spTree>
    <p:extLst>
      <p:ext uri="{BB962C8B-B14F-4D97-AF65-F5344CB8AC3E}">
        <p14:creationId xmlns:p14="http://schemas.microsoft.com/office/powerpoint/2010/main" val="212390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19</a:t>
            </a:fld>
            <a:endParaRPr lang="sv-SE"/>
          </a:p>
        </p:txBody>
      </p:sp>
    </p:spTree>
    <p:extLst>
      <p:ext uri="{BB962C8B-B14F-4D97-AF65-F5344CB8AC3E}">
        <p14:creationId xmlns:p14="http://schemas.microsoft.com/office/powerpoint/2010/main" val="1207296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Kompetensförsörjning handlar inte bara om att attrahera nya medarbetare utan också om att få befintliga medarbetare att stanna kvar längre. När vi frågar personer äldre än 55 år om när de tror att de kommer gå i pension är det uppenbart att normen att gå vid 65 år fortfarande är stark.</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Men en tredjedel svarar att de kommer jobba till 67 eller längre. Det gäller även bland dagens medarbetare i kommuner och regioner. </a:t>
            </a:r>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20</a:t>
            </a:fld>
            <a:endParaRPr lang="sv-SE"/>
          </a:p>
        </p:txBody>
      </p:sp>
    </p:spTree>
    <p:extLst>
      <p:ext uri="{BB962C8B-B14F-4D97-AF65-F5344CB8AC3E}">
        <p14:creationId xmlns:p14="http://schemas.microsoft.com/office/powerpoint/2010/main" val="2889435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För många är arbetstider och flexibilitet en nyckel för att vilja jobba längre, men också villkor och möjligheten att få använda sina erfarenheter i exempelvis en expertroll.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Förutsättningarna för ett förlängt arbetsliv varierar naturligtvis både bland arbetsgivare och individer, men att så många är intresserade utgör en stor potential. </a:t>
            </a:r>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21</a:t>
            </a:fld>
            <a:endParaRPr lang="sv-SE"/>
          </a:p>
        </p:txBody>
      </p:sp>
    </p:spTree>
    <p:extLst>
      <p:ext uri="{BB962C8B-B14F-4D97-AF65-F5344CB8AC3E}">
        <p14:creationId xmlns:p14="http://schemas.microsoft.com/office/powerpoint/2010/main" val="21510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Den här studien är en del i ett samarbete mellan SKR – Sveriges Kommuner och Regioner, och </a:t>
            </a:r>
            <a:r>
              <a:rPr lang="sv-SE" sz="1200" b="0" i="0" u="none" strike="noStrike" kern="1200" baseline="0" dirty="0" err="1" smtClean="0">
                <a:solidFill>
                  <a:schemeClr val="tx1"/>
                </a:solidFill>
                <a:latin typeface="+mn-lt"/>
                <a:ea typeface="+mn-ea"/>
                <a:cs typeface="+mn-cs"/>
              </a:rPr>
              <a:t>Sobona</a:t>
            </a:r>
            <a:r>
              <a:rPr lang="sv-SE" sz="1200" b="0" i="0" u="none" strike="noStrike" kern="1200" baseline="0" dirty="0" smtClean="0">
                <a:solidFill>
                  <a:schemeClr val="tx1"/>
                </a:solidFill>
                <a:latin typeface="+mn-lt"/>
                <a:ea typeface="+mn-ea"/>
                <a:cs typeface="+mn-cs"/>
              </a:rPr>
              <a:t> – Kommunala företagens arbetsgivarorganisation. Syftet med studien är att ge en bild av hur personer mellan 36 och 65 år ser på arbetslivet, att byta yrke och att arbeta längre.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Studien vänder sig i första hand till dig som arbetar med kompetensförsörjning i en kommun, i en region eller i ett kommunalt företag, men kan läsas av vem som helst som är intresserad av frågorna. </a:t>
            </a:r>
          </a:p>
          <a:p>
            <a:r>
              <a:rPr lang="sv-SE" sz="1200" b="0" i="0" u="none" strike="noStrike" kern="1200" baseline="0" dirty="0" smtClean="0">
                <a:solidFill>
                  <a:schemeClr val="tx1"/>
                </a:solidFill>
                <a:latin typeface="+mn-lt"/>
                <a:ea typeface="+mn-ea"/>
                <a:cs typeface="+mn-cs"/>
              </a:rPr>
              <a:t>Studien är indelad i fyra kapitel på temat ett förlängt och förändrat arbetsliv: </a:t>
            </a:r>
          </a:p>
          <a:p>
            <a:pPr marL="171450" indent="-171450">
              <a:buFont typeface="Wingdings" panose="05000000000000000000" pitchFamily="2" charset="2"/>
              <a:buChar char="Ø"/>
            </a:pPr>
            <a:r>
              <a:rPr lang="sv-SE" sz="1200" b="0" i="0" u="none" strike="noStrike" kern="1200" baseline="0" dirty="0" smtClean="0">
                <a:solidFill>
                  <a:schemeClr val="tx1"/>
                </a:solidFill>
                <a:latin typeface="+mn-lt"/>
                <a:ea typeface="+mn-ea"/>
                <a:cs typeface="+mn-cs"/>
              </a:rPr>
              <a:t>Attraktiva arbetsgivare </a:t>
            </a:r>
          </a:p>
          <a:p>
            <a:pPr marL="171450" indent="-171450">
              <a:buFont typeface="Wingdings" panose="05000000000000000000" pitchFamily="2" charset="2"/>
              <a:buChar char="Ø"/>
            </a:pPr>
            <a:r>
              <a:rPr lang="sv-SE" sz="1200" b="0" i="0" u="none" strike="noStrike" kern="1200" baseline="0" dirty="0" smtClean="0">
                <a:solidFill>
                  <a:schemeClr val="tx1"/>
                </a:solidFill>
                <a:latin typeface="+mn-lt"/>
                <a:ea typeface="+mn-ea"/>
                <a:cs typeface="+mn-cs"/>
              </a:rPr>
              <a:t>Yrkesväxling</a:t>
            </a:r>
          </a:p>
          <a:p>
            <a:pPr marL="171450" indent="-171450">
              <a:buFont typeface="Wingdings" panose="05000000000000000000" pitchFamily="2" charset="2"/>
              <a:buChar char="Ø"/>
            </a:pPr>
            <a:r>
              <a:rPr lang="sv-SE" sz="1200" b="0" i="0" u="none" strike="noStrike" kern="1200" baseline="0" dirty="0" smtClean="0">
                <a:solidFill>
                  <a:schemeClr val="tx1"/>
                </a:solidFill>
                <a:latin typeface="+mn-lt"/>
                <a:ea typeface="+mn-ea"/>
                <a:cs typeface="+mn-cs"/>
              </a:rPr>
              <a:t>Förlängt arbetsliv  </a:t>
            </a:r>
          </a:p>
          <a:p>
            <a:pPr marL="171450" indent="-171450">
              <a:buFont typeface="Wingdings" panose="05000000000000000000" pitchFamily="2" charset="2"/>
              <a:buChar char="Ø"/>
            </a:pPr>
            <a:r>
              <a:rPr lang="sv-SE" sz="1200" b="0" i="0" u="none" strike="noStrike" kern="1200" baseline="0" dirty="0" smtClean="0">
                <a:solidFill>
                  <a:schemeClr val="tx1"/>
                </a:solidFill>
                <a:latin typeface="+mn-lt"/>
                <a:ea typeface="+mn-ea"/>
                <a:cs typeface="+mn-cs"/>
              </a:rPr>
              <a:t>Intresset för välfärden </a:t>
            </a:r>
          </a:p>
          <a:p>
            <a:pPr marL="171450" indent="-171450">
              <a:buFont typeface="Wingdings" panose="05000000000000000000" pitchFamily="2" charset="2"/>
              <a:buChar char="Ø"/>
            </a:pPr>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Efter varje kapitel finns förslag på diskussionsfrågor som ni kan arbeta vidare med i din organisation. Löpande i studien finns citat från respondenter som svarat på frågan om hur de tycker att kommuner och regioner kan bli mer attraktiva arbetsgivare.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367B9-6CAF-498D-A7EA-4BA9CE626AB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400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22</a:t>
            </a:fld>
            <a:endParaRPr lang="sv-SE"/>
          </a:p>
        </p:txBody>
      </p:sp>
    </p:spTree>
    <p:extLst>
      <p:ext uri="{BB962C8B-B14F-4D97-AF65-F5344CB8AC3E}">
        <p14:creationId xmlns:p14="http://schemas.microsoft.com/office/powerpoint/2010/main" val="3343137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23</a:t>
            </a:fld>
            <a:endParaRPr lang="sv-SE"/>
          </a:p>
        </p:txBody>
      </p:sp>
    </p:spTree>
    <p:extLst>
      <p:ext uri="{BB962C8B-B14F-4D97-AF65-F5344CB8AC3E}">
        <p14:creationId xmlns:p14="http://schemas.microsoft.com/office/powerpoint/2010/main" val="1354081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Ungefär hälften av personer mellan 36 och 65 år kan tänka sig att arbeta i välfärden. Intresset är högst bland kvinnor, men även bland männen finns ett stort intresse. Det här innebär en stor potential med tanke på att bara cirka 20 % av alla som arbetar i kommuner och regioner idag är män.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TA EGEN FIGUR! </a:t>
            </a:r>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24</a:t>
            </a:fld>
            <a:endParaRPr lang="sv-SE"/>
          </a:p>
        </p:txBody>
      </p:sp>
    </p:spTree>
    <p:extLst>
      <p:ext uri="{BB962C8B-B14F-4D97-AF65-F5344CB8AC3E}">
        <p14:creationId xmlns:p14="http://schemas.microsoft.com/office/powerpoint/2010/main" val="551463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En viktig faktor för välfärdens kompetensförsörjning är att visa vad jobben erbjuder. Här kan de som är mest intresserade av välfärden ge oss några goda råd.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Att få göra skillnad och arbeta med människor är betydligt viktigare för de personer som är mest intresserade jämfört med de som är ointresserade, och anges lika ofta som flexibla arbetstider och hög lön. </a:t>
            </a:r>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25</a:t>
            </a:fld>
            <a:endParaRPr lang="sv-SE"/>
          </a:p>
        </p:txBody>
      </p:sp>
    </p:spTree>
    <p:extLst>
      <p:ext uri="{BB962C8B-B14F-4D97-AF65-F5344CB8AC3E}">
        <p14:creationId xmlns:p14="http://schemas.microsoft.com/office/powerpoint/2010/main" val="3147978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Det är positivt att de flesta personer mitt i livet uppfattar välfärdsjobben som meningsfulla, särskilt om vi ser till preferenserna från tidigare som visar att många tycker det är viktigt att ha jobb som gör skillnad. Däremot förknippas jobben i lägre utsträckning med bra karriärmöjligheter, hög lön och god arbetsmiljö.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Givet välfärdens stora rekryteringsbehov är det något förvånande att inte fler har associationen god arbetsmarknad – här behöver arbetsgivarna göra mer för att belysa vilka möjligheter som finns. </a:t>
            </a:r>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26</a:t>
            </a:fld>
            <a:endParaRPr lang="sv-SE"/>
          </a:p>
        </p:txBody>
      </p:sp>
    </p:spTree>
    <p:extLst>
      <p:ext uri="{BB962C8B-B14F-4D97-AF65-F5344CB8AC3E}">
        <p14:creationId xmlns:p14="http://schemas.microsoft.com/office/powerpoint/2010/main" val="2552483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27</a:t>
            </a:fld>
            <a:endParaRPr lang="sv-SE"/>
          </a:p>
        </p:txBody>
      </p:sp>
    </p:spTree>
    <p:extLst>
      <p:ext uri="{BB962C8B-B14F-4D97-AF65-F5344CB8AC3E}">
        <p14:creationId xmlns:p14="http://schemas.microsoft.com/office/powerpoint/2010/main" val="687406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28</a:t>
            </a:fld>
            <a:endParaRPr lang="sv-SE"/>
          </a:p>
        </p:txBody>
      </p:sp>
    </p:spTree>
    <p:extLst>
      <p:ext uri="{BB962C8B-B14F-4D97-AF65-F5344CB8AC3E}">
        <p14:creationId xmlns:p14="http://schemas.microsoft.com/office/powerpoint/2010/main" val="314383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Studien bygger på resultat från en digital enkät som 2 507 personer mellan 36 och 65 år besvarade under april 2019. Undersökningen genomfördes av analysföretaget Ungdomsbarometern tillsammans med </a:t>
            </a:r>
            <a:r>
              <a:rPr lang="sv-SE" sz="1200" b="0" i="0" u="none" strike="noStrike" kern="1200" baseline="0" dirty="0" err="1" smtClean="0">
                <a:solidFill>
                  <a:schemeClr val="tx1"/>
                </a:solidFill>
                <a:latin typeface="+mn-lt"/>
                <a:ea typeface="+mn-ea"/>
                <a:cs typeface="+mn-cs"/>
              </a:rPr>
              <a:t>Norstat</a:t>
            </a:r>
            <a:r>
              <a:rPr lang="sv-SE" sz="1200" b="0" i="0" u="none" strike="noStrike" kern="1200" baseline="0" dirty="0" smtClean="0">
                <a:solidFill>
                  <a:schemeClr val="tx1"/>
                </a:solidFill>
                <a:latin typeface="+mn-lt"/>
                <a:ea typeface="+mn-ea"/>
                <a:cs typeface="+mn-cs"/>
              </a:rPr>
              <a:t>.</a:t>
            </a:r>
            <a:endParaRPr lang="sv-SE" dirty="0" smtClean="0"/>
          </a:p>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3</a:t>
            </a:fld>
            <a:endParaRPr lang="sv-SE"/>
          </a:p>
        </p:txBody>
      </p:sp>
    </p:spTree>
    <p:extLst>
      <p:ext uri="{BB962C8B-B14F-4D97-AF65-F5344CB8AC3E}">
        <p14:creationId xmlns:p14="http://schemas.microsoft.com/office/powerpoint/2010/main" val="107540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4</a:t>
            </a:fld>
            <a:endParaRPr lang="sv-SE"/>
          </a:p>
        </p:txBody>
      </p:sp>
    </p:spTree>
    <p:extLst>
      <p:ext uri="{BB962C8B-B14F-4D97-AF65-F5344CB8AC3E}">
        <p14:creationId xmlns:p14="http://schemas.microsoft.com/office/powerpoint/2010/main" val="421682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Det finns många olika aspekter som gör en arbetsgivare attraktiv. Vad som är attraktivt skiljer sig åt mellan olika personer och är till viss del beroende på hur man frågar.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När respondenterna får beskriva sin drömarbetsgivare med egna ord är det uppenbart att många tänker på arbetsgivaren i form av en person (eller chef).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I diagrammet på </a:t>
            </a:r>
            <a:r>
              <a:rPr lang="sv-SE" sz="1200" b="0" i="0" u="none" strike="noStrike" kern="1200" baseline="0" dirty="0" smtClean="0">
                <a:solidFill>
                  <a:schemeClr val="tx1"/>
                </a:solidFill>
                <a:latin typeface="+mn-lt"/>
                <a:ea typeface="+mn-ea"/>
                <a:cs typeface="+mn-cs"/>
              </a:rPr>
              <a:t>nästa bild ser </a:t>
            </a:r>
            <a:r>
              <a:rPr lang="sv-SE" sz="1200" b="0" i="0" u="none" strike="noStrike" kern="1200" baseline="0" dirty="0" smtClean="0">
                <a:solidFill>
                  <a:schemeClr val="tx1"/>
                </a:solidFill>
                <a:latin typeface="+mn-lt"/>
                <a:ea typeface="+mn-ea"/>
                <a:cs typeface="+mn-cs"/>
              </a:rPr>
              <a:t>vi att det även handlar om jobbet, arbetsplatsen och villkoren när alternativen är fördefinierade. </a:t>
            </a:r>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5</a:t>
            </a:fld>
            <a:endParaRPr lang="sv-SE"/>
          </a:p>
        </p:txBody>
      </p:sp>
    </p:spTree>
    <p:extLst>
      <p:ext uri="{BB962C8B-B14F-4D97-AF65-F5344CB8AC3E}">
        <p14:creationId xmlns:p14="http://schemas.microsoft.com/office/powerpoint/2010/main" val="223793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smtClean="0"/>
          </a:p>
          <a:p>
            <a:r>
              <a:rPr lang="sv-SE" b="1" dirty="0" smtClean="0"/>
              <a:t>Inga stora skillnader</a:t>
            </a:r>
            <a:r>
              <a:rPr lang="sv-SE" b="1" baseline="0" dirty="0" smtClean="0"/>
              <a:t> mellan grupper</a:t>
            </a:r>
          </a:p>
          <a:p>
            <a:r>
              <a:rPr lang="sv-SE" sz="1200" b="0" i="0" u="none" strike="noStrike" kern="1200" baseline="0" dirty="0" smtClean="0">
                <a:solidFill>
                  <a:schemeClr val="tx1"/>
                </a:solidFill>
                <a:latin typeface="+mn-lt"/>
                <a:ea typeface="+mn-ea"/>
                <a:cs typeface="+mn-cs"/>
              </a:rPr>
              <a:t>Generellt sett är det inga stora skillnader i vad som efterfrågas hos en arbetsgivare. Att ha bra kollegor och chefer, intressanta arbetsuppgifter och bra villkor är lika viktigt oavsett ålder, kön, var man jobbar eller var man bor. En studie bland unga mellan 15 och 24 år som SKR genomfört under 2019 visar att även de allra yngsta har samma fyra aspekter högst.</a:t>
            </a:r>
          </a:p>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Men det finns några…</a:t>
            </a:r>
          </a:p>
          <a:p>
            <a:pPr marL="171450" indent="-171450">
              <a:buFontTx/>
              <a:buChar char="-"/>
            </a:pPr>
            <a:r>
              <a:rPr lang="sv-SE" sz="1200" b="0" i="0" u="none" strike="noStrike" kern="1200" baseline="0" dirty="0" smtClean="0">
                <a:solidFill>
                  <a:schemeClr val="tx1"/>
                </a:solidFill>
                <a:latin typeface="+mn-lt"/>
                <a:ea typeface="+mn-ea"/>
                <a:cs typeface="+mn-cs"/>
              </a:rPr>
              <a:t>I fråga om ålder finns dock några intressanta skillnader vad gäller andra faktorer man söker hos en arbetsgivare. Personer i åldrarna 36–44 år tycker att det är viktigare med hög lön och goda karriär-och utvecklingsmöjligheter jämfört med personer som är 55–65 år. </a:t>
            </a:r>
          </a:p>
          <a:p>
            <a:pPr marL="171450" indent="-171450">
              <a:buFontTx/>
              <a:buChar char="-"/>
            </a:pPr>
            <a:r>
              <a:rPr lang="sv-SE" sz="1200" b="0" i="0" u="none" strike="noStrike" kern="1200" baseline="0" dirty="0" smtClean="0">
                <a:solidFill>
                  <a:schemeClr val="tx1"/>
                </a:solidFill>
                <a:latin typeface="+mn-lt"/>
                <a:ea typeface="+mn-ea"/>
                <a:cs typeface="+mn-cs"/>
              </a:rPr>
              <a:t>De äldsta i studien värderar i sin tur eget ansvar och möjligheten att kunna påverka högre än vad 36–44-åringarna gör. </a:t>
            </a:r>
            <a:endParaRPr lang="sv-SE" b="1" baseline="0" dirty="0" smtClean="0"/>
          </a:p>
          <a:p>
            <a:endParaRPr lang="sv-SE" b="1" dirty="0" smtClean="0"/>
          </a:p>
        </p:txBody>
      </p:sp>
      <p:sp>
        <p:nvSpPr>
          <p:cNvPr id="4" name="Platshållare för bildnummer 3"/>
          <p:cNvSpPr>
            <a:spLocks noGrp="1"/>
          </p:cNvSpPr>
          <p:nvPr>
            <p:ph type="sldNum" sz="quarter" idx="10"/>
          </p:nvPr>
        </p:nvSpPr>
        <p:spPr/>
        <p:txBody>
          <a:bodyPr/>
          <a:lstStyle/>
          <a:p>
            <a:fld id="{3ED0E13F-BE3E-4A1E-9ACD-2C7158D83BB9}" type="slidenum">
              <a:rPr lang="sv-SE" smtClean="0"/>
              <a:t>6</a:t>
            </a:fld>
            <a:endParaRPr lang="sv-SE"/>
          </a:p>
        </p:txBody>
      </p:sp>
    </p:spTree>
    <p:extLst>
      <p:ext uri="{BB962C8B-B14F-4D97-AF65-F5344CB8AC3E}">
        <p14:creationId xmlns:p14="http://schemas.microsoft.com/office/powerpoint/2010/main" val="1966631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mn-lt"/>
                <a:ea typeface="+mn-ea"/>
                <a:cs typeface="+mn-cs"/>
              </a:rPr>
              <a:t>1. Det börjar inifrån </a:t>
            </a:r>
          </a:p>
          <a:p>
            <a:r>
              <a:rPr lang="sv-SE" sz="1200" b="0" i="0" u="none" strike="noStrike" kern="1200" baseline="0" dirty="0" smtClean="0">
                <a:solidFill>
                  <a:schemeClr val="tx1"/>
                </a:solidFill>
                <a:latin typeface="+mn-lt"/>
                <a:ea typeface="+mn-ea"/>
                <a:cs typeface="+mn-cs"/>
              </a:rPr>
              <a:t>Det är uppenbart att det är inifrån det börjar. Att arbetsuppgifterna är intressanta och hur stämningen är bland kollegorna är i grund och botten det mest centrala för att vara en attraktiv arbetsgivare. Här blir de befintliga medarbetarna de allra viktigaste ambassadörerna och den största tillgången i arbetet med arbetsgivarvarumärket. </a:t>
            </a:r>
          </a:p>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2. Chefen i centrum </a:t>
            </a:r>
          </a:p>
          <a:p>
            <a:r>
              <a:rPr lang="sv-SE" sz="1200" b="0" i="0" u="none" strike="noStrike" kern="1200" baseline="0" dirty="0" smtClean="0">
                <a:solidFill>
                  <a:schemeClr val="tx1"/>
                </a:solidFill>
                <a:latin typeface="+mn-lt"/>
                <a:ea typeface="+mn-ea"/>
                <a:cs typeface="+mn-cs"/>
              </a:rPr>
              <a:t>I ordmolnet beskriver många sin drömarbetsgivare med närmast personliga egenskaper. Ledarskapet är centralt när vissa snarare tycks söka en chef än en specifik arbetsgivare eller tjänst. Hur chefen sedan förväntas vara är naturligtvis individuellt, men studien ger en del vägledning kring detta. Lyhörd, engagerande och bra på att visa uppskattning är några egenskaper som lyfts fram. </a:t>
            </a:r>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7</a:t>
            </a:fld>
            <a:endParaRPr lang="sv-SE"/>
          </a:p>
        </p:txBody>
      </p:sp>
    </p:spTree>
    <p:extLst>
      <p:ext uri="{BB962C8B-B14F-4D97-AF65-F5344CB8AC3E}">
        <p14:creationId xmlns:p14="http://schemas.microsoft.com/office/powerpoint/2010/main" val="23959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mn-lt"/>
                <a:ea typeface="+mn-ea"/>
                <a:cs typeface="+mn-cs"/>
              </a:rPr>
              <a:t>3. Villkor är mer än lön </a:t>
            </a:r>
          </a:p>
          <a:p>
            <a:r>
              <a:rPr lang="sv-SE" sz="1200" b="0" i="0" u="none" strike="noStrike" kern="1200" baseline="0" dirty="0" smtClean="0">
                <a:solidFill>
                  <a:schemeClr val="tx1"/>
                </a:solidFill>
                <a:latin typeface="+mn-lt"/>
                <a:ea typeface="+mn-ea"/>
                <a:cs typeface="+mn-cs"/>
              </a:rPr>
              <a:t>Efter arbetsuppgifter, kollegor och chefer rankas arbetsvillkor och förmåner högt. Det är uppenbart att detta handlar om mycket mer än bara lönen. Vilka förmåner och villkor som är attraktiva varierar från person till person, men flexibla arbetstider samt en bra balans mellan arbete och fritid är viktigt för många. </a:t>
            </a:r>
          </a:p>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4. Karriär är kompetensutveckling </a:t>
            </a:r>
          </a:p>
          <a:p>
            <a:r>
              <a:rPr lang="sv-SE" sz="1200" b="0" i="0" u="none" strike="noStrike" kern="1200" baseline="0" dirty="0" smtClean="0">
                <a:solidFill>
                  <a:schemeClr val="tx1"/>
                </a:solidFill>
                <a:latin typeface="+mn-lt"/>
                <a:ea typeface="+mn-ea"/>
                <a:cs typeface="+mn-cs"/>
              </a:rPr>
              <a:t>Kompetensutveckling och möjligheten att nå sin fulla potential oavsett ålder är viktigt för många, inte minst i ett arbetsliv som förändras snabbt. Att utvecklas professionellt och de valmöjligheter det medför är viktigare för många än att göra karriär. Samtidigt är naturligtvis professionell utveckling och karriär inte varandra uteslutande, utan snarare två sidor av samma mynt. </a:t>
            </a:r>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8</a:t>
            </a:fld>
            <a:endParaRPr lang="sv-SE"/>
          </a:p>
        </p:txBody>
      </p:sp>
    </p:spTree>
    <p:extLst>
      <p:ext uri="{BB962C8B-B14F-4D97-AF65-F5344CB8AC3E}">
        <p14:creationId xmlns:p14="http://schemas.microsoft.com/office/powerpoint/2010/main" val="113218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Relativt få anger ovanstående faktorer som viktigast i valet av arbetsgivare på föregående sidor, men det betyder inte att de är oviktiga. Tvärtom är intresset för meningsfulla jobb där man bidrar till samhällsnytta mycket stort.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Framförallt är det viktigt för 55+. De värderar detta ungefär lika högt som 15–24-åringarna gör i SKR:s ungdomsstudie från 2019. De äldsta och de yngsta verkar alltså ha liknande attityder när det kommer till jobb.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Däremot tycker gruppen 36–44 år att det här är mindre viktigt än övriga.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En grupp där intresset för att göra skillnad är som störst är bland medarbetare i kommuner och regioner. </a:t>
            </a:r>
            <a:endParaRPr lang="sv-SE" dirty="0"/>
          </a:p>
        </p:txBody>
      </p:sp>
      <p:sp>
        <p:nvSpPr>
          <p:cNvPr id="4" name="Platshållare för bildnummer 3"/>
          <p:cNvSpPr>
            <a:spLocks noGrp="1"/>
          </p:cNvSpPr>
          <p:nvPr>
            <p:ph type="sldNum" sz="quarter" idx="10"/>
          </p:nvPr>
        </p:nvSpPr>
        <p:spPr/>
        <p:txBody>
          <a:bodyPr/>
          <a:lstStyle/>
          <a:p>
            <a:fld id="{3ED0E13F-BE3E-4A1E-9ACD-2C7158D83BB9}" type="slidenum">
              <a:rPr lang="sv-SE" smtClean="0"/>
              <a:t>9</a:t>
            </a:fld>
            <a:endParaRPr lang="sv-SE"/>
          </a:p>
        </p:txBody>
      </p:sp>
    </p:spTree>
    <p:extLst>
      <p:ext uri="{BB962C8B-B14F-4D97-AF65-F5344CB8AC3E}">
        <p14:creationId xmlns:p14="http://schemas.microsoft.com/office/powerpoint/2010/main" val="319909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3CF9CE46-8191-4D96-8557-2E035F47DEC2}" type="datetime1">
              <a:rPr lang="sv-SE" smtClean="0"/>
              <a:t>2019-12-10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492B96-D037-419E-8DD4-8BFC3818614F}" type="slidenum">
              <a:rPr lang="sv-SE" smtClean="0"/>
              <a:t>‹#›</a:t>
            </a:fld>
            <a:endParaRPr lang="sv-SE"/>
          </a:p>
        </p:txBody>
      </p:sp>
    </p:spTree>
    <p:extLst>
      <p:ext uri="{BB962C8B-B14F-4D97-AF65-F5344CB8AC3E}">
        <p14:creationId xmlns:p14="http://schemas.microsoft.com/office/powerpoint/2010/main" val="140424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C7EA565-6D83-4038-BEB0-BCF3647A16F5}" type="datetime1">
              <a:rPr lang="sv-SE" smtClean="0"/>
              <a:t>2019-12-10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492B96-D037-419E-8DD4-8BFC3818614F}" type="slidenum">
              <a:rPr lang="sv-SE" smtClean="0"/>
              <a:t>‹#›</a:t>
            </a:fld>
            <a:endParaRPr lang="sv-SE"/>
          </a:p>
        </p:txBody>
      </p:sp>
    </p:spTree>
    <p:extLst>
      <p:ext uri="{BB962C8B-B14F-4D97-AF65-F5344CB8AC3E}">
        <p14:creationId xmlns:p14="http://schemas.microsoft.com/office/powerpoint/2010/main" val="116524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6CCEDCA-1989-4068-9B92-082857AFE44C}" type="datetime1">
              <a:rPr lang="sv-SE" smtClean="0"/>
              <a:t>2019-12-10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492B96-D037-419E-8DD4-8BFC3818614F}" type="slidenum">
              <a:rPr lang="sv-SE" smtClean="0"/>
              <a:t>‹#›</a:t>
            </a:fld>
            <a:endParaRPr lang="sv-SE"/>
          </a:p>
        </p:txBody>
      </p:sp>
    </p:spTree>
    <p:extLst>
      <p:ext uri="{BB962C8B-B14F-4D97-AF65-F5344CB8AC3E}">
        <p14:creationId xmlns:p14="http://schemas.microsoft.com/office/powerpoint/2010/main" val="67421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235C335-1E68-4FCA-94BA-8866F2AB6669}" type="datetime1">
              <a:rPr lang="sv-SE" smtClean="0"/>
              <a:t>2019-12-10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492B96-D037-419E-8DD4-8BFC3818614F}" type="slidenum">
              <a:rPr lang="sv-SE" smtClean="0"/>
              <a:t>‹#›</a:t>
            </a:fld>
            <a:endParaRPr lang="sv-SE"/>
          </a:p>
        </p:txBody>
      </p:sp>
    </p:spTree>
    <p:extLst>
      <p:ext uri="{BB962C8B-B14F-4D97-AF65-F5344CB8AC3E}">
        <p14:creationId xmlns:p14="http://schemas.microsoft.com/office/powerpoint/2010/main" val="40080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4CC5DAA9-A4E8-422A-8A1C-96154D79CBB9}" type="datetime1">
              <a:rPr lang="sv-SE" smtClean="0"/>
              <a:t>2019-12-10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492B96-D037-419E-8DD4-8BFC3818614F}" type="slidenum">
              <a:rPr lang="sv-SE" smtClean="0"/>
              <a:t>‹#›</a:t>
            </a:fld>
            <a:endParaRPr lang="sv-SE"/>
          </a:p>
        </p:txBody>
      </p:sp>
    </p:spTree>
    <p:extLst>
      <p:ext uri="{BB962C8B-B14F-4D97-AF65-F5344CB8AC3E}">
        <p14:creationId xmlns:p14="http://schemas.microsoft.com/office/powerpoint/2010/main" val="294414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C5B7DCE1-01F8-4941-8216-4F44E1B1454E}" type="datetime1">
              <a:rPr lang="sv-SE" smtClean="0"/>
              <a:t>2019-12-10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492B96-D037-419E-8DD4-8BFC3818614F}" type="slidenum">
              <a:rPr lang="sv-SE" smtClean="0"/>
              <a:t>‹#›</a:t>
            </a:fld>
            <a:endParaRPr lang="sv-SE"/>
          </a:p>
        </p:txBody>
      </p:sp>
    </p:spTree>
    <p:extLst>
      <p:ext uri="{BB962C8B-B14F-4D97-AF65-F5344CB8AC3E}">
        <p14:creationId xmlns:p14="http://schemas.microsoft.com/office/powerpoint/2010/main" val="101790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6C32150-79D3-4B43-8309-B5A2B64831E8}" type="datetime1">
              <a:rPr lang="sv-SE" smtClean="0"/>
              <a:t>2019-12-10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1492B96-D037-419E-8DD4-8BFC3818614F}" type="slidenum">
              <a:rPr lang="sv-SE" smtClean="0"/>
              <a:t>‹#›</a:t>
            </a:fld>
            <a:endParaRPr lang="sv-SE"/>
          </a:p>
        </p:txBody>
      </p:sp>
    </p:spTree>
    <p:extLst>
      <p:ext uri="{BB962C8B-B14F-4D97-AF65-F5344CB8AC3E}">
        <p14:creationId xmlns:p14="http://schemas.microsoft.com/office/powerpoint/2010/main" val="147079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BBD2DD9-7214-4C45-9910-A3B16FEC5BA6}" type="datetime1">
              <a:rPr lang="sv-SE" smtClean="0"/>
              <a:t>2019-12-10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1492B96-D037-419E-8DD4-8BFC3818614F}" type="slidenum">
              <a:rPr lang="sv-SE" smtClean="0"/>
              <a:t>‹#›</a:t>
            </a:fld>
            <a:endParaRPr lang="sv-SE"/>
          </a:p>
        </p:txBody>
      </p:sp>
    </p:spTree>
    <p:extLst>
      <p:ext uri="{BB962C8B-B14F-4D97-AF65-F5344CB8AC3E}">
        <p14:creationId xmlns:p14="http://schemas.microsoft.com/office/powerpoint/2010/main" val="111972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563073B-DD8B-4858-8BBA-C77BE931984D}" type="datetime1">
              <a:rPr lang="sv-SE" smtClean="0"/>
              <a:t>2019-12-10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1492B96-D037-419E-8DD4-8BFC3818614F}" type="slidenum">
              <a:rPr lang="sv-SE" smtClean="0"/>
              <a:t>‹#›</a:t>
            </a:fld>
            <a:endParaRPr lang="sv-SE"/>
          </a:p>
        </p:txBody>
      </p:sp>
    </p:spTree>
    <p:extLst>
      <p:ext uri="{BB962C8B-B14F-4D97-AF65-F5344CB8AC3E}">
        <p14:creationId xmlns:p14="http://schemas.microsoft.com/office/powerpoint/2010/main" val="133237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B1540107-FB29-4DB2-B7CF-815B9E4DFD8C}" type="datetime1">
              <a:rPr lang="sv-SE" smtClean="0"/>
              <a:t>2019-12-10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492B96-D037-419E-8DD4-8BFC3818614F}" type="slidenum">
              <a:rPr lang="sv-SE" smtClean="0"/>
              <a:t>‹#›</a:t>
            </a:fld>
            <a:endParaRPr lang="sv-SE"/>
          </a:p>
        </p:txBody>
      </p:sp>
    </p:spTree>
    <p:extLst>
      <p:ext uri="{BB962C8B-B14F-4D97-AF65-F5344CB8AC3E}">
        <p14:creationId xmlns:p14="http://schemas.microsoft.com/office/powerpoint/2010/main" val="182293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891EB175-FA12-4B67-9B27-78395EBA9836}" type="datetime1">
              <a:rPr lang="sv-SE" smtClean="0"/>
              <a:t>2019-12-10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492B96-D037-419E-8DD4-8BFC3818614F}" type="slidenum">
              <a:rPr lang="sv-SE" smtClean="0"/>
              <a:t>‹#›</a:t>
            </a:fld>
            <a:endParaRPr lang="sv-SE"/>
          </a:p>
        </p:txBody>
      </p:sp>
    </p:spTree>
    <p:extLst>
      <p:ext uri="{BB962C8B-B14F-4D97-AF65-F5344CB8AC3E}">
        <p14:creationId xmlns:p14="http://schemas.microsoft.com/office/powerpoint/2010/main" val="217461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AF6B1-3E02-40AF-A7C4-AB4AFDC72EBE}" type="datetime1">
              <a:rPr lang="sv-SE" smtClean="0"/>
              <a:t>2019-12-10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92B96-D037-419E-8DD4-8BFC3818614F}" type="slidenum">
              <a:rPr lang="sv-SE" smtClean="0"/>
              <a:t>‹#›</a:t>
            </a:fld>
            <a:endParaRPr lang="sv-SE"/>
          </a:p>
        </p:txBody>
      </p:sp>
    </p:spTree>
    <p:extLst>
      <p:ext uri="{BB962C8B-B14F-4D97-AF65-F5344CB8AC3E}">
        <p14:creationId xmlns:p14="http://schemas.microsoft.com/office/powerpoint/2010/main" val="20423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jpe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85C6"/>
        </a:solidFill>
        <a:effectLst/>
      </p:bgPr>
    </p:bg>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a:srcRect l="-2098" t="7450" r="5850" b="24021"/>
          <a:stretch/>
        </p:blipFill>
        <p:spPr>
          <a:xfrm>
            <a:off x="0" y="207817"/>
            <a:ext cx="10169236" cy="5098473"/>
          </a:xfrm>
          <a:prstGeom prst="rect">
            <a:avLst/>
          </a:prstGeom>
        </p:spPr>
      </p:pic>
      <p:sp>
        <p:nvSpPr>
          <p:cNvPr id="2" name="Platshållare för bildnummer 1"/>
          <p:cNvSpPr>
            <a:spLocks noGrp="1"/>
          </p:cNvSpPr>
          <p:nvPr>
            <p:ph type="sldNum" sz="quarter" idx="12"/>
          </p:nvPr>
        </p:nvSpPr>
        <p:spPr/>
        <p:txBody>
          <a:bodyPr/>
          <a:lstStyle/>
          <a:p>
            <a:fld id="{21492B96-D037-419E-8DD4-8BFC3818614F}" type="slidenum">
              <a:rPr lang="sv-SE" smtClean="0"/>
              <a:t>1</a:t>
            </a:fld>
            <a:endParaRPr lang="sv-SE"/>
          </a:p>
        </p:txBody>
      </p:sp>
    </p:spTree>
    <p:extLst>
      <p:ext uri="{BB962C8B-B14F-4D97-AF65-F5344CB8AC3E}">
        <p14:creationId xmlns:p14="http://schemas.microsoft.com/office/powerpoint/2010/main" val="273367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2" name="Platshållare för bildnummer 1"/>
          <p:cNvSpPr>
            <a:spLocks noGrp="1"/>
          </p:cNvSpPr>
          <p:nvPr>
            <p:ph type="sldNum" sz="quarter" idx="12"/>
          </p:nvPr>
        </p:nvSpPr>
        <p:spPr/>
        <p:txBody>
          <a:bodyPr/>
          <a:lstStyle/>
          <a:p>
            <a:fld id="{21492B96-D037-419E-8DD4-8BFC3818614F}" type="slidenum">
              <a:rPr lang="sv-SE" smtClean="0"/>
              <a:t>10</a:t>
            </a:fld>
            <a:endParaRPr lang="sv-SE"/>
          </a:p>
        </p:txBody>
      </p:sp>
      <p:pic>
        <p:nvPicPr>
          <p:cNvPr id="6" name="Bildobjekt 5"/>
          <p:cNvPicPr>
            <a:picLocks noChangeAspect="1"/>
          </p:cNvPicPr>
          <p:nvPr/>
        </p:nvPicPr>
        <p:blipFill>
          <a:blip r:embed="rId4"/>
          <a:stretch>
            <a:fillRect/>
          </a:stretch>
        </p:blipFill>
        <p:spPr>
          <a:xfrm>
            <a:off x="4263858" y="794544"/>
            <a:ext cx="3801385" cy="5321940"/>
          </a:xfrm>
          <a:prstGeom prst="rect">
            <a:avLst/>
          </a:prstGeom>
        </p:spPr>
      </p:pic>
    </p:spTree>
    <p:extLst>
      <p:ext uri="{BB962C8B-B14F-4D97-AF65-F5344CB8AC3E}">
        <p14:creationId xmlns:p14="http://schemas.microsoft.com/office/powerpoint/2010/main" val="528329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85C6"/>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buNone/>
            </a:pPr>
            <a:r>
              <a:rPr lang="sv-SE" dirty="0" smtClean="0">
                <a:solidFill>
                  <a:schemeClr val="bg1"/>
                </a:solidFill>
              </a:rPr>
              <a:t>KAPITEL </a:t>
            </a:r>
            <a:r>
              <a:rPr lang="sv-SE" sz="6000" dirty="0">
                <a:solidFill>
                  <a:schemeClr val="bg1"/>
                </a:solidFill>
              </a:rPr>
              <a:t>2</a:t>
            </a:r>
          </a:p>
          <a:p>
            <a:pPr marL="0" indent="0">
              <a:buNone/>
            </a:pPr>
            <a:endParaRPr lang="sv-SE" sz="4400" dirty="0" smtClean="0">
              <a:solidFill>
                <a:schemeClr val="bg1"/>
              </a:solidFill>
            </a:endParaRPr>
          </a:p>
          <a:p>
            <a:pPr marL="0" indent="0">
              <a:buNone/>
            </a:pPr>
            <a:r>
              <a:rPr lang="sv-SE" sz="4400" dirty="0" smtClean="0">
                <a:solidFill>
                  <a:schemeClr val="bg1"/>
                </a:solidFill>
              </a:rPr>
              <a:t>Yrkesväxling</a:t>
            </a:r>
            <a:endParaRPr lang="sv-SE" sz="4400" dirty="0">
              <a:solidFill>
                <a:schemeClr val="bg1"/>
              </a:solidFill>
            </a:endParaRPr>
          </a:p>
        </p:txBody>
      </p:sp>
      <p:sp>
        <p:nvSpPr>
          <p:cNvPr id="2" name="Platshållare för bildnummer 1"/>
          <p:cNvSpPr>
            <a:spLocks noGrp="1"/>
          </p:cNvSpPr>
          <p:nvPr>
            <p:ph type="sldNum" sz="quarter" idx="12"/>
          </p:nvPr>
        </p:nvSpPr>
        <p:spPr/>
        <p:txBody>
          <a:bodyPr/>
          <a:lstStyle/>
          <a:p>
            <a:fld id="{21492B96-D037-419E-8DD4-8BFC3818614F}" type="slidenum">
              <a:rPr lang="sv-SE" smtClean="0"/>
              <a:t>11</a:t>
            </a:fld>
            <a:endParaRPr lang="sv-SE"/>
          </a:p>
        </p:txBody>
      </p:sp>
    </p:spTree>
    <p:extLst>
      <p:ext uri="{BB962C8B-B14F-4D97-AF65-F5344CB8AC3E}">
        <p14:creationId xmlns:p14="http://schemas.microsoft.com/office/powerpoint/2010/main" val="2771389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21492B96-D037-419E-8DD4-8BFC3818614F}" type="slidenum">
              <a:rPr lang="sv-SE" smtClean="0"/>
              <a:t>12</a:t>
            </a:fld>
            <a:endParaRPr lang="sv-SE"/>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pic>
        <p:nvPicPr>
          <p:cNvPr id="9" name="Bildobjekt 8"/>
          <p:cNvPicPr>
            <a:picLocks noChangeAspect="1"/>
          </p:cNvPicPr>
          <p:nvPr/>
        </p:nvPicPr>
        <p:blipFill>
          <a:blip r:embed="rId3"/>
          <a:stretch>
            <a:fillRect/>
          </a:stretch>
        </p:blipFill>
        <p:spPr>
          <a:xfrm>
            <a:off x="2215415" y="2030602"/>
            <a:ext cx="7281389" cy="3087309"/>
          </a:xfrm>
          <a:prstGeom prst="rect">
            <a:avLst/>
          </a:prstGeom>
        </p:spPr>
      </p:pic>
    </p:spTree>
    <p:extLst>
      <p:ext uri="{BB962C8B-B14F-4D97-AF65-F5344CB8AC3E}">
        <p14:creationId xmlns:p14="http://schemas.microsoft.com/office/powerpoint/2010/main" val="171620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348" y="0"/>
            <a:ext cx="6273142" cy="6858000"/>
          </a:xfrm>
          <a:prstGeom prst="rect">
            <a:avLst/>
          </a:prstGeom>
        </p:spPr>
      </p:pic>
      <p:sp>
        <p:nvSpPr>
          <p:cNvPr id="4" name="Platshållare för bildnummer 3"/>
          <p:cNvSpPr>
            <a:spLocks noGrp="1"/>
          </p:cNvSpPr>
          <p:nvPr>
            <p:ph type="sldNum" sz="quarter" idx="12"/>
          </p:nvPr>
        </p:nvSpPr>
        <p:spPr/>
        <p:txBody>
          <a:bodyPr/>
          <a:lstStyle/>
          <a:p>
            <a:fld id="{21492B96-D037-419E-8DD4-8BFC3818614F}" type="slidenum">
              <a:rPr lang="sv-SE" smtClean="0"/>
              <a:t>13</a:t>
            </a:fld>
            <a:endParaRPr lang="sv-SE"/>
          </a:p>
        </p:txBody>
      </p:sp>
      <p:pic>
        <p:nvPicPr>
          <p:cNvPr id="5" name="Bildobjekt 4"/>
          <p:cNvPicPr>
            <a:picLocks noChangeAspect="1"/>
          </p:cNvPicPr>
          <p:nvPr/>
        </p:nvPicPr>
        <p:blipFill>
          <a:blip r:embed="rId5"/>
          <a:stretch>
            <a:fillRect/>
          </a:stretch>
        </p:blipFill>
        <p:spPr>
          <a:xfrm>
            <a:off x="8453491" y="3015586"/>
            <a:ext cx="2900310" cy="3103067"/>
          </a:xfrm>
          <a:prstGeom prst="rect">
            <a:avLst/>
          </a:prstGeom>
        </p:spPr>
      </p:pic>
    </p:spTree>
    <p:extLst>
      <p:ext uri="{BB962C8B-B14F-4D97-AF65-F5344CB8AC3E}">
        <p14:creationId xmlns:p14="http://schemas.microsoft.com/office/powerpoint/2010/main" val="1875564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21260" y="309182"/>
            <a:ext cx="9912178" cy="1325563"/>
          </a:xfrm>
        </p:spPr>
        <p:txBody>
          <a:bodyPr>
            <a:normAutofit fontScale="90000"/>
          </a:bodyPr>
          <a:lstStyle/>
          <a:p>
            <a:r>
              <a:rPr lang="sv-SE" sz="3400" b="1" dirty="0" smtClean="0">
                <a:solidFill>
                  <a:srgbClr val="4084C5"/>
                </a:solidFill>
                <a:latin typeface="+mn-lt"/>
                <a:cs typeface="Arial" panose="020B0604020202020204" pitchFamily="34" charset="0"/>
              </a:rPr>
              <a:t>Det </a:t>
            </a:r>
            <a:r>
              <a:rPr lang="sv-SE" sz="3400" b="1" dirty="0">
                <a:solidFill>
                  <a:srgbClr val="4084C5"/>
                </a:solidFill>
                <a:latin typeface="+mn-lt"/>
                <a:cs typeface="Arial" panose="020B0604020202020204" pitchFamily="34" charset="0"/>
              </a:rPr>
              <a:t>är inte bara missnöjda personer som </a:t>
            </a:r>
            <a:r>
              <a:rPr lang="sv-SE" sz="3400" b="1" dirty="0" smtClean="0">
                <a:solidFill>
                  <a:srgbClr val="4084C5"/>
                </a:solidFill>
                <a:latin typeface="+mn-lt"/>
                <a:cs typeface="Arial" panose="020B0604020202020204" pitchFamily="34" charset="0"/>
              </a:rPr>
              <a:t>funderar på att byta yrke</a:t>
            </a:r>
            <a:r>
              <a:rPr lang="sv-SE" b="1" dirty="0">
                <a:solidFill>
                  <a:srgbClr val="4084C5"/>
                </a:solidFill>
                <a:latin typeface="Arial" panose="020B0604020202020204" pitchFamily="34" charset="0"/>
                <a:cs typeface="Arial" panose="020B0604020202020204" pitchFamily="34" charset="0"/>
              </a:rPr>
              <a:t/>
            </a:r>
            <a:br>
              <a:rPr lang="sv-SE" b="1" dirty="0">
                <a:solidFill>
                  <a:srgbClr val="4084C5"/>
                </a:solidFill>
                <a:latin typeface="Arial" panose="020B0604020202020204" pitchFamily="34" charset="0"/>
                <a:cs typeface="Arial" panose="020B0604020202020204" pitchFamily="34" charset="0"/>
              </a:rPr>
            </a:br>
            <a:endParaRPr lang="sv-SE" dirty="0"/>
          </a:p>
        </p:txBody>
      </p:sp>
      <p:sp>
        <p:nvSpPr>
          <p:cNvPr id="4" name="Platshållare för bildnummer 3"/>
          <p:cNvSpPr>
            <a:spLocks noGrp="1"/>
          </p:cNvSpPr>
          <p:nvPr>
            <p:ph type="sldNum" sz="quarter" idx="12"/>
          </p:nvPr>
        </p:nvSpPr>
        <p:spPr/>
        <p:txBody>
          <a:bodyPr/>
          <a:lstStyle/>
          <a:p>
            <a:fld id="{21492B96-D037-419E-8DD4-8BFC3818614F}" type="slidenum">
              <a:rPr lang="sv-SE" smtClean="0"/>
              <a:t>14</a:t>
            </a:fld>
            <a:endParaRPr lang="sv-SE"/>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pic>
        <p:nvPicPr>
          <p:cNvPr id="8" name="Bildobjekt 7"/>
          <p:cNvPicPr>
            <a:picLocks noChangeAspect="1"/>
          </p:cNvPicPr>
          <p:nvPr/>
        </p:nvPicPr>
        <p:blipFill rotWithShape="1">
          <a:blip r:embed="rId4">
            <a:extLst>
              <a:ext uri="{28A0092B-C50C-407E-A947-70E740481C1C}">
                <a14:useLocalDpi xmlns:a14="http://schemas.microsoft.com/office/drawing/2010/main" val="0"/>
              </a:ext>
            </a:extLst>
          </a:blip>
          <a:srcRect l="-1" r="-856" b="23309"/>
          <a:stretch/>
        </p:blipFill>
        <p:spPr>
          <a:xfrm>
            <a:off x="2145444" y="1778470"/>
            <a:ext cx="4278853" cy="2537429"/>
          </a:xfrm>
          <a:prstGeom prst="rect">
            <a:avLst/>
          </a:prstGeom>
        </p:spPr>
      </p:pic>
      <p:pic>
        <p:nvPicPr>
          <p:cNvPr id="9" name="Bildobjekt 8"/>
          <p:cNvPicPr>
            <a:picLocks noChangeAspect="1"/>
          </p:cNvPicPr>
          <p:nvPr/>
        </p:nvPicPr>
        <p:blipFill rotWithShape="1">
          <a:blip r:embed="rId5">
            <a:extLst>
              <a:ext uri="{28A0092B-C50C-407E-A947-70E740481C1C}">
                <a14:useLocalDpi xmlns:a14="http://schemas.microsoft.com/office/drawing/2010/main" val="0"/>
              </a:ext>
            </a:extLst>
          </a:blip>
          <a:srcRect r="-446" b="24651"/>
          <a:stretch/>
        </p:blipFill>
        <p:spPr>
          <a:xfrm>
            <a:off x="6001216" y="1661599"/>
            <a:ext cx="4364388" cy="2627445"/>
          </a:xfrm>
          <a:prstGeom prst="rect">
            <a:avLst/>
          </a:prstGeom>
        </p:spPr>
      </p:pic>
      <p:sp>
        <p:nvSpPr>
          <p:cNvPr id="11" name="Rektangel 10"/>
          <p:cNvSpPr/>
          <p:nvPr/>
        </p:nvSpPr>
        <p:spPr>
          <a:xfrm>
            <a:off x="8610600" y="5162805"/>
            <a:ext cx="2819581" cy="923330"/>
          </a:xfrm>
          <a:prstGeom prst="rect">
            <a:avLst/>
          </a:prstGeom>
        </p:spPr>
        <p:txBody>
          <a:bodyPr wrap="square">
            <a:spAutoFit/>
          </a:bodyPr>
          <a:lstStyle/>
          <a:p>
            <a:r>
              <a:rPr lang="sv-SE" dirty="0"/>
              <a:t>h</a:t>
            </a:r>
            <a:r>
              <a:rPr lang="sv-SE" dirty="0" smtClean="0"/>
              <a:t>ar inte bytt yrke eftersom de inte vet vad de vill göra istället. </a:t>
            </a:r>
            <a:endParaRPr lang="sv-SE" dirty="0"/>
          </a:p>
        </p:txBody>
      </p:sp>
      <p:pic>
        <p:nvPicPr>
          <p:cNvPr id="13" name="Bildobjekt 12"/>
          <p:cNvPicPr>
            <a:picLocks noChangeAspect="1"/>
          </p:cNvPicPr>
          <p:nvPr/>
        </p:nvPicPr>
        <p:blipFill>
          <a:blip r:embed="rId6"/>
          <a:stretch>
            <a:fillRect/>
          </a:stretch>
        </p:blipFill>
        <p:spPr>
          <a:xfrm>
            <a:off x="8502024" y="4212554"/>
            <a:ext cx="3036732" cy="1518366"/>
          </a:xfrm>
          <a:prstGeom prst="rect">
            <a:avLst/>
          </a:prstGeom>
        </p:spPr>
      </p:pic>
      <p:sp>
        <p:nvSpPr>
          <p:cNvPr id="14" name="textruta 13"/>
          <p:cNvSpPr txBox="1"/>
          <p:nvPr/>
        </p:nvSpPr>
        <p:spPr>
          <a:xfrm>
            <a:off x="8606328" y="4449171"/>
            <a:ext cx="2747472" cy="1772072"/>
          </a:xfrm>
          <a:prstGeom prst="rect">
            <a:avLst/>
          </a:prstGeom>
          <a:noFill/>
          <a:ln>
            <a:solidFill>
              <a:srgbClr val="4084C5"/>
            </a:solidFill>
          </a:ln>
        </p:spPr>
        <p:txBody>
          <a:bodyPr wrap="square" rtlCol="0">
            <a:spAutoFit/>
          </a:bodyPr>
          <a:lstStyle/>
          <a:p>
            <a:endParaRPr lang="sv-SE" dirty="0"/>
          </a:p>
        </p:txBody>
      </p:sp>
    </p:spTree>
    <p:extLst>
      <p:ext uri="{BB962C8B-B14F-4D97-AF65-F5344CB8AC3E}">
        <p14:creationId xmlns:p14="http://schemas.microsoft.com/office/powerpoint/2010/main" val="257022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4F3"/>
        </a:solidFill>
        <a:effectLst/>
      </p:bgPr>
    </p:bg>
    <p:spTree>
      <p:nvGrpSpPr>
        <p:cNvPr id="1" name=""/>
        <p:cNvGrpSpPr/>
        <p:nvPr/>
      </p:nvGrpSpPr>
      <p:grpSpPr>
        <a:xfrm>
          <a:off x="0" y="0"/>
          <a:ext cx="0" cy="0"/>
          <a:chOff x="0" y="0"/>
          <a:chExt cx="0" cy="0"/>
        </a:xfrm>
      </p:grpSpPr>
      <p:pic>
        <p:nvPicPr>
          <p:cNvPr id="7" name="Platshållare för innehåll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9928" r="541" b="5065"/>
          <a:stretch/>
        </p:blipFill>
        <p:spPr>
          <a:xfrm>
            <a:off x="1816925" y="691662"/>
            <a:ext cx="8846061" cy="5957552"/>
          </a:xfrm>
        </p:spPr>
      </p:pic>
      <p:sp>
        <p:nvSpPr>
          <p:cNvPr id="8" name="textruta 7"/>
          <p:cNvSpPr txBox="1"/>
          <p:nvPr/>
        </p:nvSpPr>
        <p:spPr>
          <a:xfrm>
            <a:off x="1039179" y="179255"/>
            <a:ext cx="11016343" cy="521681"/>
          </a:xfrm>
          <a:prstGeom prst="rect">
            <a:avLst/>
          </a:prstGeom>
          <a:noFill/>
        </p:spPr>
        <p:txBody>
          <a:bodyPr wrap="square" rtlCol="0">
            <a:spAutoFit/>
          </a:bodyPr>
          <a:lstStyle/>
          <a:p>
            <a:pPr>
              <a:lnSpc>
                <a:spcPct val="90000"/>
              </a:lnSpc>
              <a:spcBef>
                <a:spcPct val="0"/>
              </a:spcBef>
            </a:pPr>
            <a:r>
              <a:rPr lang="sv-SE" sz="3100" b="1" dirty="0">
                <a:solidFill>
                  <a:srgbClr val="4084C5"/>
                </a:solidFill>
                <a:ea typeface="+mj-ea"/>
                <a:cs typeface="+mj-cs"/>
              </a:rPr>
              <a:t>Vad motiverar till </a:t>
            </a:r>
            <a:r>
              <a:rPr lang="sv-SE" sz="3100" b="1" dirty="0" smtClean="0">
                <a:solidFill>
                  <a:srgbClr val="4084C5"/>
                </a:solidFill>
                <a:ea typeface="+mj-ea"/>
                <a:cs typeface="+mj-cs"/>
              </a:rPr>
              <a:t>yrkesbyt</a:t>
            </a:r>
            <a:r>
              <a:rPr lang="sv-SE" sz="3100" b="1" dirty="0" smtClean="0">
                <a:solidFill>
                  <a:srgbClr val="4084C5"/>
                </a:solidFill>
                <a:ea typeface="+mj-ea"/>
                <a:cs typeface="+mj-cs"/>
              </a:rPr>
              <a:t>e?</a:t>
            </a:r>
            <a:endParaRPr lang="sv-SE" sz="3100" b="1" dirty="0">
              <a:solidFill>
                <a:srgbClr val="4084C5"/>
              </a:solidFill>
              <a:ea typeface="+mj-ea"/>
              <a:cs typeface="+mj-cs"/>
            </a:endParaRPr>
          </a:p>
        </p:txBody>
      </p:sp>
      <p:sp>
        <p:nvSpPr>
          <p:cNvPr id="2" name="Platshållare för bildnummer 1"/>
          <p:cNvSpPr>
            <a:spLocks noGrp="1"/>
          </p:cNvSpPr>
          <p:nvPr>
            <p:ph type="sldNum" sz="quarter" idx="12"/>
          </p:nvPr>
        </p:nvSpPr>
        <p:spPr/>
        <p:txBody>
          <a:bodyPr/>
          <a:lstStyle/>
          <a:p>
            <a:fld id="{21492B96-D037-419E-8DD4-8BFC3818614F}" type="slidenum">
              <a:rPr lang="sv-SE" smtClean="0"/>
              <a:t>15</a:t>
            </a:fld>
            <a:endParaRPr lang="sv-SE"/>
          </a:p>
        </p:txBody>
      </p:sp>
    </p:spTree>
    <p:extLst>
      <p:ext uri="{BB962C8B-B14F-4D97-AF65-F5344CB8AC3E}">
        <p14:creationId xmlns:p14="http://schemas.microsoft.com/office/powerpoint/2010/main" val="3254117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4F3"/>
        </a:solidFill>
        <a:effectLst/>
      </p:bgPr>
    </p:bg>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rotWithShape="1">
          <a:blip r:embed="rId3"/>
          <a:srcRect t="7318" r="148"/>
          <a:stretch/>
        </p:blipFill>
        <p:spPr>
          <a:xfrm>
            <a:off x="861240" y="973090"/>
            <a:ext cx="9197627" cy="5668221"/>
          </a:xfrm>
          <a:prstGeom prst="rect">
            <a:avLst/>
          </a:prstGeom>
          <a:solidFill>
            <a:schemeClr val="bg1"/>
          </a:solidFill>
        </p:spPr>
      </p:pic>
      <p:sp>
        <p:nvSpPr>
          <p:cNvPr id="2" name="Rektangel 1"/>
          <p:cNvSpPr/>
          <p:nvPr/>
        </p:nvSpPr>
        <p:spPr>
          <a:xfrm>
            <a:off x="828977" y="219987"/>
            <a:ext cx="9262151" cy="521681"/>
          </a:xfrm>
          <a:prstGeom prst="rect">
            <a:avLst/>
          </a:prstGeom>
        </p:spPr>
        <p:txBody>
          <a:bodyPr wrap="none">
            <a:spAutoFit/>
          </a:bodyPr>
          <a:lstStyle/>
          <a:p>
            <a:pPr>
              <a:lnSpc>
                <a:spcPct val="90000"/>
              </a:lnSpc>
              <a:spcBef>
                <a:spcPct val="0"/>
              </a:spcBef>
            </a:pPr>
            <a:r>
              <a:rPr lang="sv-SE" sz="3100" b="1" dirty="0" smtClean="0">
                <a:solidFill>
                  <a:srgbClr val="4084C5"/>
                </a:solidFill>
              </a:rPr>
              <a:t>…och vad krävs för att kunna skaffa ny/mer utbildning?</a:t>
            </a:r>
            <a:endParaRPr lang="sv-SE" sz="3100" b="1" dirty="0">
              <a:solidFill>
                <a:srgbClr val="4084C5"/>
              </a:solidFill>
            </a:endParaRPr>
          </a:p>
        </p:txBody>
      </p:sp>
      <p:sp>
        <p:nvSpPr>
          <p:cNvPr id="6" name="Platshållare för bildnummer 5"/>
          <p:cNvSpPr>
            <a:spLocks noGrp="1"/>
          </p:cNvSpPr>
          <p:nvPr>
            <p:ph type="sldNum" sz="quarter" idx="12"/>
          </p:nvPr>
        </p:nvSpPr>
        <p:spPr/>
        <p:txBody>
          <a:bodyPr/>
          <a:lstStyle/>
          <a:p>
            <a:fld id="{21492B96-D037-419E-8DD4-8BFC3818614F}" type="slidenum">
              <a:rPr lang="sv-SE" smtClean="0"/>
              <a:t>16</a:t>
            </a:fld>
            <a:endParaRPr lang="sv-SE"/>
          </a:p>
        </p:txBody>
      </p:sp>
      <p:sp>
        <p:nvSpPr>
          <p:cNvPr id="9" name="Rektangel 8"/>
          <p:cNvSpPr/>
          <p:nvPr/>
        </p:nvSpPr>
        <p:spPr>
          <a:xfrm>
            <a:off x="9450854" y="5145140"/>
            <a:ext cx="1762021" cy="923330"/>
          </a:xfrm>
          <a:prstGeom prst="rect">
            <a:avLst/>
          </a:prstGeom>
        </p:spPr>
        <p:txBody>
          <a:bodyPr wrap="none">
            <a:spAutoFit/>
          </a:bodyPr>
          <a:lstStyle/>
          <a:p>
            <a:pPr lvl="0"/>
            <a:r>
              <a:rPr lang="sv-SE" sz="5400" dirty="0" smtClean="0">
                <a:solidFill>
                  <a:prstClr val="black"/>
                </a:solidFill>
                <a:latin typeface="Arial"/>
              </a:rPr>
              <a:t>41% </a:t>
            </a:r>
            <a:endParaRPr lang="sv-SE" sz="5400" dirty="0">
              <a:solidFill>
                <a:prstClr val="black"/>
              </a:solidFill>
              <a:latin typeface="Arial"/>
            </a:endParaRPr>
          </a:p>
        </p:txBody>
      </p:sp>
      <p:sp>
        <p:nvSpPr>
          <p:cNvPr id="11" name="Rektangel 10"/>
          <p:cNvSpPr/>
          <p:nvPr/>
        </p:nvSpPr>
        <p:spPr>
          <a:xfrm>
            <a:off x="9450854" y="5843722"/>
            <a:ext cx="2437270" cy="646331"/>
          </a:xfrm>
          <a:prstGeom prst="rect">
            <a:avLst/>
          </a:prstGeom>
        </p:spPr>
        <p:txBody>
          <a:bodyPr wrap="none">
            <a:spAutoFit/>
          </a:bodyPr>
          <a:lstStyle/>
          <a:p>
            <a:r>
              <a:rPr lang="sv-SE" dirty="0" smtClean="0"/>
              <a:t>kan </a:t>
            </a:r>
            <a:r>
              <a:rPr lang="sv-SE" dirty="0"/>
              <a:t>tänka sig att gå ned </a:t>
            </a:r>
            <a:endParaRPr lang="sv-SE" dirty="0" smtClean="0"/>
          </a:p>
          <a:p>
            <a:r>
              <a:rPr lang="sv-SE" dirty="0" smtClean="0"/>
              <a:t>i </a:t>
            </a:r>
            <a:r>
              <a:rPr lang="sv-SE" dirty="0"/>
              <a:t>lön för att byta yrke</a:t>
            </a:r>
          </a:p>
        </p:txBody>
      </p:sp>
    </p:spTree>
    <p:extLst>
      <p:ext uri="{BB962C8B-B14F-4D97-AF65-F5344CB8AC3E}">
        <p14:creationId xmlns:p14="http://schemas.microsoft.com/office/powerpoint/2010/main" val="3648601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2" name="Rektangel 1"/>
          <p:cNvSpPr/>
          <p:nvPr/>
        </p:nvSpPr>
        <p:spPr>
          <a:xfrm>
            <a:off x="1277687" y="274705"/>
            <a:ext cx="5062283" cy="521681"/>
          </a:xfrm>
          <a:prstGeom prst="rect">
            <a:avLst/>
          </a:prstGeom>
        </p:spPr>
        <p:txBody>
          <a:bodyPr wrap="none">
            <a:spAutoFit/>
          </a:bodyPr>
          <a:lstStyle/>
          <a:p>
            <a:pPr>
              <a:lnSpc>
                <a:spcPct val="90000"/>
              </a:lnSpc>
              <a:spcBef>
                <a:spcPct val="0"/>
              </a:spcBef>
            </a:pPr>
            <a:r>
              <a:rPr lang="sv-SE" sz="3100" b="1" dirty="0" smtClean="0">
                <a:solidFill>
                  <a:srgbClr val="4084C5"/>
                </a:solidFill>
              </a:rPr>
              <a:t>Korta </a:t>
            </a:r>
            <a:r>
              <a:rPr lang="sv-SE" sz="3100" b="1" dirty="0" smtClean="0">
                <a:solidFill>
                  <a:srgbClr val="4084C5"/>
                </a:solidFill>
              </a:rPr>
              <a:t>utbildningar </a:t>
            </a:r>
            <a:r>
              <a:rPr lang="sv-SE" sz="3100" b="1" dirty="0" smtClean="0">
                <a:solidFill>
                  <a:srgbClr val="4084C5"/>
                </a:solidFill>
              </a:rPr>
              <a:t>efterfrågas</a:t>
            </a:r>
            <a:endParaRPr lang="sv-SE" sz="3100" b="1" dirty="0">
              <a:solidFill>
                <a:srgbClr val="4084C5"/>
              </a:solidFill>
            </a:endParaRPr>
          </a:p>
        </p:txBody>
      </p:sp>
      <p:pic>
        <p:nvPicPr>
          <p:cNvPr id="7" name="Bildobjekt 6"/>
          <p:cNvPicPr>
            <a:picLocks noChangeAspect="1"/>
          </p:cNvPicPr>
          <p:nvPr/>
        </p:nvPicPr>
        <p:blipFill rotWithShape="1">
          <a:blip r:embed="rId4" cstate="print">
            <a:extLst>
              <a:ext uri="{28A0092B-C50C-407E-A947-70E740481C1C}">
                <a14:useLocalDpi xmlns:a14="http://schemas.microsoft.com/office/drawing/2010/main" val="0"/>
              </a:ext>
            </a:extLst>
          </a:blip>
          <a:srcRect r="2391" b="19425"/>
          <a:stretch/>
        </p:blipFill>
        <p:spPr>
          <a:xfrm>
            <a:off x="7068763" y="1575771"/>
            <a:ext cx="2664783" cy="2825820"/>
          </a:xfrm>
          <a:prstGeom prst="rect">
            <a:avLst/>
          </a:prstGeom>
        </p:spPr>
      </p:pic>
      <p:pic>
        <p:nvPicPr>
          <p:cNvPr id="8" name="Bildobjekt 7"/>
          <p:cNvPicPr>
            <a:picLocks noChangeAspect="1"/>
          </p:cNvPicPr>
          <p:nvPr/>
        </p:nvPicPr>
        <p:blipFill rotWithShape="1">
          <a:blip r:embed="rId5">
            <a:extLst>
              <a:ext uri="{28A0092B-C50C-407E-A947-70E740481C1C}">
                <a14:useLocalDpi xmlns:a14="http://schemas.microsoft.com/office/drawing/2010/main" val="0"/>
              </a:ext>
            </a:extLst>
          </a:blip>
          <a:srcRect t="12134" r="-750"/>
          <a:stretch/>
        </p:blipFill>
        <p:spPr>
          <a:xfrm>
            <a:off x="1169403" y="1298439"/>
            <a:ext cx="6001418" cy="5364091"/>
          </a:xfrm>
          <a:prstGeom prst="rect">
            <a:avLst/>
          </a:prstGeom>
        </p:spPr>
      </p:pic>
      <p:sp>
        <p:nvSpPr>
          <p:cNvPr id="5" name="Platshållare för bildnummer 4"/>
          <p:cNvSpPr>
            <a:spLocks noGrp="1"/>
          </p:cNvSpPr>
          <p:nvPr>
            <p:ph type="sldNum" sz="quarter" idx="12"/>
          </p:nvPr>
        </p:nvSpPr>
        <p:spPr/>
        <p:txBody>
          <a:bodyPr/>
          <a:lstStyle/>
          <a:p>
            <a:fld id="{21492B96-D037-419E-8DD4-8BFC3818614F}" type="slidenum">
              <a:rPr lang="sv-SE" smtClean="0"/>
              <a:t>17</a:t>
            </a:fld>
            <a:endParaRPr lang="sv-SE"/>
          </a:p>
        </p:txBody>
      </p:sp>
    </p:spTree>
    <p:extLst>
      <p:ext uri="{BB962C8B-B14F-4D97-AF65-F5344CB8AC3E}">
        <p14:creationId xmlns:p14="http://schemas.microsoft.com/office/powerpoint/2010/main" val="1041137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2" name="Platshållare för bildnummer 1"/>
          <p:cNvSpPr>
            <a:spLocks noGrp="1"/>
          </p:cNvSpPr>
          <p:nvPr>
            <p:ph type="sldNum" sz="quarter" idx="12"/>
          </p:nvPr>
        </p:nvSpPr>
        <p:spPr/>
        <p:txBody>
          <a:bodyPr/>
          <a:lstStyle/>
          <a:p>
            <a:fld id="{21492B96-D037-419E-8DD4-8BFC3818614F}" type="slidenum">
              <a:rPr lang="sv-SE" smtClean="0"/>
              <a:t>18</a:t>
            </a:fld>
            <a:endParaRPr lang="sv-SE"/>
          </a:p>
        </p:txBody>
      </p:sp>
      <p:pic>
        <p:nvPicPr>
          <p:cNvPr id="10" name="Bildobjekt 9"/>
          <p:cNvPicPr>
            <a:picLocks noChangeAspect="1"/>
          </p:cNvPicPr>
          <p:nvPr/>
        </p:nvPicPr>
        <p:blipFill>
          <a:blip r:embed="rId3"/>
          <a:stretch>
            <a:fillRect/>
          </a:stretch>
        </p:blipFill>
        <p:spPr>
          <a:xfrm>
            <a:off x="8416359" y="971964"/>
            <a:ext cx="2937441" cy="4630884"/>
          </a:xfrm>
          <a:prstGeom prst="rect">
            <a:avLst/>
          </a:prstGeom>
        </p:spPr>
      </p:pic>
      <p:pic>
        <p:nvPicPr>
          <p:cNvPr id="11" name="Bildobjekt 10"/>
          <p:cNvPicPr>
            <a:picLocks noChangeAspect="1"/>
          </p:cNvPicPr>
          <p:nvPr/>
        </p:nvPicPr>
        <p:blipFill>
          <a:blip r:embed="rId4"/>
          <a:stretch>
            <a:fillRect/>
          </a:stretch>
        </p:blipFill>
        <p:spPr>
          <a:xfrm>
            <a:off x="589792" y="1550835"/>
            <a:ext cx="7622105" cy="3473141"/>
          </a:xfrm>
          <a:prstGeom prst="rect">
            <a:avLst/>
          </a:prstGeom>
        </p:spPr>
      </p:pic>
    </p:spTree>
    <p:extLst>
      <p:ext uri="{BB962C8B-B14F-4D97-AF65-F5344CB8AC3E}">
        <p14:creationId xmlns:p14="http://schemas.microsoft.com/office/powerpoint/2010/main" val="54014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85C6"/>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buNone/>
            </a:pPr>
            <a:r>
              <a:rPr lang="sv-SE" dirty="0" smtClean="0">
                <a:solidFill>
                  <a:schemeClr val="bg1"/>
                </a:solidFill>
              </a:rPr>
              <a:t>KAPITEL </a:t>
            </a:r>
            <a:r>
              <a:rPr lang="sv-SE" sz="6000" dirty="0" smtClean="0">
                <a:solidFill>
                  <a:schemeClr val="bg1"/>
                </a:solidFill>
              </a:rPr>
              <a:t>3</a:t>
            </a:r>
            <a:endParaRPr lang="sv-SE" sz="6000" dirty="0">
              <a:solidFill>
                <a:schemeClr val="bg1"/>
              </a:solidFill>
            </a:endParaRPr>
          </a:p>
          <a:p>
            <a:pPr marL="0" indent="0">
              <a:buNone/>
            </a:pPr>
            <a:endParaRPr lang="sv-SE" sz="4400" dirty="0" smtClean="0">
              <a:solidFill>
                <a:schemeClr val="bg1"/>
              </a:solidFill>
            </a:endParaRPr>
          </a:p>
          <a:p>
            <a:pPr marL="0" indent="0">
              <a:buNone/>
            </a:pPr>
            <a:r>
              <a:rPr lang="sv-SE" sz="4400" dirty="0" smtClean="0">
                <a:solidFill>
                  <a:schemeClr val="bg1"/>
                </a:solidFill>
              </a:rPr>
              <a:t>Förlängt arbetsliv</a:t>
            </a:r>
            <a:endParaRPr lang="sv-SE" sz="4400" dirty="0">
              <a:solidFill>
                <a:schemeClr val="bg1"/>
              </a:solidFill>
            </a:endParaRPr>
          </a:p>
        </p:txBody>
      </p:sp>
      <p:sp>
        <p:nvSpPr>
          <p:cNvPr id="2" name="Platshållare för bildnummer 1"/>
          <p:cNvSpPr>
            <a:spLocks noGrp="1"/>
          </p:cNvSpPr>
          <p:nvPr>
            <p:ph type="sldNum" sz="quarter" idx="12"/>
          </p:nvPr>
        </p:nvSpPr>
        <p:spPr/>
        <p:txBody>
          <a:bodyPr/>
          <a:lstStyle/>
          <a:p>
            <a:fld id="{21492B96-D037-419E-8DD4-8BFC3818614F}" type="slidenum">
              <a:rPr lang="sv-SE" smtClean="0"/>
              <a:t>19</a:t>
            </a:fld>
            <a:endParaRPr lang="sv-SE"/>
          </a:p>
        </p:txBody>
      </p:sp>
    </p:spTree>
    <p:extLst>
      <p:ext uri="{BB962C8B-B14F-4D97-AF65-F5344CB8AC3E}">
        <p14:creationId xmlns:p14="http://schemas.microsoft.com/office/powerpoint/2010/main" val="3570315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576496" y="1845272"/>
            <a:ext cx="8704489" cy="4328287"/>
          </a:xfrm>
        </p:spPr>
        <p:txBody>
          <a:bodyPr>
            <a:normAutofit/>
          </a:bodyPr>
          <a:lstStyle/>
          <a:p>
            <a:pPr marL="0" indent="0">
              <a:buNone/>
            </a:pPr>
            <a:r>
              <a:rPr lang="sv-SE" dirty="0" smtClean="0">
                <a:solidFill>
                  <a:srgbClr val="253B8E"/>
                </a:solidFill>
                <a:latin typeface="Ziggurat Black" pitchFamily="50" charset="0"/>
                <a:cs typeface="Whitney Bold" pitchFamily="50" charset="0"/>
              </a:rPr>
              <a:t>	</a:t>
            </a:r>
            <a:r>
              <a:rPr lang="sv-SE" dirty="0" smtClean="0">
                <a:cs typeface="Arial" panose="020B0604020202020204" pitchFamily="34" charset="0"/>
              </a:rPr>
              <a:t>Attraktiva arbetsgivare</a:t>
            </a:r>
          </a:p>
          <a:p>
            <a:pPr marL="0" indent="0">
              <a:buNone/>
            </a:pPr>
            <a:endParaRPr lang="sv-SE" sz="3100" dirty="0" smtClean="0">
              <a:cs typeface="Arial" panose="020B0604020202020204" pitchFamily="34" charset="0"/>
            </a:endParaRPr>
          </a:p>
          <a:p>
            <a:pPr marL="0" indent="0">
              <a:buNone/>
            </a:pPr>
            <a:r>
              <a:rPr lang="sv-SE" sz="3100" dirty="0" smtClean="0">
                <a:cs typeface="Arial" panose="020B0604020202020204" pitchFamily="34" charset="0"/>
              </a:rPr>
              <a:t>	</a:t>
            </a:r>
            <a:r>
              <a:rPr lang="sv-SE" dirty="0" smtClean="0">
                <a:cs typeface="Arial" panose="020B0604020202020204" pitchFamily="34" charset="0"/>
              </a:rPr>
              <a:t>Yrkesväxling</a:t>
            </a:r>
          </a:p>
          <a:p>
            <a:pPr marL="0" indent="0">
              <a:buNone/>
            </a:pPr>
            <a:endParaRPr lang="sv-SE" dirty="0" smtClean="0">
              <a:cs typeface="Arial" panose="020B0604020202020204" pitchFamily="34" charset="0"/>
            </a:endParaRPr>
          </a:p>
          <a:p>
            <a:pPr marL="0" indent="0">
              <a:buNone/>
            </a:pPr>
            <a:r>
              <a:rPr lang="sv-SE" dirty="0" smtClean="0">
                <a:cs typeface="Arial" panose="020B0604020202020204" pitchFamily="34" charset="0"/>
              </a:rPr>
              <a:t>	Förlängt arbetsliv</a:t>
            </a:r>
          </a:p>
          <a:p>
            <a:pPr marL="0" indent="0">
              <a:buNone/>
            </a:pPr>
            <a:endParaRPr lang="sv-SE" dirty="0" smtClean="0">
              <a:cs typeface="Arial" panose="020B0604020202020204" pitchFamily="34" charset="0"/>
            </a:endParaRPr>
          </a:p>
          <a:p>
            <a:pPr marL="0" indent="0">
              <a:buNone/>
            </a:pPr>
            <a:r>
              <a:rPr lang="sv-SE" dirty="0" smtClean="0">
                <a:cs typeface="Arial" panose="020B0604020202020204" pitchFamily="34" charset="0"/>
              </a:rPr>
              <a:t>	Intresset för välfärden</a:t>
            </a:r>
            <a:endParaRPr lang="sv-SE" dirty="0">
              <a:cs typeface="Arial" panose="020B0604020202020204" pitchFamily="34" charset="0"/>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59B47-3941-4B4C-923D-02681D524707}"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Ellips 3"/>
          <p:cNvSpPr/>
          <p:nvPr/>
        </p:nvSpPr>
        <p:spPr>
          <a:xfrm>
            <a:off x="1684906" y="3797207"/>
            <a:ext cx="729343" cy="768658"/>
          </a:xfrm>
          <a:prstGeom prst="ellipse">
            <a:avLst/>
          </a:prstGeom>
          <a:solidFill>
            <a:srgbClr val="40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A0369"/>
              </a:solidFill>
              <a:effectLst/>
              <a:uLnTx/>
              <a:uFillTx/>
              <a:latin typeface="Calibri" panose="020F0502020204030204"/>
              <a:ea typeface="+mn-ea"/>
              <a:cs typeface="+mn-cs"/>
            </a:endParaRPr>
          </a:p>
        </p:txBody>
      </p:sp>
      <p:sp>
        <p:nvSpPr>
          <p:cNvPr id="7" name="Ellips 6"/>
          <p:cNvSpPr/>
          <p:nvPr/>
        </p:nvSpPr>
        <p:spPr>
          <a:xfrm>
            <a:off x="1643025" y="2754619"/>
            <a:ext cx="729343" cy="768658"/>
          </a:xfrm>
          <a:prstGeom prst="ellipse">
            <a:avLst/>
          </a:prstGeom>
          <a:solidFill>
            <a:srgbClr val="4085C6"/>
          </a:solidFill>
          <a:ln>
            <a:solidFill>
              <a:srgbClr val="408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A0369"/>
              </a:solidFill>
              <a:effectLst/>
              <a:uLnTx/>
              <a:uFillTx/>
              <a:latin typeface="Calibri" panose="020F0502020204030204"/>
              <a:ea typeface="+mn-ea"/>
              <a:cs typeface="+mn-cs"/>
            </a:endParaRPr>
          </a:p>
        </p:txBody>
      </p:sp>
      <p:sp>
        <p:nvSpPr>
          <p:cNvPr id="8" name="Ellips 7"/>
          <p:cNvSpPr/>
          <p:nvPr/>
        </p:nvSpPr>
        <p:spPr>
          <a:xfrm>
            <a:off x="1687033" y="4839795"/>
            <a:ext cx="729343" cy="768658"/>
          </a:xfrm>
          <a:prstGeom prst="ellipse">
            <a:avLst/>
          </a:prstGeom>
          <a:solidFill>
            <a:srgbClr val="40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A0369"/>
              </a:solidFill>
              <a:effectLst/>
              <a:uLnTx/>
              <a:uFillTx/>
              <a:latin typeface="Calibri" panose="020F0502020204030204"/>
              <a:ea typeface="+mn-ea"/>
              <a:cs typeface="+mn-cs"/>
            </a:endParaRPr>
          </a:p>
        </p:txBody>
      </p:sp>
      <p:sp>
        <p:nvSpPr>
          <p:cNvPr id="9" name="Ellips 8"/>
          <p:cNvSpPr/>
          <p:nvPr/>
        </p:nvSpPr>
        <p:spPr>
          <a:xfrm>
            <a:off x="1643025" y="1680055"/>
            <a:ext cx="729343" cy="768658"/>
          </a:xfrm>
          <a:prstGeom prst="ellipse">
            <a:avLst/>
          </a:prstGeom>
          <a:solidFill>
            <a:srgbClr val="4085C6"/>
          </a:solidFill>
          <a:ln>
            <a:solidFill>
              <a:srgbClr val="408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D6EA7"/>
              </a:solidFill>
              <a:effectLst/>
              <a:uLnTx/>
              <a:uFillTx/>
              <a:latin typeface="Calibri" panose="020F0502020204030204"/>
              <a:ea typeface="+mn-ea"/>
              <a:cs typeface="+mn-cs"/>
            </a:endParaRPr>
          </a:p>
        </p:txBody>
      </p:sp>
      <p:sp>
        <p:nvSpPr>
          <p:cNvPr id="10" name="textruta 9"/>
          <p:cNvSpPr txBox="1"/>
          <p:nvPr/>
        </p:nvSpPr>
        <p:spPr>
          <a:xfrm>
            <a:off x="1807634" y="1844047"/>
            <a:ext cx="5820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smtClean="0">
                <a:ln>
                  <a:noFill/>
                </a:ln>
                <a:solidFill>
                  <a:prstClr val="black"/>
                </a:solidFill>
                <a:effectLst/>
                <a:uLnTx/>
                <a:uFillTx/>
                <a:ea typeface="+mn-ea"/>
                <a:cs typeface="Arial" panose="020B0604020202020204" pitchFamily="34" charset="0"/>
              </a:rPr>
              <a:t>1</a:t>
            </a:r>
            <a:endParaRPr kumimoji="0" lang="sv-SE" sz="2400" b="0" i="0" u="none" strike="noStrike" kern="1200" cap="none" spc="0" normalizeH="0" baseline="0" noProof="0" dirty="0">
              <a:ln>
                <a:noFill/>
              </a:ln>
              <a:solidFill>
                <a:prstClr val="white"/>
              </a:solidFill>
              <a:effectLst/>
              <a:uLnTx/>
              <a:uFillTx/>
              <a:ea typeface="+mn-ea"/>
              <a:cs typeface="Whitney Book" pitchFamily="50" charset="0"/>
            </a:endParaRPr>
          </a:p>
        </p:txBody>
      </p:sp>
      <p:sp>
        <p:nvSpPr>
          <p:cNvPr id="13" name="textruta 12"/>
          <p:cNvSpPr txBox="1"/>
          <p:nvPr/>
        </p:nvSpPr>
        <p:spPr>
          <a:xfrm>
            <a:off x="1714842" y="3950703"/>
            <a:ext cx="6694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smtClean="0">
                <a:ln>
                  <a:noFill/>
                </a:ln>
                <a:solidFill>
                  <a:prstClr val="black"/>
                </a:solidFill>
                <a:effectLst/>
                <a:uLnTx/>
                <a:uFillTx/>
                <a:ea typeface="+mn-ea"/>
                <a:cs typeface="Arial" panose="020B0604020202020204" pitchFamily="34" charset="0"/>
              </a:rPr>
              <a:t>3</a:t>
            </a:r>
            <a:endParaRPr kumimoji="0" lang="sv-SE" sz="2400" b="0" i="0" u="none" strike="noStrike" kern="1200" cap="none" spc="0" normalizeH="0" baseline="0" noProof="0" dirty="0">
              <a:ln>
                <a:noFill/>
              </a:ln>
              <a:solidFill>
                <a:prstClr val="white"/>
              </a:solidFill>
              <a:effectLst/>
              <a:uLnTx/>
              <a:uFillTx/>
              <a:ea typeface="+mn-ea"/>
              <a:cs typeface="Whitney Book" pitchFamily="50" charset="0"/>
            </a:endParaRPr>
          </a:p>
        </p:txBody>
      </p:sp>
      <p:sp>
        <p:nvSpPr>
          <p:cNvPr id="15" name="textruta 14"/>
          <p:cNvSpPr txBox="1"/>
          <p:nvPr/>
        </p:nvSpPr>
        <p:spPr>
          <a:xfrm>
            <a:off x="1849185" y="5007351"/>
            <a:ext cx="8020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smtClean="0">
                <a:ln>
                  <a:noFill/>
                </a:ln>
                <a:solidFill>
                  <a:prstClr val="black"/>
                </a:solidFill>
                <a:effectLst/>
                <a:uLnTx/>
                <a:uFillTx/>
                <a:ea typeface="+mn-ea"/>
                <a:cs typeface="Arial" panose="020B0604020202020204" pitchFamily="34" charset="0"/>
              </a:rPr>
              <a:t>4</a:t>
            </a:r>
            <a:endParaRPr kumimoji="0" lang="sv-SE" sz="2400" b="0" i="0" u="none" strike="noStrike" kern="1200" cap="none" spc="0" normalizeH="0" baseline="0" noProof="0" dirty="0">
              <a:ln>
                <a:noFill/>
              </a:ln>
              <a:solidFill>
                <a:prstClr val="white"/>
              </a:solidFill>
              <a:effectLst/>
              <a:uLnTx/>
              <a:uFillTx/>
              <a:ea typeface="+mn-ea"/>
              <a:cs typeface="Whitney Book" pitchFamily="50" charset="0"/>
            </a:endParaRPr>
          </a:p>
        </p:txBody>
      </p:sp>
      <p:sp>
        <p:nvSpPr>
          <p:cNvPr id="16" name="textruta 15"/>
          <p:cNvSpPr txBox="1"/>
          <p:nvPr/>
        </p:nvSpPr>
        <p:spPr>
          <a:xfrm>
            <a:off x="1248089" y="208992"/>
            <a:ext cx="10603332"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100" b="1" i="0" u="none" strike="noStrike" kern="1200" cap="none" spc="0" normalizeH="0" baseline="0" noProof="0" dirty="0" smtClean="0">
                <a:ln>
                  <a:noFill/>
                </a:ln>
                <a:solidFill>
                  <a:srgbClr val="4085C6"/>
                </a:solidFill>
                <a:effectLst/>
                <a:uLnTx/>
                <a:uFillTx/>
                <a:cs typeface="Arial" panose="020B0604020202020204" pitchFamily="34" charset="0"/>
              </a:rPr>
              <a:t>Fyra kapitel på temat ett förlängt och förändrat </a:t>
            </a:r>
            <a:r>
              <a:rPr kumimoji="0" lang="sv-SE" sz="3100" b="1" i="0" u="none" strike="noStrike" kern="1200" cap="none" spc="0" normalizeH="0" baseline="0" noProof="0" dirty="0" smtClean="0">
                <a:ln>
                  <a:noFill/>
                </a:ln>
                <a:solidFill>
                  <a:srgbClr val="4085C6"/>
                </a:solidFill>
                <a:effectLst/>
                <a:uLnTx/>
                <a:uFillTx/>
                <a:cs typeface="Arial" panose="020B0604020202020204" pitchFamily="34" charset="0"/>
              </a:rPr>
              <a:t>arbetsliv:</a:t>
            </a:r>
            <a:endParaRPr kumimoji="0" lang="sv-SE" sz="3100" b="1" i="0" u="none" strike="noStrike" kern="1200" cap="none" spc="0" normalizeH="0" baseline="0" noProof="0" dirty="0">
              <a:ln>
                <a:noFill/>
              </a:ln>
              <a:solidFill>
                <a:srgbClr val="4085C6"/>
              </a:solidFill>
              <a:effectLst/>
              <a:uLnTx/>
              <a:uFillTx/>
              <a:cs typeface="Arial" panose="020B0604020202020204" pitchFamily="34" charset="0"/>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12" name="textruta 11"/>
          <p:cNvSpPr txBox="1"/>
          <p:nvPr/>
        </p:nvSpPr>
        <p:spPr>
          <a:xfrm>
            <a:off x="1830927" y="2909318"/>
            <a:ext cx="377426" cy="461665"/>
          </a:xfrm>
          <a:prstGeom prst="rect">
            <a:avLst/>
          </a:prstGeom>
          <a:noFill/>
        </p:spPr>
        <p:txBody>
          <a:bodyPr wrap="square" rtlCol="0">
            <a:spAutoFit/>
          </a:bodyPr>
          <a:lstStyle/>
          <a:p>
            <a:r>
              <a:rPr lang="sv-SE" sz="2400" b="1" dirty="0" smtClean="0">
                <a:cs typeface="Arial" panose="020B0604020202020204" pitchFamily="34" charset="0"/>
              </a:rPr>
              <a:t>2</a:t>
            </a:r>
            <a:endParaRPr lang="sv-SE" sz="2400" b="1" dirty="0">
              <a:cs typeface="Arial" panose="020B0604020202020204" pitchFamily="34" charset="0"/>
            </a:endParaRPr>
          </a:p>
        </p:txBody>
      </p:sp>
    </p:spTree>
    <p:extLst>
      <p:ext uri="{BB962C8B-B14F-4D97-AF65-F5344CB8AC3E}">
        <p14:creationId xmlns:p14="http://schemas.microsoft.com/office/powerpoint/2010/main" val="2982213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2" name="textruta 1"/>
          <p:cNvSpPr txBox="1"/>
          <p:nvPr/>
        </p:nvSpPr>
        <p:spPr>
          <a:xfrm>
            <a:off x="1223158" y="367156"/>
            <a:ext cx="9215252" cy="521681"/>
          </a:xfrm>
          <a:prstGeom prst="rect">
            <a:avLst/>
          </a:prstGeom>
          <a:noFill/>
        </p:spPr>
        <p:txBody>
          <a:bodyPr wrap="square" rtlCol="0">
            <a:spAutoFit/>
          </a:bodyPr>
          <a:lstStyle/>
          <a:p>
            <a:pPr>
              <a:lnSpc>
                <a:spcPct val="90000"/>
              </a:lnSpc>
              <a:spcBef>
                <a:spcPct val="0"/>
              </a:spcBef>
            </a:pPr>
            <a:r>
              <a:rPr lang="sv-SE" sz="3100" b="1" dirty="0">
                <a:solidFill>
                  <a:srgbClr val="4084C5"/>
                </a:solidFill>
              </a:rPr>
              <a:t>Allt fler kan tänka sig att jobba längre</a:t>
            </a:r>
          </a:p>
        </p:txBody>
      </p:sp>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324" y="1642696"/>
            <a:ext cx="7380157" cy="3736920"/>
          </a:xfrm>
          <a:prstGeom prst="rect">
            <a:avLst/>
          </a:prstGeom>
        </p:spPr>
      </p:pic>
      <p:sp>
        <p:nvSpPr>
          <p:cNvPr id="4" name="Platshållare för bildnummer 3"/>
          <p:cNvSpPr>
            <a:spLocks noGrp="1"/>
          </p:cNvSpPr>
          <p:nvPr>
            <p:ph type="sldNum" sz="quarter" idx="12"/>
          </p:nvPr>
        </p:nvSpPr>
        <p:spPr/>
        <p:txBody>
          <a:bodyPr/>
          <a:lstStyle/>
          <a:p>
            <a:fld id="{21492B96-D037-419E-8DD4-8BFC3818614F}" type="slidenum">
              <a:rPr lang="sv-SE" smtClean="0"/>
              <a:t>20</a:t>
            </a:fld>
            <a:endParaRPr lang="sv-SE"/>
          </a:p>
        </p:txBody>
      </p:sp>
      <p:pic>
        <p:nvPicPr>
          <p:cNvPr id="6" name="Bildobjekt 5"/>
          <p:cNvPicPr>
            <a:picLocks noChangeAspect="1"/>
          </p:cNvPicPr>
          <p:nvPr/>
        </p:nvPicPr>
        <p:blipFill>
          <a:blip r:embed="rId5"/>
          <a:stretch>
            <a:fillRect/>
          </a:stretch>
        </p:blipFill>
        <p:spPr>
          <a:xfrm>
            <a:off x="8295462" y="2091831"/>
            <a:ext cx="3058338" cy="2425578"/>
          </a:xfrm>
          <a:prstGeom prst="rect">
            <a:avLst/>
          </a:prstGeom>
        </p:spPr>
      </p:pic>
    </p:spTree>
    <p:extLst>
      <p:ext uri="{BB962C8B-B14F-4D97-AF65-F5344CB8AC3E}">
        <p14:creationId xmlns:p14="http://schemas.microsoft.com/office/powerpoint/2010/main" val="3230559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3" name="textruta 2"/>
          <p:cNvSpPr txBox="1"/>
          <p:nvPr/>
        </p:nvSpPr>
        <p:spPr>
          <a:xfrm>
            <a:off x="1198605" y="203905"/>
            <a:ext cx="9279924" cy="951030"/>
          </a:xfrm>
          <a:prstGeom prst="rect">
            <a:avLst/>
          </a:prstGeom>
          <a:noFill/>
        </p:spPr>
        <p:txBody>
          <a:bodyPr wrap="square" rtlCol="0">
            <a:spAutoFit/>
          </a:bodyPr>
          <a:lstStyle/>
          <a:p>
            <a:pPr>
              <a:lnSpc>
                <a:spcPct val="90000"/>
              </a:lnSpc>
              <a:spcBef>
                <a:spcPct val="0"/>
              </a:spcBef>
            </a:pPr>
            <a:r>
              <a:rPr lang="sv-SE" sz="3100" b="1" dirty="0" smtClean="0">
                <a:solidFill>
                  <a:srgbClr val="4084C5"/>
                </a:solidFill>
              </a:rPr>
              <a:t>Är det något som skulle göra dig intresserad av att jobba längre?</a:t>
            </a:r>
            <a:endParaRPr lang="sv-SE" sz="3100" b="1" dirty="0">
              <a:solidFill>
                <a:srgbClr val="4084C5"/>
              </a:solidFill>
            </a:endParaRPr>
          </a:p>
        </p:txBody>
      </p:sp>
      <p:sp>
        <p:nvSpPr>
          <p:cNvPr id="4" name="Platshållare för bildnummer 3"/>
          <p:cNvSpPr>
            <a:spLocks noGrp="1"/>
          </p:cNvSpPr>
          <p:nvPr>
            <p:ph type="sldNum" sz="quarter" idx="12"/>
          </p:nvPr>
        </p:nvSpPr>
        <p:spPr/>
        <p:txBody>
          <a:bodyPr/>
          <a:lstStyle/>
          <a:p>
            <a:fld id="{21492B96-D037-419E-8DD4-8BFC3818614F}" type="slidenum">
              <a:rPr lang="sv-SE" smtClean="0"/>
              <a:t>21</a:t>
            </a:fld>
            <a:endParaRPr lang="sv-SE"/>
          </a:p>
        </p:txBody>
      </p:sp>
      <p:pic>
        <p:nvPicPr>
          <p:cNvPr id="5" name="Bildobjekt 4"/>
          <p:cNvPicPr>
            <a:picLocks noChangeAspect="1"/>
          </p:cNvPicPr>
          <p:nvPr/>
        </p:nvPicPr>
        <p:blipFill>
          <a:blip r:embed="rId4"/>
          <a:stretch>
            <a:fillRect/>
          </a:stretch>
        </p:blipFill>
        <p:spPr>
          <a:xfrm>
            <a:off x="8307859" y="4074736"/>
            <a:ext cx="2893541" cy="2281614"/>
          </a:xfrm>
          <a:prstGeom prst="rect">
            <a:avLst/>
          </a:prstGeom>
        </p:spPr>
      </p:pic>
      <p:pic>
        <p:nvPicPr>
          <p:cNvPr id="8" name="Bildobjekt 7"/>
          <p:cNvPicPr>
            <a:picLocks noChangeAspect="1"/>
          </p:cNvPicPr>
          <p:nvPr/>
        </p:nvPicPr>
        <p:blipFill>
          <a:blip r:embed="rId5"/>
          <a:stretch>
            <a:fillRect/>
          </a:stretch>
        </p:blipFill>
        <p:spPr>
          <a:xfrm>
            <a:off x="1198605" y="1396170"/>
            <a:ext cx="6832269" cy="4958171"/>
          </a:xfrm>
          <a:prstGeom prst="rect">
            <a:avLst/>
          </a:prstGeom>
        </p:spPr>
      </p:pic>
      <p:pic>
        <p:nvPicPr>
          <p:cNvPr id="9" name="Bildobjekt 8"/>
          <p:cNvPicPr>
            <a:picLocks noChangeAspect="1"/>
          </p:cNvPicPr>
          <p:nvPr/>
        </p:nvPicPr>
        <p:blipFill>
          <a:blip r:embed="rId6"/>
          <a:stretch>
            <a:fillRect/>
          </a:stretch>
        </p:blipFill>
        <p:spPr>
          <a:xfrm>
            <a:off x="8208638" y="1154935"/>
            <a:ext cx="3091981" cy="2521553"/>
          </a:xfrm>
          <a:prstGeom prst="rect">
            <a:avLst/>
          </a:prstGeom>
        </p:spPr>
      </p:pic>
    </p:spTree>
    <p:extLst>
      <p:ext uri="{BB962C8B-B14F-4D97-AF65-F5344CB8AC3E}">
        <p14:creationId xmlns:p14="http://schemas.microsoft.com/office/powerpoint/2010/main" val="181906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3" name="Platshållare för bildnummer 2"/>
          <p:cNvSpPr>
            <a:spLocks noGrp="1"/>
          </p:cNvSpPr>
          <p:nvPr>
            <p:ph type="sldNum" sz="quarter" idx="12"/>
          </p:nvPr>
        </p:nvSpPr>
        <p:spPr/>
        <p:txBody>
          <a:bodyPr/>
          <a:lstStyle/>
          <a:p>
            <a:fld id="{21492B96-D037-419E-8DD4-8BFC3818614F}" type="slidenum">
              <a:rPr lang="sv-SE" smtClean="0"/>
              <a:t>22</a:t>
            </a:fld>
            <a:endParaRPr lang="sv-SE"/>
          </a:p>
        </p:txBody>
      </p:sp>
      <p:pic>
        <p:nvPicPr>
          <p:cNvPr id="10" name="Bildobjekt 9"/>
          <p:cNvPicPr>
            <a:picLocks noChangeAspect="1"/>
          </p:cNvPicPr>
          <p:nvPr/>
        </p:nvPicPr>
        <p:blipFill>
          <a:blip r:embed="rId4"/>
          <a:stretch>
            <a:fillRect/>
          </a:stretch>
        </p:blipFill>
        <p:spPr>
          <a:xfrm>
            <a:off x="8610600" y="2005010"/>
            <a:ext cx="2981325" cy="2847975"/>
          </a:xfrm>
          <a:prstGeom prst="rect">
            <a:avLst/>
          </a:prstGeom>
        </p:spPr>
      </p:pic>
      <p:pic>
        <p:nvPicPr>
          <p:cNvPr id="11" name="Bildobjekt 10"/>
          <p:cNvPicPr>
            <a:picLocks noChangeAspect="1"/>
          </p:cNvPicPr>
          <p:nvPr/>
        </p:nvPicPr>
        <p:blipFill>
          <a:blip r:embed="rId5"/>
          <a:stretch>
            <a:fillRect/>
          </a:stretch>
        </p:blipFill>
        <p:spPr>
          <a:xfrm>
            <a:off x="1051324" y="1449304"/>
            <a:ext cx="7301106" cy="3966521"/>
          </a:xfrm>
          <a:prstGeom prst="rect">
            <a:avLst/>
          </a:prstGeom>
        </p:spPr>
      </p:pic>
    </p:spTree>
    <p:extLst>
      <p:ext uri="{BB962C8B-B14F-4D97-AF65-F5344CB8AC3E}">
        <p14:creationId xmlns:p14="http://schemas.microsoft.com/office/powerpoint/2010/main" val="1656127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85C6"/>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buNone/>
            </a:pPr>
            <a:r>
              <a:rPr lang="sv-SE" dirty="0" smtClean="0">
                <a:solidFill>
                  <a:schemeClr val="bg1"/>
                </a:solidFill>
              </a:rPr>
              <a:t>KAPITEL </a:t>
            </a:r>
            <a:r>
              <a:rPr lang="sv-SE" sz="6000" dirty="0">
                <a:solidFill>
                  <a:schemeClr val="bg1"/>
                </a:solidFill>
              </a:rPr>
              <a:t>4</a:t>
            </a:r>
          </a:p>
          <a:p>
            <a:pPr marL="0" indent="0">
              <a:buNone/>
            </a:pPr>
            <a:endParaRPr lang="sv-SE" sz="4400" dirty="0" smtClean="0">
              <a:solidFill>
                <a:schemeClr val="bg1"/>
              </a:solidFill>
            </a:endParaRPr>
          </a:p>
          <a:p>
            <a:pPr marL="0" indent="0">
              <a:buNone/>
            </a:pPr>
            <a:r>
              <a:rPr lang="sv-SE" sz="4400" dirty="0" smtClean="0">
                <a:solidFill>
                  <a:schemeClr val="bg1"/>
                </a:solidFill>
              </a:rPr>
              <a:t>Intresset för välfärden</a:t>
            </a:r>
            <a:endParaRPr lang="sv-SE" sz="4400" dirty="0">
              <a:solidFill>
                <a:schemeClr val="bg1"/>
              </a:solidFill>
            </a:endParaRPr>
          </a:p>
        </p:txBody>
      </p:sp>
      <p:sp>
        <p:nvSpPr>
          <p:cNvPr id="2" name="Platshållare för bildnummer 1"/>
          <p:cNvSpPr>
            <a:spLocks noGrp="1"/>
          </p:cNvSpPr>
          <p:nvPr>
            <p:ph type="sldNum" sz="quarter" idx="12"/>
          </p:nvPr>
        </p:nvSpPr>
        <p:spPr/>
        <p:txBody>
          <a:bodyPr/>
          <a:lstStyle/>
          <a:p>
            <a:fld id="{21492B96-D037-419E-8DD4-8BFC3818614F}" type="slidenum">
              <a:rPr lang="sv-SE" smtClean="0"/>
              <a:t>23</a:t>
            </a:fld>
            <a:endParaRPr lang="sv-SE"/>
          </a:p>
        </p:txBody>
      </p:sp>
    </p:spTree>
    <p:extLst>
      <p:ext uri="{BB962C8B-B14F-4D97-AF65-F5344CB8AC3E}">
        <p14:creationId xmlns:p14="http://schemas.microsoft.com/office/powerpoint/2010/main" val="3461806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8975712" y="4032008"/>
            <a:ext cx="2390942" cy="2285459"/>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8" name="textruta 7"/>
          <p:cNvSpPr txBox="1"/>
          <p:nvPr/>
        </p:nvSpPr>
        <p:spPr>
          <a:xfrm>
            <a:off x="1218210" y="277574"/>
            <a:ext cx="9578744" cy="569387"/>
          </a:xfrm>
          <a:prstGeom prst="rect">
            <a:avLst/>
          </a:prstGeom>
          <a:noFill/>
        </p:spPr>
        <p:txBody>
          <a:bodyPr wrap="square" rtlCol="0">
            <a:spAutoFit/>
          </a:bodyPr>
          <a:lstStyle/>
          <a:p>
            <a:r>
              <a:rPr lang="sv-SE" sz="3100" b="1" dirty="0" smtClean="0">
                <a:solidFill>
                  <a:srgbClr val="4084C5"/>
                </a:solidFill>
                <a:cs typeface="Arial" panose="020B0604020202020204" pitchFamily="34" charset="0"/>
              </a:rPr>
              <a:t>Skulle du kunna tänka dig att arbeta i välfärden?</a:t>
            </a:r>
            <a:endParaRPr lang="sv-SE" sz="3100" b="1" dirty="0">
              <a:solidFill>
                <a:srgbClr val="4084C5"/>
              </a:solidFill>
              <a:cs typeface="Arial" panose="020B0604020202020204" pitchFamily="34" charset="0"/>
            </a:endParaRPr>
          </a:p>
        </p:txBody>
      </p:sp>
      <p:sp>
        <p:nvSpPr>
          <p:cNvPr id="2" name="Platshållare för bildnummer 1"/>
          <p:cNvSpPr>
            <a:spLocks noGrp="1"/>
          </p:cNvSpPr>
          <p:nvPr>
            <p:ph type="sldNum" sz="quarter" idx="12"/>
          </p:nvPr>
        </p:nvSpPr>
        <p:spPr/>
        <p:txBody>
          <a:bodyPr/>
          <a:lstStyle/>
          <a:p>
            <a:fld id="{21492B96-D037-419E-8DD4-8BFC3818614F}" type="slidenum">
              <a:rPr lang="sv-SE" smtClean="0"/>
              <a:t>24</a:t>
            </a:fld>
            <a:endParaRPr lang="sv-SE"/>
          </a:p>
        </p:txBody>
      </p:sp>
      <p:pic>
        <p:nvPicPr>
          <p:cNvPr id="30" name="Bildobjekt 29"/>
          <p:cNvPicPr>
            <a:picLocks noChangeAspect="1"/>
          </p:cNvPicPr>
          <p:nvPr/>
        </p:nvPicPr>
        <p:blipFill>
          <a:blip r:embed="rId5"/>
          <a:stretch>
            <a:fillRect/>
          </a:stretch>
        </p:blipFill>
        <p:spPr>
          <a:xfrm>
            <a:off x="9074320" y="1451690"/>
            <a:ext cx="2193725" cy="2420410"/>
          </a:xfrm>
          <a:prstGeom prst="rect">
            <a:avLst/>
          </a:prstGeom>
        </p:spPr>
      </p:pic>
      <p:pic>
        <p:nvPicPr>
          <p:cNvPr id="34" name="Bildobjekt 33"/>
          <p:cNvPicPr>
            <a:picLocks noChangeAspect="1"/>
          </p:cNvPicPr>
          <p:nvPr/>
        </p:nvPicPr>
        <p:blipFill>
          <a:blip r:embed="rId6"/>
          <a:stretch>
            <a:fillRect/>
          </a:stretch>
        </p:blipFill>
        <p:spPr>
          <a:xfrm>
            <a:off x="570305" y="1049986"/>
            <a:ext cx="8504015" cy="4410902"/>
          </a:xfrm>
          <a:prstGeom prst="rect">
            <a:avLst/>
          </a:prstGeom>
          <a:ln>
            <a:noFill/>
          </a:ln>
          <a:effectLst>
            <a:softEdge rad="112500"/>
          </a:effectLst>
        </p:spPr>
      </p:pic>
    </p:spTree>
    <p:extLst>
      <p:ext uri="{BB962C8B-B14F-4D97-AF65-F5344CB8AC3E}">
        <p14:creationId xmlns:p14="http://schemas.microsoft.com/office/powerpoint/2010/main" val="4226695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8" name="textruta 7"/>
          <p:cNvSpPr txBox="1"/>
          <p:nvPr/>
        </p:nvSpPr>
        <p:spPr>
          <a:xfrm>
            <a:off x="1218210" y="243158"/>
            <a:ext cx="8763990" cy="1046440"/>
          </a:xfrm>
          <a:prstGeom prst="rect">
            <a:avLst/>
          </a:prstGeom>
          <a:noFill/>
        </p:spPr>
        <p:txBody>
          <a:bodyPr wrap="square" rtlCol="0">
            <a:spAutoFit/>
          </a:bodyPr>
          <a:lstStyle/>
          <a:p>
            <a:r>
              <a:rPr lang="sv-SE" sz="3100" b="1" dirty="0" smtClean="0">
                <a:solidFill>
                  <a:srgbClr val="4084C5"/>
                </a:solidFill>
                <a:cs typeface="Arial" panose="020B0604020202020204" pitchFamily="34" charset="0"/>
              </a:rPr>
              <a:t>Skillnader mellan de som absolut och absolut inte kan tänka sig att jobba i välfärden</a:t>
            </a:r>
            <a:endParaRPr lang="sv-SE" sz="3100" b="1" dirty="0">
              <a:solidFill>
                <a:srgbClr val="4084C5"/>
              </a:solidFill>
              <a:cs typeface="Arial" panose="020B0604020202020204" pitchFamily="34" charset="0"/>
            </a:endParaRPr>
          </a:p>
        </p:txBody>
      </p:sp>
      <p:pic>
        <p:nvPicPr>
          <p:cNvPr id="9" name="Bildobjekt 8"/>
          <p:cNvPicPr>
            <a:picLocks noChangeAspect="1"/>
          </p:cNvPicPr>
          <p:nvPr/>
        </p:nvPicPr>
        <p:blipFill rotWithShape="1">
          <a:blip r:embed="rId4" cstate="print">
            <a:extLst>
              <a:ext uri="{28A0092B-C50C-407E-A947-70E740481C1C}">
                <a14:useLocalDpi xmlns:a14="http://schemas.microsoft.com/office/drawing/2010/main" val="0"/>
              </a:ext>
            </a:extLst>
          </a:blip>
          <a:srcRect l="1" t="20364" r="4617" b="15324"/>
          <a:stretch/>
        </p:blipFill>
        <p:spPr>
          <a:xfrm>
            <a:off x="1051322" y="1669936"/>
            <a:ext cx="7473553" cy="3214255"/>
          </a:xfrm>
          <a:prstGeom prst="rect">
            <a:avLst/>
          </a:prstGeom>
        </p:spPr>
      </p:pic>
      <p:sp>
        <p:nvSpPr>
          <p:cNvPr id="2" name="Platshållare för bildnummer 1"/>
          <p:cNvSpPr>
            <a:spLocks noGrp="1"/>
          </p:cNvSpPr>
          <p:nvPr>
            <p:ph type="sldNum" sz="quarter" idx="12"/>
          </p:nvPr>
        </p:nvSpPr>
        <p:spPr/>
        <p:txBody>
          <a:bodyPr/>
          <a:lstStyle/>
          <a:p>
            <a:fld id="{21492B96-D037-419E-8DD4-8BFC3818614F}" type="slidenum">
              <a:rPr lang="sv-SE" smtClean="0"/>
              <a:t>25</a:t>
            </a:fld>
            <a:endParaRPr lang="sv-SE"/>
          </a:p>
        </p:txBody>
      </p:sp>
      <p:pic>
        <p:nvPicPr>
          <p:cNvPr id="3" name="Bildobjekt 2"/>
          <p:cNvPicPr>
            <a:picLocks noChangeAspect="1"/>
          </p:cNvPicPr>
          <p:nvPr/>
        </p:nvPicPr>
        <p:blipFill>
          <a:blip r:embed="rId5"/>
          <a:stretch>
            <a:fillRect/>
          </a:stretch>
        </p:blipFill>
        <p:spPr>
          <a:xfrm>
            <a:off x="8819392" y="4226638"/>
            <a:ext cx="2867025" cy="1600200"/>
          </a:xfrm>
          <a:prstGeom prst="rect">
            <a:avLst/>
          </a:prstGeom>
        </p:spPr>
      </p:pic>
      <p:sp>
        <p:nvSpPr>
          <p:cNvPr id="4" name="textruta 3"/>
          <p:cNvSpPr txBox="1"/>
          <p:nvPr/>
        </p:nvSpPr>
        <p:spPr>
          <a:xfrm>
            <a:off x="1218210" y="4999671"/>
            <a:ext cx="6747163" cy="461665"/>
          </a:xfrm>
          <a:prstGeom prst="rect">
            <a:avLst/>
          </a:prstGeom>
          <a:noFill/>
        </p:spPr>
        <p:txBody>
          <a:bodyPr wrap="square" rtlCol="0">
            <a:spAutoFit/>
          </a:bodyPr>
          <a:lstStyle/>
          <a:p>
            <a:r>
              <a:rPr lang="sv-SE" sz="1200" i="1" dirty="0" smtClean="0">
                <a:solidFill>
                  <a:schemeClr val="tx1">
                    <a:lumMod val="65000"/>
                    <a:lumOff val="35000"/>
                  </a:schemeClr>
                </a:solidFill>
              </a:rPr>
              <a:t>Vad är viktigast i valet av arbetsgivare? </a:t>
            </a:r>
            <a:r>
              <a:rPr lang="sv-SE" sz="1200" i="1" dirty="0">
                <a:solidFill>
                  <a:schemeClr val="tx1">
                    <a:lumMod val="65000"/>
                    <a:lumOff val="35000"/>
                  </a:schemeClr>
                </a:solidFill>
              </a:rPr>
              <a:t>F</a:t>
            </a:r>
            <a:r>
              <a:rPr lang="sv-SE" sz="1200" i="1" dirty="0" smtClean="0">
                <a:solidFill>
                  <a:schemeClr val="tx1">
                    <a:lumMod val="65000"/>
                    <a:lumOff val="35000"/>
                  </a:schemeClr>
                </a:solidFill>
              </a:rPr>
              <a:t>lervalsfråga </a:t>
            </a:r>
            <a:r>
              <a:rPr lang="sv-SE" sz="1200" i="1" dirty="0">
                <a:solidFill>
                  <a:schemeClr val="tx1">
                    <a:lumMod val="65000"/>
                    <a:lumOff val="35000"/>
                  </a:schemeClr>
                </a:solidFill>
              </a:rPr>
              <a:t>med valfritt antal svarsalternativ. Störst differenser mellan grupperna ”Ja, absolut” och ”Nej, absolut inte” redovisas. </a:t>
            </a:r>
            <a:endParaRPr lang="sv-SE" sz="1200" i="1" dirty="0">
              <a:solidFill>
                <a:schemeClr val="tx1">
                  <a:lumMod val="65000"/>
                  <a:lumOff val="35000"/>
                </a:schemeClr>
              </a:solidFill>
            </a:endParaRPr>
          </a:p>
        </p:txBody>
      </p:sp>
    </p:spTree>
    <p:extLst>
      <p:ext uri="{BB962C8B-B14F-4D97-AF65-F5344CB8AC3E}">
        <p14:creationId xmlns:p14="http://schemas.microsoft.com/office/powerpoint/2010/main" val="1424418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8" name="textruta 7"/>
          <p:cNvSpPr txBox="1"/>
          <p:nvPr/>
        </p:nvSpPr>
        <p:spPr>
          <a:xfrm>
            <a:off x="1051324" y="250852"/>
            <a:ext cx="9949185" cy="569387"/>
          </a:xfrm>
          <a:prstGeom prst="rect">
            <a:avLst/>
          </a:prstGeom>
          <a:noFill/>
        </p:spPr>
        <p:txBody>
          <a:bodyPr wrap="square" rtlCol="0">
            <a:spAutoFit/>
          </a:bodyPr>
          <a:lstStyle/>
          <a:p>
            <a:r>
              <a:rPr lang="sv-SE" sz="3100" b="1" dirty="0" smtClean="0">
                <a:solidFill>
                  <a:srgbClr val="4084C5"/>
                </a:solidFill>
                <a:cs typeface="Arial" panose="020B0604020202020204" pitchFamily="34" charset="0"/>
              </a:rPr>
              <a:t>Uppfattningen </a:t>
            </a:r>
            <a:r>
              <a:rPr lang="sv-SE" sz="3100" b="1" dirty="0" smtClean="0">
                <a:solidFill>
                  <a:srgbClr val="4084C5"/>
                </a:solidFill>
                <a:cs typeface="Arial" panose="020B0604020202020204" pitchFamily="34" charset="0"/>
              </a:rPr>
              <a:t>om </a:t>
            </a:r>
            <a:r>
              <a:rPr lang="sv-SE" sz="3100" b="1" dirty="0" smtClean="0">
                <a:solidFill>
                  <a:srgbClr val="4084C5"/>
                </a:solidFill>
                <a:cs typeface="Arial" panose="020B0604020202020204" pitchFamily="34" charset="0"/>
              </a:rPr>
              <a:t>välfärdsjobben</a:t>
            </a:r>
            <a:endParaRPr lang="sv-SE" sz="3100" b="1" dirty="0">
              <a:solidFill>
                <a:srgbClr val="4084C5"/>
              </a:solidFill>
              <a:cs typeface="Arial" panose="020B0604020202020204" pitchFamily="34" charset="0"/>
            </a:endParaRPr>
          </a:p>
        </p:txBody>
      </p:sp>
      <p:pic>
        <p:nvPicPr>
          <p:cNvPr id="10" name="Bildobjekt 9"/>
          <p:cNvPicPr>
            <a:picLocks noChangeAspect="1"/>
          </p:cNvPicPr>
          <p:nvPr/>
        </p:nvPicPr>
        <p:blipFill rotWithShape="1">
          <a:blip r:embed="rId4">
            <a:extLst>
              <a:ext uri="{28A0092B-C50C-407E-A947-70E740481C1C}">
                <a14:useLocalDpi xmlns:a14="http://schemas.microsoft.com/office/drawing/2010/main" val="0"/>
              </a:ext>
            </a:extLst>
          </a:blip>
          <a:srcRect t="-9545" r="7060" b="24121"/>
          <a:stretch/>
        </p:blipFill>
        <p:spPr>
          <a:xfrm>
            <a:off x="589792" y="2380956"/>
            <a:ext cx="8318681" cy="2983242"/>
          </a:xfrm>
          <a:prstGeom prst="rect">
            <a:avLst/>
          </a:prstGeom>
        </p:spPr>
      </p:pic>
      <p:sp>
        <p:nvSpPr>
          <p:cNvPr id="3" name="Platshållare för bildnummer 2"/>
          <p:cNvSpPr>
            <a:spLocks noGrp="1"/>
          </p:cNvSpPr>
          <p:nvPr>
            <p:ph type="sldNum" sz="quarter" idx="12"/>
          </p:nvPr>
        </p:nvSpPr>
        <p:spPr/>
        <p:txBody>
          <a:bodyPr/>
          <a:lstStyle/>
          <a:p>
            <a:fld id="{21492B96-D037-419E-8DD4-8BFC3818614F}" type="slidenum">
              <a:rPr lang="sv-SE" smtClean="0"/>
              <a:t>26</a:t>
            </a:fld>
            <a:endParaRPr lang="sv-SE"/>
          </a:p>
        </p:txBody>
      </p:sp>
      <p:pic>
        <p:nvPicPr>
          <p:cNvPr id="2" name="Bildobjekt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9408" y="1159811"/>
            <a:ext cx="2785583" cy="2442290"/>
          </a:xfrm>
          <a:prstGeom prst="rect">
            <a:avLst/>
          </a:prstGeom>
        </p:spPr>
      </p:pic>
      <p:sp>
        <p:nvSpPr>
          <p:cNvPr id="4" name="textruta 3"/>
          <p:cNvSpPr txBox="1"/>
          <p:nvPr/>
        </p:nvSpPr>
        <p:spPr>
          <a:xfrm>
            <a:off x="1228183" y="5623593"/>
            <a:ext cx="7888108" cy="276999"/>
          </a:xfrm>
          <a:prstGeom prst="rect">
            <a:avLst/>
          </a:prstGeom>
          <a:noFill/>
        </p:spPr>
        <p:txBody>
          <a:bodyPr wrap="square" rtlCol="0">
            <a:spAutoFit/>
          </a:bodyPr>
          <a:lstStyle/>
          <a:p>
            <a:r>
              <a:rPr lang="sv-SE" sz="1200" i="1" dirty="0">
                <a:solidFill>
                  <a:schemeClr val="tx1">
                    <a:lumMod val="65000"/>
                    <a:lumOff val="35000"/>
                  </a:schemeClr>
                </a:solidFill>
              </a:rPr>
              <a:t>Spontant, vilka av följande ’positiva’ faktorer förknippar du med att jobba inom välfärden? Fler svarsalternativ möjliga. </a:t>
            </a:r>
            <a:endParaRPr lang="sv-SE" sz="1200" dirty="0">
              <a:solidFill>
                <a:schemeClr val="tx1">
                  <a:lumMod val="65000"/>
                  <a:lumOff val="35000"/>
                </a:schemeClr>
              </a:solidFill>
            </a:endParaRPr>
          </a:p>
        </p:txBody>
      </p:sp>
    </p:spTree>
    <p:extLst>
      <p:ext uri="{BB962C8B-B14F-4D97-AF65-F5344CB8AC3E}">
        <p14:creationId xmlns:p14="http://schemas.microsoft.com/office/powerpoint/2010/main" val="30007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3" name="Platshållare för bildnummer 2"/>
          <p:cNvSpPr>
            <a:spLocks noGrp="1"/>
          </p:cNvSpPr>
          <p:nvPr>
            <p:ph type="sldNum" sz="quarter" idx="12"/>
          </p:nvPr>
        </p:nvSpPr>
        <p:spPr/>
        <p:txBody>
          <a:bodyPr/>
          <a:lstStyle/>
          <a:p>
            <a:fld id="{21492B96-D037-419E-8DD4-8BFC3818614F}" type="slidenum">
              <a:rPr lang="sv-SE" smtClean="0"/>
              <a:t>27</a:t>
            </a:fld>
            <a:endParaRPr lang="sv-SE"/>
          </a:p>
        </p:txBody>
      </p:sp>
      <p:sp>
        <p:nvSpPr>
          <p:cNvPr id="11" name="textruta 10"/>
          <p:cNvSpPr txBox="1"/>
          <p:nvPr/>
        </p:nvSpPr>
        <p:spPr>
          <a:xfrm>
            <a:off x="1230337" y="275521"/>
            <a:ext cx="8925043" cy="569387"/>
          </a:xfrm>
          <a:prstGeom prst="rect">
            <a:avLst/>
          </a:prstGeom>
          <a:noFill/>
        </p:spPr>
        <p:txBody>
          <a:bodyPr wrap="square" rtlCol="0">
            <a:spAutoFit/>
          </a:bodyPr>
          <a:lstStyle/>
          <a:p>
            <a:r>
              <a:rPr lang="sv-SE" sz="3100" b="1" dirty="0">
                <a:solidFill>
                  <a:srgbClr val="4084C5"/>
                </a:solidFill>
                <a:cs typeface="Arial" panose="020B0604020202020204" pitchFamily="34" charset="0"/>
              </a:rPr>
              <a:t>Råd till kommuner och regioner</a:t>
            </a:r>
            <a:endParaRPr lang="sv-SE" sz="3100" b="1" dirty="0">
              <a:solidFill>
                <a:srgbClr val="4084C5"/>
              </a:solidFill>
              <a:cs typeface="Arial" panose="020B0604020202020204" pitchFamily="34" charset="0"/>
            </a:endParaRPr>
          </a:p>
        </p:txBody>
      </p:sp>
      <p:sp>
        <p:nvSpPr>
          <p:cNvPr id="12" name="textruta 11"/>
          <p:cNvSpPr txBox="1"/>
          <p:nvPr/>
        </p:nvSpPr>
        <p:spPr>
          <a:xfrm>
            <a:off x="433860" y="6356350"/>
            <a:ext cx="9787216" cy="276999"/>
          </a:xfrm>
          <a:prstGeom prst="rect">
            <a:avLst/>
          </a:prstGeom>
          <a:noFill/>
        </p:spPr>
        <p:txBody>
          <a:bodyPr wrap="square" rtlCol="0">
            <a:spAutoFit/>
          </a:bodyPr>
          <a:lstStyle/>
          <a:p>
            <a:r>
              <a:rPr lang="sv-SE" sz="1200" i="1" dirty="0" smtClean="0">
                <a:solidFill>
                  <a:schemeClr val="tx1">
                    <a:lumMod val="65000"/>
                    <a:lumOff val="35000"/>
                  </a:schemeClr>
                </a:solidFill>
              </a:rPr>
              <a:t>Öppna </a:t>
            </a:r>
            <a:r>
              <a:rPr lang="sv-SE" sz="1200" i="1" dirty="0">
                <a:solidFill>
                  <a:schemeClr val="tx1">
                    <a:lumMod val="65000"/>
                    <a:lumOff val="35000"/>
                  </a:schemeClr>
                </a:solidFill>
              </a:rPr>
              <a:t>svar på frågan ”Vad tycker du att kommuner och regioner borde göra för att fler ska vilja arbeta där</a:t>
            </a:r>
            <a:r>
              <a:rPr lang="sv-SE" sz="1200" i="1" dirty="0" smtClean="0">
                <a:solidFill>
                  <a:schemeClr val="tx1">
                    <a:lumMod val="65000"/>
                    <a:lumOff val="35000"/>
                  </a:schemeClr>
                </a:solidFill>
              </a:rPr>
              <a:t>?”</a:t>
            </a:r>
            <a:endParaRPr lang="sv-SE" sz="1200" dirty="0">
              <a:solidFill>
                <a:schemeClr val="tx1">
                  <a:lumMod val="65000"/>
                  <a:lumOff val="35000"/>
                </a:schemeClr>
              </a:solidFill>
            </a:endParaRPr>
          </a:p>
        </p:txBody>
      </p:sp>
      <p:pic>
        <p:nvPicPr>
          <p:cNvPr id="13" name="Bildobjekt 12"/>
          <p:cNvPicPr>
            <a:picLocks noChangeAspect="1"/>
          </p:cNvPicPr>
          <p:nvPr/>
        </p:nvPicPr>
        <p:blipFill>
          <a:blip r:embed="rId4"/>
          <a:stretch>
            <a:fillRect/>
          </a:stretch>
        </p:blipFill>
        <p:spPr>
          <a:xfrm>
            <a:off x="433860" y="2735718"/>
            <a:ext cx="6955657" cy="1155590"/>
          </a:xfrm>
          <a:prstGeom prst="rect">
            <a:avLst/>
          </a:prstGeom>
        </p:spPr>
      </p:pic>
      <p:pic>
        <p:nvPicPr>
          <p:cNvPr id="14" name="Bildobjekt 13"/>
          <p:cNvPicPr>
            <a:picLocks noChangeAspect="1"/>
          </p:cNvPicPr>
          <p:nvPr/>
        </p:nvPicPr>
        <p:blipFill>
          <a:blip r:embed="rId5"/>
          <a:stretch>
            <a:fillRect/>
          </a:stretch>
        </p:blipFill>
        <p:spPr>
          <a:xfrm>
            <a:off x="7007379" y="3570362"/>
            <a:ext cx="4456145" cy="1332505"/>
          </a:xfrm>
          <a:prstGeom prst="rect">
            <a:avLst/>
          </a:prstGeom>
        </p:spPr>
      </p:pic>
      <p:pic>
        <p:nvPicPr>
          <p:cNvPr id="16" name="Bildobjekt 15"/>
          <p:cNvPicPr>
            <a:picLocks noChangeAspect="1"/>
          </p:cNvPicPr>
          <p:nvPr/>
        </p:nvPicPr>
        <p:blipFill>
          <a:blip r:embed="rId6"/>
          <a:stretch>
            <a:fillRect/>
          </a:stretch>
        </p:blipFill>
        <p:spPr>
          <a:xfrm>
            <a:off x="792017" y="4401784"/>
            <a:ext cx="5093843" cy="819965"/>
          </a:xfrm>
          <a:prstGeom prst="rect">
            <a:avLst/>
          </a:prstGeom>
        </p:spPr>
      </p:pic>
      <p:pic>
        <p:nvPicPr>
          <p:cNvPr id="17" name="Bildobjekt 16"/>
          <p:cNvPicPr>
            <a:picLocks noChangeAspect="1"/>
          </p:cNvPicPr>
          <p:nvPr/>
        </p:nvPicPr>
        <p:blipFill>
          <a:blip r:embed="rId7"/>
          <a:stretch>
            <a:fillRect/>
          </a:stretch>
        </p:blipFill>
        <p:spPr>
          <a:xfrm>
            <a:off x="5164121" y="5313340"/>
            <a:ext cx="5406433" cy="859828"/>
          </a:xfrm>
          <a:prstGeom prst="rect">
            <a:avLst/>
          </a:prstGeom>
        </p:spPr>
      </p:pic>
      <p:pic>
        <p:nvPicPr>
          <p:cNvPr id="18" name="Bildobjekt 17"/>
          <p:cNvPicPr>
            <a:picLocks noChangeAspect="1"/>
          </p:cNvPicPr>
          <p:nvPr/>
        </p:nvPicPr>
        <p:blipFill>
          <a:blip r:embed="rId8"/>
          <a:stretch>
            <a:fillRect/>
          </a:stretch>
        </p:blipFill>
        <p:spPr>
          <a:xfrm>
            <a:off x="3381581" y="1203965"/>
            <a:ext cx="8015871" cy="1310199"/>
          </a:xfrm>
          <a:prstGeom prst="rect">
            <a:avLst/>
          </a:prstGeom>
        </p:spPr>
      </p:pic>
    </p:spTree>
    <p:extLst>
      <p:ext uri="{BB962C8B-B14F-4D97-AF65-F5344CB8AC3E}">
        <p14:creationId xmlns:p14="http://schemas.microsoft.com/office/powerpoint/2010/main" val="495938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21492B96-D037-419E-8DD4-8BFC3818614F}" type="slidenum">
              <a:rPr lang="sv-SE" smtClean="0"/>
              <a:t>28</a:t>
            </a:fld>
            <a:endParaRPr lang="sv-SE"/>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pic>
        <p:nvPicPr>
          <p:cNvPr id="7" name="Bildobjekt 6"/>
          <p:cNvPicPr>
            <a:picLocks noChangeAspect="1"/>
          </p:cNvPicPr>
          <p:nvPr/>
        </p:nvPicPr>
        <p:blipFill>
          <a:blip r:embed="rId4"/>
          <a:stretch>
            <a:fillRect/>
          </a:stretch>
        </p:blipFill>
        <p:spPr>
          <a:xfrm>
            <a:off x="2109470" y="1241945"/>
            <a:ext cx="8101329" cy="4444479"/>
          </a:xfrm>
          <a:prstGeom prst="rect">
            <a:avLst/>
          </a:prstGeom>
        </p:spPr>
      </p:pic>
    </p:spTree>
    <p:extLst>
      <p:ext uri="{BB962C8B-B14F-4D97-AF65-F5344CB8AC3E}">
        <p14:creationId xmlns:p14="http://schemas.microsoft.com/office/powerpoint/2010/main" val="1857471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12272" y="0"/>
            <a:ext cx="10515600" cy="1325563"/>
          </a:xfrm>
        </p:spPr>
        <p:txBody>
          <a:bodyPr>
            <a:normAutofit/>
          </a:bodyPr>
          <a:lstStyle/>
          <a:p>
            <a:pPr>
              <a:lnSpc>
                <a:spcPct val="100000"/>
              </a:lnSpc>
              <a:spcBef>
                <a:spcPts val="0"/>
              </a:spcBef>
              <a:defRPr/>
            </a:pPr>
            <a:r>
              <a:rPr lang="sv-SE" sz="3100" b="1" dirty="0" smtClean="0">
                <a:solidFill>
                  <a:srgbClr val="4085C6"/>
                </a:solidFill>
                <a:latin typeface="+mn-lt"/>
                <a:ea typeface="+mn-ea"/>
                <a:cs typeface="Arial" panose="020B0604020202020204" pitchFamily="34" charset="0"/>
              </a:rPr>
              <a:t>Om studien</a:t>
            </a:r>
            <a:endParaRPr lang="sv-SE" sz="3100" b="1" dirty="0">
              <a:solidFill>
                <a:srgbClr val="4085C6"/>
              </a:solidFill>
              <a:latin typeface="+mn-lt"/>
              <a:ea typeface="+mn-ea"/>
              <a:cs typeface="Arial" panose="020B0604020202020204" pitchFamily="34" charset="0"/>
            </a:endParaRPr>
          </a:p>
        </p:txBody>
      </p:sp>
      <p:sp>
        <p:nvSpPr>
          <p:cNvPr id="3" name="Platshållare för innehåll 2"/>
          <p:cNvSpPr>
            <a:spLocks noGrp="1"/>
          </p:cNvSpPr>
          <p:nvPr>
            <p:ph idx="1"/>
          </p:nvPr>
        </p:nvSpPr>
        <p:spPr>
          <a:xfrm>
            <a:off x="1323833" y="1514901"/>
            <a:ext cx="9437952" cy="4662062"/>
          </a:xfrm>
        </p:spPr>
        <p:txBody>
          <a:bodyPr>
            <a:normAutofit/>
          </a:bodyPr>
          <a:lstStyle/>
          <a:p>
            <a:pPr marL="0" indent="0">
              <a:buNone/>
            </a:pPr>
            <a:r>
              <a:rPr lang="sv-SE" sz="2400" dirty="0" smtClean="0">
                <a:cs typeface="Arial" panose="020B0604020202020204" pitchFamily="34" charset="0"/>
              </a:rPr>
              <a:t>Undersökningen genomfördes av Ungdomsbarometern på uppdrag av Sveriges kommuner och regioner, SKR, och </a:t>
            </a:r>
            <a:r>
              <a:rPr lang="sv-SE" sz="2400" dirty="0" err="1" smtClean="0">
                <a:cs typeface="Arial" panose="020B0604020202020204" pitchFamily="34" charset="0"/>
              </a:rPr>
              <a:t>Sobona</a:t>
            </a:r>
            <a:r>
              <a:rPr lang="sv-SE" sz="2400" dirty="0" smtClean="0">
                <a:cs typeface="Arial" panose="020B0604020202020204" pitchFamily="34" charset="0"/>
              </a:rPr>
              <a:t> – Kommunala företagens arbetsgivarorganisation</a:t>
            </a:r>
            <a:r>
              <a:rPr lang="sv-SE" sz="2400" dirty="0" smtClean="0">
                <a:cs typeface="Arial" panose="020B0604020202020204" pitchFamily="34" charset="0"/>
              </a:rPr>
              <a:t>.</a:t>
            </a:r>
            <a:endParaRPr lang="sv-SE" sz="2400" dirty="0" smtClean="0">
              <a:cs typeface="Arial" panose="020B0604020202020204" pitchFamily="34" charset="0"/>
            </a:endParaRPr>
          </a:p>
          <a:p>
            <a:pPr marL="0" indent="0">
              <a:buNone/>
            </a:pPr>
            <a:r>
              <a:rPr lang="sv-SE" sz="2400" b="1" dirty="0" smtClean="0">
                <a:cs typeface="Arial" panose="020B0604020202020204" pitchFamily="34" charset="0"/>
              </a:rPr>
              <a:t>Målgrupp</a:t>
            </a:r>
            <a:r>
              <a:rPr lang="sv-SE" sz="2400" dirty="0">
                <a:cs typeface="Arial" panose="020B0604020202020204" pitchFamily="34" charset="0"/>
              </a:rPr>
              <a:t>: </a:t>
            </a:r>
            <a:r>
              <a:rPr lang="sv-SE" sz="2400" dirty="0" smtClean="0">
                <a:cs typeface="Arial" panose="020B0604020202020204" pitchFamily="34" charset="0"/>
              </a:rPr>
              <a:t>2 507 personer i Sverige mellan 36 och 65 år </a:t>
            </a:r>
          </a:p>
          <a:p>
            <a:pPr marL="0" indent="0">
              <a:buNone/>
            </a:pPr>
            <a:r>
              <a:rPr lang="sv-SE" sz="2400" b="1" dirty="0">
                <a:cs typeface="Arial" panose="020B0604020202020204" pitchFamily="34" charset="0"/>
              </a:rPr>
              <a:t>Fältperiod</a:t>
            </a:r>
            <a:r>
              <a:rPr lang="sv-SE" sz="2400" dirty="0">
                <a:cs typeface="Arial" panose="020B0604020202020204" pitchFamily="34" charset="0"/>
              </a:rPr>
              <a:t>: April </a:t>
            </a:r>
            <a:r>
              <a:rPr lang="sv-SE" sz="2400" dirty="0" smtClean="0">
                <a:cs typeface="Arial" panose="020B0604020202020204" pitchFamily="34" charset="0"/>
              </a:rPr>
              <a:t>2019</a:t>
            </a:r>
            <a:endParaRPr lang="sv-SE" sz="2400" dirty="0">
              <a:cs typeface="Arial" panose="020B0604020202020204" pitchFamily="34" charset="0"/>
            </a:endParaRPr>
          </a:p>
          <a:p>
            <a:pPr marL="0" indent="0">
              <a:buNone/>
            </a:pPr>
            <a:r>
              <a:rPr lang="sv-SE" sz="2400" b="1" dirty="0" smtClean="0">
                <a:cs typeface="Arial" panose="020B0604020202020204" pitchFamily="34" charset="0"/>
              </a:rPr>
              <a:t>Metod</a:t>
            </a:r>
            <a:r>
              <a:rPr lang="sv-SE" sz="2400" dirty="0">
                <a:cs typeface="Arial" panose="020B0604020202020204" pitchFamily="34" charset="0"/>
              </a:rPr>
              <a:t>: Studien genomfördes i en panel bestående av slumpmässigt telefonrekryterade </a:t>
            </a:r>
            <a:r>
              <a:rPr lang="sv-SE" sz="2400" dirty="0" err="1">
                <a:cs typeface="Arial" panose="020B0604020202020204" pitchFamily="34" charset="0"/>
              </a:rPr>
              <a:t>panelister</a:t>
            </a:r>
            <a:r>
              <a:rPr lang="sv-SE" sz="2400" dirty="0">
                <a:cs typeface="Arial" panose="020B0604020202020204" pitchFamily="34" charset="0"/>
              </a:rPr>
              <a:t>. Urvalet designades som ett kvoturval i flera åldersgrupper för att spegla Sverige såsom det är sammansatt med avseende på kön och ålder. Resultaten har även poststratifierats utifrån samma egenskaper. </a:t>
            </a:r>
          </a:p>
          <a:p>
            <a:pPr marL="0" indent="0">
              <a:buNone/>
            </a:pPr>
            <a:endParaRPr lang="sv-SE" sz="2400" dirty="0" smtClean="0">
              <a:cs typeface="Whitney Book" pitchFamily="50" charset="0"/>
            </a:endParaRPr>
          </a:p>
          <a:p>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5" name="Platshållare för bildnummer 4"/>
          <p:cNvSpPr>
            <a:spLocks noGrp="1"/>
          </p:cNvSpPr>
          <p:nvPr>
            <p:ph type="sldNum" sz="quarter" idx="12"/>
          </p:nvPr>
        </p:nvSpPr>
        <p:spPr/>
        <p:txBody>
          <a:bodyPr/>
          <a:lstStyle/>
          <a:p>
            <a:fld id="{21492B96-D037-419E-8DD4-8BFC3818614F}" type="slidenum">
              <a:rPr lang="sv-SE" smtClean="0"/>
              <a:t>3</a:t>
            </a:fld>
            <a:endParaRPr lang="sv-SE"/>
          </a:p>
        </p:txBody>
      </p:sp>
    </p:spTree>
    <p:extLst>
      <p:ext uri="{BB962C8B-B14F-4D97-AF65-F5344CB8AC3E}">
        <p14:creationId xmlns:p14="http://schemas.microsoft.com/office/powerpoint/2010/main" val="807964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85C6"/>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buNone/>
            </a:pPr>
            <a:r>
              <a:rPr lang="sv-SE" dirty="0" smtClean="0">
                <a:solidFill>
                  <a:schemeClr val="bg1"/>
                </a:solidFill>
              </a:rPr>
              <a:t>KAPITEL </a:t>
            </a:r>
            <a:r>
              <a:rPr lang="sv-SE" sz="6000" dirty="0" smtClean="0">
                <a:solidFill>
                  <a:schemeClr val="bg1"/>
                </a:solidFill>
              </a:rPr>
              <a:t>1</a:t>
            </a:r>
            <a:endParaRPr lang="sv-SE" sz="6000" dirty="0">
              <a:solidFill>
                <a:schemeClr val="bg1"/>
              </a:solidFill>
            </a:endParaRPr>
          </a:p>
          <a:p>
            <a:pPr marL="0" indent="0">
              <a:buNone/>
            </a:pPr>
            <a:endParaRPr lang="sv-SE" sz="4400" dirty="0" smtClean="0">
              <a:solidFill>
                <a:schemeClr val="bg1"/>
              </a:solidFill>
            </a:endParaRPr>
          </a:p>
          <a:p>
            <a:pPr marL="0" indent="0">
              <a:buNone/>
            </a:pPr>
            <a:r>
              <a:rPr lang="sv-SE" sz="4400" dirty="0" smtClean="0">
                <a:solidFill>
                  <a:schemeClr val="bg1"/>
                </a:solidFill>
              </a:rPr>
              <a:t>Attraktiva arbetsgivare</a:t>
            </a:r>
            <a:endParaRPr lang="sv-SE" sz="4400" dirty="0">
              <a:solidFill>
                <a:schemeClr val="bg1"/>
              </a:solidFill>
            </a:endParaRPr>
          </a:p>
        </p:txBody>
      </p:sp>
      <p:sp>
        <p:nvSpPr>
          <p:cNvPr id="2" name="Platshållare för bildnummer 1"/>
          <p:cNvSpPr>
            <a:spLocks noGrp="1"/>
          </p:cNvSpPr>
          <p:nvPr>
            <p:ph type="sldNum" sz="quarter" idx="12"/>
          </p:nvPr>
        </p:nvSpPr>
        <p:spPr/>
        <p:txBody>
          <a:bodyPr/>
          <a:lstStyle/>
          <a:p>
            <a:fld id="{21492B96-D037-419E-8DD4-8BFC3818614F}" type="slidenum">
              <a:rPr lang="sv-SE" smtClean="0"/>
              <a:t>4</a:t>
            </a:fld>
            <a:endParaRPr lang="sv-SE"/>
          </a:p>
        </p:txBody>
      </p:sp>
    </p:spTree>
    <p:extLst>
      <p:ext uri="{BB962C8B-B14F-4D97-AF65-F5344CB8AC3E}">
        <p14:creationId xmlns:p14="http://schemas.microsoft.com/office/powerpoint/2010/main" val="2101063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129146" y="243158"/>
            <a:ext cx="8853054" cy="584775"/>
          </a:xfrm>
          <a:prstGeom prst="rect">
            <a:avLst/>
          </a:prstGeom>
          <a:noFill/>
        </p:spPr>
        <p:txBody>
          <a:bodyPr wrap="square" rtlCol="0">
            <a:spAutoFit/>
          </a:bodyPr>
          <a:lstStyle/>
          <a:p>
            <a:r>
              <a:rPr lang="sv-SE" sz="3100" b="1" dirty="0" smtClean="0">
                <a:solidFill>
                  <a:srgbClr val="4085C6"/>
                </a:solidFill>
              </a:rPr>
              <a:t>Drömarbetsgivaren med egna </a:t>
            </a:r>
            <a:r>
              <a:rPr lang="sv-SE" sz="3100" b="1" dirty="0" smtClean="0">
                <a:solidFill>
                  <a:srgbClr val="4085C6"/>
                </a:solidFill>
              </a:rPr>
              <a:t>ord:</a:t>
            </a:r>
            <a:endParaRPr lang="sv-SE" sz="3100" b="1" dirty="0">
              <a:solidFill>
                <a:srgbClr val="4085C6"/>
              </a:solidFill>
            </a:endParaRP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pic>
        <p:nvPicPr>
          <p:cNvPr id="3" name="Platshållare för innehåll 2"/>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2046" r="1884" b="4596"/>
          <a:stretch/>
        </p:blipFill>
        <p:spPr>
          <a:xfrm>
            <a:off x="2828307" y="915852"/>
            <a:ext cx="5935684" cy="5781831"/>
          </a:xfrm>
        </p:spPr>
      </p:pic>
      <p:sp>
        <p:nvSpPr>
          <p:cNvPr id="2" name="Platshållare för bildnummer 1"/>
          <p:cNvSpPr>
            <a:spLocks noGrp="1"/>
          </p:cNvSpPr>
          <p:nvPr>
            <p:ph type="sldNum" sz="quarter" idx="12"/>
          </p:nvPr>
        </p:nvSpPr>
        <p:spPr/>
        <p:txBody>
          <a:bodyPr/>
          <a:lstStyle/>
          <a:p>
            <a:fld id="{21492B96-D037-419E-8DD4-8BFC3818614F}" type="slidenum">
              <a:rPr lang="sv-SE" smtClean="0"/>
              <a:t>5</a:t>
            </a:fld>
            <a:endParaRPr lang="sv-SE"/>
          </a:p>
        </p:txBody>
      </p:sp>
    </p:spTree>
    <p:extLst>
      <p:ext uri="{BB962C8B-B14F-4D97-AF65-F5344CB8AC3E}">
        <p14:creationId xmlns:p14="http://schemas.microsoft.com/office/powerpoint/2010/main" val="3229733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 r="-447" b="9739"/>
          <a:stretch/>
        </p:blipFill>
        <p:spPr>
          <a:xfrm>
            <a:off x="1898092" y="864558"/>
            <a:ext cx="7398521" cy="5627266"/>
          </a:xfrm>
        </p:spPr>
      </p:pic>
      <p:sp>
        <p:nvSpPr>
          <p:cNvPr id="5" name="Rektangel 4"/>
          <p:cNvSpPr/>
          <p:nvPr/>
        </p:nvSpPr>
        <p:spPr>
          <a:xfrm>
            <a:off x="1182555" y="273936"/>
            <a:ext cx="9730677" cy="569387"/>
          </a:xfrm>
          <a:prstGeom prst="rect">
            <a:avLst/>
          </a:prstGeom>
        </p:spPr>
        <p:txBody>
          <a:bodyPr wrap="none">
            <a:spAutoFit/>
          </a:bodyPr>
          <a:lstStyle/>
          <a:p>
            <a:r>
              <a:rPr lang="sv-SE" sz="3100" b="1" dirty="0">
                <a:solidFill>
                  <a:srgbClr val="4084C5"/>
                </a:solidFill>
              </a:rPr>
              <a:t>Vad av följande är viktigast för dig i valet av arbetsgivare? </a:t>
            </a:r>
          </a:p>
        </p:txBody>
      </p:sp>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2" name="textruta 1"/>
          <p:cNvSpPr txBox="1"/>
          <p:nvPr/>
        </p:nvSpPr>
        <p:spPr>
          <a:xfrm>
            <a:off x="1182555" y="6491824"/>
            <a:ext cx="3347681" cy="276999"/>
          </a:xfrm>
          <a:prstGeom prst="rect">
            <a:avLst/>
          </a:prstGeom>
          <a:noFill/>
        </p:spPr>
        <p:txBody>
          <a:bodyPr wrap="square" rtlCol="0">
            <a:spAutoFit/>
          </a:bodyPr>
          <a:lstStyle/>
          <a:p>
            <a:r>
              <a:rPr lang="sv-SE" sz="1200" i="1" dirty="0" smtClean="0">
                <a:solidFill>
                  <a:schemeClr val="tx1">
                    <a:lumMod val="65000"/>
                    <a:lumOff val="35000"/>
                  </a:schemeClr>
                </a:solidFill>
              </a:rPr>
              <a:t>Flervalsfråga med valfritt antal svarsalternativ.</a:t>
            </a:r>
            <a:endParaRPr lang="sv-SE" sz="1200" i="1" dirty="0">
              <a:solidFill>
                <a:schemeClr val="tx1">
                  <a:lumMod val="65000"/>
                  <a:lumOff val="35000"/>
                </a:schemeClr>
              </a:solidFill>
            </a:endParaRPr>
          </a:p>
        </p:txBody>
      </p:sp>
      <p:sp>
        <p:nvSpPr>
          <p:cNvPr id="3" name="Platshållare för bildnummer 2"/>
          <p:cNvSpPr>
            <a:spLocks noGrp="1"/>
          </p:cNvSpPr>
          <p:nvPr>
            <p:ph type="sldNum" sz="quarter" idx="12"/>
          </p:nvPr>
        </p:nvSpPr>
        <p:spPr/>
        <p:txBody>
          <a:bodyPr/>
          <a:lstStyle/>
          <a:p>
            <a:fld id="{21492B96-D037-419E-8DD4-8BFC3818614F}" type="slidenum">
              <a:rPr lang="sv-SE" smtClean="0"/>
              <a:t>6</a:t>
            </a:fld>
            <a:endParaRPr lang="sv-SE"/>
          </a:p>
        </p:txBody>
      </p:sp>
    </p:spTree>
    <p:extLst>
      <p:ext uri="{BB962C8B-B14F-4D97-AF65-F5344CB8AC3E}">
        <p14:creationId xmlns:p14="http://schemas.microsoft.com/office/powerpoint/2010/main" val="3720543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8218105" y="1196189"/>
            <a:ext cx="1729470" cy="2510285"/>
          </a:xfrm>
          <a:prstGeom prst="rect">
            <a:avLst/>
          </a:prstGeom>
        </p:spPr>
      </p:pic>
      <p:pic>
        <p:nvPicPr>
          <p:cNvPr id="5" name="Bildobjekt 4"/>
          <p:cNvPicPr>
            <a:picLocks noChangeAspect="1"/>
          </p:cNvPicPr>
          <p:nvPr/>
        </p:nvPicPr>
        <p:blipFill>
          <a:blip r:embed="rId4"/>
          <a:stretch>
            <a:fillRect/>
          </a:stretch>
        </p:blipFill>
        <p:spPr>
          <a:xfrm>
            <a:off x="6431722" y="1554211"/>
            <a:ext cx="1640037" cy="1943748"/>
          </a:xfrm>
          <a:prstGeom prst="rect">
            <a:avLst/>
          </a:prstGeom>
        </p:spPr>
      </p:pic>
      <p:pic>
        <p:nvPicPr>
          <p:cNvPr id="10" name="Bildobjekt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1967" y="3959221"/>
            <a:ext cx="1719792" cy="2660646"/>
          </a:xfrm>
          <a:prstGeom prst="rect">
            <a:avLst/>
          </a:prstGeom>
        </p:spPr>
      </p:pic>
      <p:pic>
        <p:nvPicPr>
          <p:cNvPr id="7" name="Bildobjekt 6"/>
          <p:cNvPicPr>
            <a:picLocks noChangeAspect="1"/>
          </p:cNvPicPr>
          <p:nvPr/>
        </p:nvPicPr>
        <p:blipFill>
          <a:blip r:embed="rId6"/>
          <a:stretch>
            <a:fillRect/>
          </a:stretch>
        </p:blipFill>
        <p:spPr>
          <a:xfrm>
            <a:off x="8379194" y="4193803"/>
            <a:ext cx="1553970" cy="1963309"/>
          </a:xfrm>
          <a:prstGeom prst="rect">
            <a:avLst/>
          </a:prstGeom>
        </p:spPr>
      </p:pic>
      <p:sp>
        <p:nvSpPr>
          <p:cNvPr id="2" name="Rubrik 1"/>
          <p:cNvSpPr>
            <a:spLocks noGrp="1"/>
          </p:cNvSpPr>
          <p:nvPr>
            <p:ph type="title"/>
          </p:nvPr>
        </p:nvSpPr>
        <p:spPr>
          <a:xfrm>
            <a:off x="776981" y="-107475"/>
            <a:ext cx="10515600" cy="1325563"/>
          </a:xfrm>
        </p:spPr>
        <p:txBody>
          <a:bodyPr>
            <a:normAutofit/>
          </a:bodyPr>
          <a:lstStyle/>
          <a:p>
            <a:pPr algn="ctr"/>
            <a:r>
              <a:rPr lang="sv-SE" sz="2800" b="1" dirty="0">
                <a:solidFill>
                  <a:srgbClr val="4084C5"/>
                </a:solidFill>
                <a:latin typeface="+mn-lt"/>
                <a:cs typeface="Arial" panose="020B0604020202020204" pitchFamily="34" charset="0"/>
              </a:rPr>
              <a:t>Attraktiv arbetsgivare i fyra punkter </a:t>
            </a:r>
          </a:p>
        </p:txBody>
      </p:sp>
      <p:sp>
        <p:nvSpPr>
          <p:cNvPr id="3" name="Platshållare för innehåll 2"/>
          <p:cNvSpPr>
            <a:spLocks noGrp="1"/>
          </p:cNvSpPr>
          <p:nvPr>
            <p:ph idx="1"/>
          </p:nvPr>
        </p:nvSpPr>
        <p:spPr>
          <a:xfrm>
            <a:off x="1206376" y="1218088"/>
            <a:ext cx="9703044" cy="2622868"/>
          </a:xfrm>
          <a:solidFill>
            <a:schemeClr val="accent1">
              <a:lumMod val="20000"/>
              <a:lumOff val="80000"/>
              <a:alpha val="15000"/>
            </a:schemeClr>
          </a:solidFill>
        </p:spPr>
        <p:txBody>
          <a:bodyPr>
            <a:normAutofit fontScale="85000" lnSpcReduction="20000"/>
          </a:bodyPr>
          <a:lstStyle/>
          <a:p>
            <a:pPr marL="0" indent="0">
              <a:buNone/>
            </a:pPr>
            <a:endParaRPr lang="sv-SE" sz="2400" b="1" dirty="0" smtClean="0"/>
          </a:p>
          <a:p>
            <a:pPr marL="0" indent="0">
              <a:buNone/>
            </a:pPr>
            <a:endParaRPr lang="sv-SE" sz="2400" b="1" dirty="0" smtClean="0"/>
          </a:p>
          <a:p>
            <a:pPr marL="0" indent="0">
              <a:buNone/>
            </a:pPr>
            <a:endParaRPr lang="sv-SE" sz="2400" b="1" dirty="0"/>
          </a:p>
          <a:p>
            <a:pPr marL="0" indent="0">
              <a:buNone/>
            </a:pPr>
            <a:r>
              <a:rPr lang="sv-SE" sz="2600" b="1" dirty="0" smtClean="0">
                <a:solidFill>
                  <a:srgbClr val="4085C6"/>
                </a:solidFill>
              </a:rPr>
              <a:t>1. Det </a:t>
            </a:r>
            <a:r>
              <a:rPr lang="sv-SE" sz="2600" b="1" dirty="0">
                <a:solidFill>
                  <a:srgbClr val="4085C6"/>
                </a:solidFill>
              </a:rPr>
              <a:t>börjar </a:t>
            </a:r>
            <a:r>
              <a:rPr lang="sv-SE" sz="2600" b="1" dirty="0" smtClean="0">
                <a:solidFill>
                  <a:srgbClr val="4085C6"/>
                </a:solidFill>
              </a:rPr>
              <a:t>inifrån</a:t>
            </a:r>
          </a:p>
          <a:p>
            <a:pPr marL="971550" lvl="1" indent="-514350">
              <a:buAutoNum type="arabicPeriod"/>
            </a:pPr>
            <a:endParaRPr lang="sv-SE" dirty="0" smtClean="0"/>
          </a:p>
          <a:p>
            <a:pPr marL="457200" lvl="1" indent="0">
              <a:buNone/>
            </a:pPr>
            <a:endParaRPr lang="sv-SE" dirty="0" smtClean="0"/>
          </a:p>
          <a:p>
            <a:pPr marL="457200" lvl="1" indent="0">
              <a:buNone/>
            </a:pPr>
            <a:endParaRPr lang="sv-SE" dirty="0" smtClean="0"/>
          </a:p>
          <a:p>
            <a:pPr marL="0" indent="0">
              <a:buNone/>
            </a:pPr>
            <a:r>
              <a:rPr lang="sv-SE" dirty="0" smtClean="0">
                <a:solidFill>
                  <a:srgbClr val="4084C5"/>
                </a:solidFill>
              </a:rPr>
              <a:t>					</a:t>
            </a:r>
            <a:endParaRPr lang="sv-SE" dirty="0" smtClean="0">
              <a:solidFill>
                <a:srgbClr val="4084C5"/>
              </a:solidFill>
            </a:endParaRPr>
          </a:p>
          <a:p>
            <a:pPr marL="514350" indent="-514350">
              <a:buAutoNum type="arabicPeriod"/>
            </a:pPr>
            <a:endParaRPr lang="sv-SE" dirty="0"/>
          </a:p>
        </p:txBody>
      </p:sp>
      <p:pic>
        <p:nvPicPr>
          <p:cNvPr id="8" name="Bildobjekt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9" name="textruta 8"/>
          <p:cNvSpPr txBox="1"/>
          <p:nvPr/>
        </p:nvSpPr>
        <p:spPr>
          <a:xfrm>
            <a:off x="1160143" y="4001005"/>
            <a:ext cx="9749277" cy="2610764"/>
          </a:xfrm>
          <a:prstGeom prst="rect">
            <a:avLst/>
          </a:prstGeom>
          <a:solidFill>
            <a:schemeClr val="accent2">
              <a:lumMod val="20000"/>
              <a:lumOff val="80000"/>
              <a:alpha val="10000"/>
            </a:schemeClr>
          </a:solidFill>
        </p:spPr>
        <p:txBody>
          <a:bodyPr wrap="square" rtlCol="0">
            <a:spAutoFit/>
          </a:bodyPr>
          <a:lstStyle/>
          <a:p>
            <a:endParaRPr lang="sv-SE" sz="2400" b="1" dirty="0" smtClean="0">
              <a:cs typeface="Arial" panose="020B0604020202020204" pitchFamily="34" charset="0"/>
            </a:endParaRPr>
          </a:p>
          <a:p>
            <a:endParaRPr lang="sv-SE" sz="2400" b="1" dirty="0" smtClean="0">
              <a:cs typeface="Arial" panose="020B0604020202020204" pitchFamily="34" charset="0"/>
            </a:endParaRPr>
          </a:p>
          <a:p>
            <a:r>
              <a:rPr lang="sv-SE" sz="2400" b="1" dirty="0" smtClean="0">
                <a:solidFill>
                  <a:srgbClr val="4085C6"/>
                </a:solidFill>
                <a:cs typeface="Arial" panose="020B0604020202020204" pitchFamily="34" charset="0"/>
              </a:rPr>
              <a:t>2. Chefen </a:t>
            </a:r>
            <a:r>
              <a:rPr lang="sv-SE" sz="2400" b="1" dirty="0">
                <a:solidFill>
                  <a:srgbClr val="4085C6"/>
                </a:solidFill>
                <a:cs typeface="Arial" panose="020B0604020202020204" pitchFamily="34" charset="0"/>
              </a:rPr>
              <a:t>i </a:t>
            </a:r>
            <a:r>
              <a:rPr lang="sv-SE" sz="2400" b="1" dirty="0" smtClean="0">
                <a:solidFill>
                  <a:srgbClr val="4085C6"/>
                </a:solidFill>
                <a:cs typeface="Arial" panose="020B0604020202020204" pitchFamily="34" charset="0"/>
              </a:rPr>
              <a:t>centrum</a:t>
            </a:r>
          </a:p>
          <a:p>
            <a:endParaRPr lang="sv-SE" sz="2400" b="1" dirty="0" smtClean="0">
              <a:solidFill>
                <a:srgbClr val="4085C6"/>
              </a:solidFill>
              <a:cs typeface="Arial" panose="020B0604020202020204" pitchFamily="34" charset="0"/>
            </a:endParaRPr>
          </a:p>
          <a:p>
            <a:endParaRPr lang="sv-SE" sz="2000" dirty="0" smtClean="0">
              <a:cs typeface="Arial" panose="020B0604020202020204" pitchFamily="34" charset="0"/>
            </a:endParaRPr>
          </a:p>
          <a:p>
            <a:endParaRPr lang="sv-SE" sz="2400" dirty="0">
              <a:solidFill>
                <a:srgbClr val="4084C5"/>
              </a:solidFill>
              <a:cs typeface="Arial" panose="020B0604020202020204" pitchFamily="34" charset="0"/>
            </a:endParaRPr>
          </a:p>
          <a:p>
            <a:endParaRPr lang="sv-SE" dirty="0"/>
          </a:p>
        </p:txBody>
      </p:sp>
      <p:sp>
        <p:nvSpPr>
          <p:cNvPr id="11" name="Platshållare för bildnummer 10"/>
          <p:cNvSpPr>
            <a:spLocks noGrp="1"/>
          </p:cNvSpPr>
          <p:nvPr>
            <p:ph type="sldNum" sz="quarter" idx="12"/>
          </p:nvPr>
        </p:nvSpPr>
        <p:spPr/>
        <p:txBody>
          <a:bodyPr/>
          <a:lstStyle/>
          <a:p>
            <a:fld id="{21492B96-D037-419E-8DD4-8BFC3818614F}" type="slidenum">
              <a:rPr lang="sv-SE" smtClean="0"/>
              <a:t>7</a:t>
            </a:fld>
            <a:endParaRPr lang="sv-SE"/>
          </a:p>
        </p:txBody>
      </p:sp>
    </p:spTree>
    <p:extLst>
      <p:ext uri="{BB962C8B-B14F-4D97-AF65-F5344CB8AC3E}">
        <p14:creationId xmlns:p14="http://schemas.microsoft.com/office/powerpoint/2010/main" val="410383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640" y="3973814"/>
            <a:ext cx="1752435" cy="2674312"/>
          </a:xfrm>
          <a:prstGeom prst="rect">
            <a:avLst/>
          </a:prstGeom>
        </p:spPr>
      </p:pic>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051" y="3906784"/>
            <a:ext cx="1858589" cy="2814691"/>
          </a:xfrm>
          <a:prstGeom prst="rect">
            <a:avLst/>
          </a:prstGeom>
        </p:spPr>
      </p:pic>
      <p:pic>
        <p:nvPicPr>
          <p:cNvPr id="11" name="Bildobjekt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7463" y="1551798"/>
            <a:ext cx="2075739" cy="2354986"/>
          </a:xfrm>
          <a:prstGeom prst="rect">
            <a:avLst/>
          </a:prstGeom>
          <a:solidFill>
            <a:schemeClr val="accent1">
              <a:lumMod val="20000"/>
              <a:lumOff val="80000"/>
              <a:alpha val="20000"/>
            </a:schemeClr>
          </a:solidFill>
        </p:spPr>
      </p:pic>
      <p:pic>
        <p:nvPicPr>
          <p:cNvPr id="8" name="Bildobjekt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1754" y="1118473"/>
            <a:ext cx="1913009" cy="2960381"/>
          </a:xfrm>
          <a:prstGeom prst="rect">
            <a:avLst/>
          </a:prstGeom>
        </p:spPr>
      </p:pic>
      <p:sp>
        <p:nvSpPr>
          <p:cNvPr id="2" name="Rubrik 1"/>
          <p:cNvSpPr>
            <a:spLocks noGrp="1"/>
          </p:cNvSpPr>
          <p:nvPr>
            <p:ph type="title"/>
          </p:nvPr>
        </p:nvSpPr>
        <p:spPr>
          <a:xfrm>
            <a:off x="747901" y="-103138"/>
            <a:ext cx="10515600" cy="1325563"/>
          </a:xfrm>
        </p:spPr>
        <p:txBody>
          <a:bodyPr>
            <a:normAutofit/>
          </a:bodyPr>
          <a:lstStyle/>
          <a:p>
            <a:pPr algn="ctr"/>
            <a:r>
              <a:rPr lang="sv-SE" sz="2800" b="1" dirty="0">
                <a:solidFill>
                  <a:srgbClr val="4084C5"/>
                </a:solidFill>
                <a:latin typeface="+mn-lt"/>
                <a:cs typeface="Arial" panose="020B0604020202020204" pitchFamily="34" charset="0"/>
              </a:rPr>
              <a:t>Attraktiv arbetsgivare i fyra punkter </a:t>
            </a:r>
          </a:p>
        </p:txBody>
      </p:sp>
      <p:sp>
        <p:nvSpPr>
          <p:cNvPr id="3" name="Platshållare för innehåll 2"/>
          <p:cNvSpPr>
            <a:spLocks noGrp="1"/>
          </p:cNvSpPr>
          <p:nvPr>
            <p:ph idx="1"/>
          </p:nvPr>
        </p:nvSpPr>
        <p:spPr>
          <a:xfrm>
            <a:off x="1228300" y="1228299"/>
            <a:ext cx="9554804" cy="2712000"/>
          </a:xfrm>
          <a:solidFill>
            <a:schemeClr val="accent1">
              <a:lumMod val="20000"/>
              <a:lumOff val="80000"/>
              <a:alpha val="20000"/>
            </a:schemeClr>
          </a:solidFill>
        </p:spPr>
        <p:txBody>
          <a:bodyPr>
            <a:normAutofit/>
          </a:bodyPr>
          <a:lstStyle/>
          <a:p>
            <a:pPr marL="0" indent="0">
              <a:buNone/>
            </a:pPr>
            <a:endParaRPr lang="sv-SE" sz="2400" b="1" dirty="0" smtClean="0"/>
          </a:p>
          <a:p>
            <a:pPr marL="0" indent="0">
              <a:buNone/>
            </a:pPr>
            <a:endParaRPr lang="sv-SE" sz="2400" b="1" dirty="0"/>
          </a:p>
          <a:p>
            <a:pPr marL="0" indent="0">
              <a:buNone/>
            </a:pPr>
            <a:r>
              <a:rPr lang="sv-SE" sz="2400" b="1" dirty="0" smtClean="0">
                <a:solidFill>
                  <a:srgbClr val="4085C6"/>
                </a:solidFill>
              </a:rPr>
              <a:t>3. </a:t>
            </a:r>
            <a:r>
              <a:rPr lang="sv-SE" sz="2400" b="1" dirty="0" smtClean="0">
                <a:solidFill>
                  <a:srgbClr val="4085C6"/>
                </a:solidFill>
              </a:rPr>
              <a:t>Villkor </a:t>
            </a:r>
            <a:r>
              <a:rPr lang="sv-SE" sz="2400" b="1" dirty="0">
                <a:solidFill>
                  <a:srgbClr val="4085C6"/>
                </a:solidFill>
              </a:rPr>
              <a:t>är mer än lön </a:t>
            </a:r>
            <a:endParaRPr lang="sv-SE" sz="2400" b="1" dirty="0" smtClean="0">
              <a:solidFill>
                <a:srgbClr val="4085C6"/>
              </a:solidFill>
            </a:endParaRPr>
          </a:p>
          <a:p>
            <a:endParaRPr lang="sv-SE" sz="2000" dirty="0" smtClean="0"/>
          </a:p>
          <a:p>
            <a:endParaRPr lang="sv-SE" sz="2000" b="1" dirty="0" smtClean="0"/>
          </a:p>
          <a:p>
            <a:pPr marL="0" indent="0">
              <a:buNone/>
            </a:pPr>
            <a:endParaRPr lang="sv-SE" dirty="0">
              <a:solidFill>
                <a:srgbClr val="4084C5"/>
              </a:solidFill>
            </a:endParaRPr>
          </a:p>
          <a:p>
            <a:pPr marL="0" indent="0">
              <a:buNone/>
            </a:pPr>
            <a:endParaRPr lang="sv-SE" dirty="0" smtClean="0">
              <a:solidFill>
                <a:srgbClr val="4084C5"/>
              </a:solidFill>
            </a:endParaRPr>
          </a:p>
          <a:p>
            <a:pPr marL="0" indent="0">
              <a:buNone/>
            </a:pPr>
            <a:endParaRPr lang="sv-SE" dirty="0">
              <a:solidFill>
                <a:srgbClr val="4084C5"/>
              </a:solidFill>
            </a:endParaRPr>
          </a:p>
          <a:p>
            <a:pPr marL="0" indent="0">
              <a:buNone/>
            </a:pPr>
            <a:endParaRPr lang="sv-SE" dirty="0" smtClean="0">
              <a:solidFill>
                <a:srgbClr val="4084C5"/>
              </a:solidFill>
            </a:endParaRPr>
          </a:p>
          <a:p>
            <a:pPr marL="0" indent="0">
              <a:buNone/>
            </a:pPr>
            <a:endParaRPr lang="sv-SE" dirty="0">
              <a:solidFill>
                <a:srgbClr val="4084C5"/>
              </a:solidFill>
            </a:endParaRPr>
          </a:p>
        </p:txBody>
      </p:sp>
      <p:pic>
        <p:nvPicPr>
          <p:cNvPr id="6" name="Bildobjekt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sp>
        <p:nvSpPr>
          <p:cNvPr id="12" name="textruta 11"/>
          <p:cNvSpPr txBox="1"/>
          <p:nvPr/>
        </p:nvSpPr>
        <p:spPr>
          <a:xfrm>
            <a:off x="1228300" y="4078854"/>
            <a:ext cx="9554803" cy="2575146"/>
          </a:xfrm>
          <a:prstGeom prst="rect">
            <a:avLst/>
          </a:prstGeom>
          <a:solidFill>
            <a:schemeClr val="accent2">
              <a:lumMod val="20000"/>
              <a:lumOff val="80000"/>
              <a:alpha val="12000"/>
            </a:schemeClr>
          </a:solidFill>
        </p:spPr>
        <p:txBody>
          <a:bodyPr wrap="square" rtlCol="0">
            <a:spAutoFit/>
          </a:bodyPr>
          <a:lstStyle/>
          <a:p>
            <a:r>
              <a:rPr lang="sv-SE" sz="2400" b="1" dirty="0" smtClean="0"/>
              <a:t/>
            </a:r>
            <a:br>
              <a:rPr lang="sv-SE" sz="2400" b="1" dirty="0" smtClean="0"/>
            </a:br>
            <a:r>
              <a:rPr lang="sv-SE" sz="2400" b="1" dirty="0" smtClean="0"/>
              <a:t/>
            </a:r>
            <a:br>
              <a:rPr lang="sv-SE" sz="2400" b="1" dirty="0" smtClean="0"/>
            </a:br>
            <a:r>
              <a:rPr lang="sv-SE" sz="2400" b="1" dirty="0" smtClean="0">
                <a:solidFill>
                  <a:srgbClr val="4085C6"/>
                </a:solidFill>
              </a:rPr>
              <a:t>4. </a:t>
            </a:r>
            <a:r>
              <a:rPr lang="sv-SE" sz="2400" b="1" dirty="0">
                <a:solidFill>
                  <a:srgbClr val="4085C6"/>
                </a:solidFill>
              </a:rPr>
              <a:t>Karriär är </a:t>
            </a:r>
            <a:r>
              <a:rPr lang="sv-SE" sz="2400" b="1" dirty="0" smtClean="0">
                <a:solidFill>
                  <a:srgbClr val="4085C6"/>
                </a:solidFill>
              </a:rPr>
              <a:t>kompetensutveckling</a:t>
            </a:r>
          </a:p>
          <a:p>
            <a:endParaRPr lang="sv-SE" sz="2400" b="1" dirty="0" smtClean="0"/>
          </a:p>
          <a:p>
            <a:endParaRPr lang="sv-SE" sz="2400" b="1" dirty="0" smtClean="0"/>
          </a:p>
          <a:p>
            <a:r>
              <a:rPr lang="sv-SE" sz="2400" b="1" dirty="0" smtClean="0"/>
              <a:t> </a:t>
            </a:r>
            <a:endParaRPr lang="sv-SE" sz="2400" b="1" dirty="0"/>
          </a:p>
          <a:p>
            <a:endParaRPr lang="sv-SE" dirty="0"/>
          </a:p>
        </p:txBody>
      </p:sp>
      <p:sp>
        <p:nvSpPr>
          <p:cNvPr id="15" name="Platshållare för bildnummer 14"/>
          <p:cNvSpPr>
            <a:spLocks noGrp="1"/>
          </p:cNvSpPr>
          <p:nvPr>
            <p:ph type="sldNum" sz="quarter" idx="12"/>
          </p:nvPr>
        </p:nvSpPr>
        <p:spPr/>
        <p:txBody>
          <a:bodyPr/>
          <a:lstStyle/>
          <a:p>
            <a:fld id="{21492B96-D037-419E-8DD4-8BFC3818614F}" type="slidenum">
              <a:rPr lang="sv-SE" smtClean="0"/>
              <a:t>8</a:t>
            </a:fld>
            <a:endParaRPr lang="sv-SE"/>
          </a:p>
        </p:txBody>
      </p:sp>
    </p:spTree>
    <p:extLst>
      <p:ext uri="{BB962C8B-B14F-4D97-AF65-F5344CB8AC3E}">
        <p14:creationId xmlns:p14="http://schemas.microsoft.com/office/powerpoint/2010/main" val="2733410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0709" y="235338"/>
            <a:ext cx="10183091" cy="1325563"/>
          </a:xfrm>
        </p:spPr>
        <p:txBody>
          <a:bodyPr>
            <a:normAutofit/>
          </a:bodyPr>
          <a:lstStyle/>
          <a:p>
            <a:r>
              <a:rPr lang="sv-SE" sz="3100" b="1" dirty="0" smtClean="0">
                <a:solidFill>
                  <a:srgbClr val="4084C5"/>
                </a:solidFill>
                <a:latin typeface="+mn-lt"/>
              </a:rPr>
              <a:t>Andel som tycker </a:t>
            </a:r>
            <a:r>
              <a:rPr lang="sv-SE" sz="3100" b="1" dirty="0" smtClean="0">
                <a:solidFill>
                  <a:srgbClr val="4084C5"/>
                </a:solidFill>
                <a:latin typeface="+mn-lt"/>
              </a:rPr>
              <a:t>det är v</a:t>
            </a:r>
            <a:r>
              <a:rPr lang="sv-SE" sz="3100" b="1" dirty="0" smtClean="0">
                <a:solidFill>
                  <a:srgbClr val="4084C5"/>
                </a:solidFill>
                <a:latin typeface="+mn-lt"/>
              </a:rPr>
              <a:t>iktigt </a:t>
            </a:r>
            <a:r>
              <a:rPr lang="sv-SE" sz="3100" b="1" dirty="0" smtClean="0">
                <a:solidFill>
                  <a:srgbClr val="4084C5"/>
                </a:solidFill>
                <a:latin typeface="+mn-lt"/>
              </a:rPr>
              <a:t>att…</a:t>
            </a:r>
            <a:r>
              <a:rPr lang="sv-SE" b="1" dirty="0">
                <a:solidFill>
                  <a:srgbClr val="4084C5"/>
                </a:solidFill>
              </a:rPr>
              <a:t/>
            </a:r>
            <a:br>
              <a:rPr lang="sv-SE" b="1" dirty="0">
                <a:solidFill>
                  <a:srgbClr val="4084C5"/>
                </a:solidFill>
              </a:rPr>
            </a:br>
            <a:endParaRPr lang="sv-SE" dirty="0"/>
          </a:p>
        </p:txBody>
      </p:sp>
      <p:pic>
        <p:nvPicPr>
          <p:cNvPr id="5" name="Platshållare för innehåll 4"/>
          <p:cNvPicPr>
            <a:picLocks noGrp="1" noChangeAspect="1"/>
          </p:cNvPicPr>
          <p:nvPr>
            <p:ph idx="1"/>
          </p:nvPr>
        </p:nvPicPr>
        <p:blipFill rotWithShape="1">
          <a:blip r:embed="rId3">
            <a:extLst>
              <a:ext uri="{28A0092B-C50C-407E-A947-70E740481C1C}">
                <a14:useLocalDpi xmlns:a14="http://schemas.microsoft.com/office/drawing/2010/main" val="0"/>
              </a:ext>
            </a:extLst>
          </a:blip>
          <a:srcRect l="-1" t="18344" r="67783" b="14250"/>
          <a:stretch/>
        </p:blipFill>
        <p:spPr>
          <a:xfrm>
            <a:off x="1170709" y="1460408"/>
            <a:ext cx="2629032" cy="2914754"/>
          </a:xfrm>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261" y="99128"/>
            <a:ext cx="923063" cy="872836"/>
          </a:xfrm>
          <a:prstGeom prst="rect">
            <a:avLst/>
          </a:prstGeom>
        </p:spPr>
      </p:pic>
      <p:pic>
        <p:nvPicPr>
          <p:cNvPr id="6" name="Bildobjekt 5"/>
          <p:cNvPicPr>
            <a:picLocks noChangeAspect="1"/>
          </p:cNvPicPr>
          <p:nvPr/>
        </p:nvPicPr>
        <p:blipFill>
          <a:blip r:embed="rId5"/>
          <a:stretch>
            <a:fillRect/>
          </a:stretch>
        </p:blipFill>
        <p:spPr>
          <a:xfrm>
            <a:off x="8894009" y="4601433"/>
            <a:ext cx="2553381" cy="1913130"/>
          </a:xfrm>
          <a:prstGeom prst="rect">
            <a:avLst/>
          </a:prstGeom>
        </p:spPr>
      </p:pic>
      <p:pic>
        <p:nvPicPr>
          <p:cNvPr id="7" name="Platshållare för innehåll 4"/>
          <p:cNvPicPr>
            <a:picLocks noChangeAspect="1"/>
          </p:cNvPicPr>
          <p:nvPr/>
        </p:nvPicPr>
        <p:blipFill rotWithShape="1">
          <a:blip r:embed="rId3">
            <a:extLst>
              <a:ext uri="{28A0092B-C50C-407E-A947-70E740481C1C}">
                <a14:useLocalDpi xmlns:a14="http://schemas.microsoft.com/office/drawing/2010/main" val="0"/>
              </a:ext>
            </a:extLst>
          </a:blip>
          <a:srcRect l="33531" t="-462" r="39025" b="16994"/>
          <a:stretch/>
        </p:blipFill>
        <p:spPr>
          <a:xfrm>
            <a:off x="7483083" y="776939"/>
            <a:ext cx="2232561" cy="3598223"/>
          </a:xfrm>
          <a:prstGeom prst="rect">
            <a:avLst/>
          </a:prstGeom>
        </p:spPr>
      </p:pic>
      <p:pic>
        <p:nvPicPr>
          <p:cNvPr id="8" name="Platshållare för innehåll 4"/>
          <p:cNvPicPr>
            <a:picLocks noChangeAspect="1"/>
          </p:cNvPicPr>
          <p:nvPr/>
        </p:nvPicPr>
        <p:blipFill rotWithShape="1">
          <a:blip r:embed="rId3">
            <a:extLst>
              <a:ext uri="{28A0092B-C50C-407E-A947-70E740481C1C}">
                <a14:useLocalDpi xmlns:a14="http://schemas.microsoft.com/office/drawing/2010/main" val="0"/>
              </a:ext>
            </a:extLst>
          </a:blip>
          <a:srcRect l="62439" t="26764" r="7886" b="13328"/>
          <a:stretch/>
        </p:blipFill>
        <p:spPr>
          <a:xfrm>
            <a:off x="4309063" y="1674037"/>
            <a:ext cx="2601657" cy="2783241"/>
          </a:xfrm>
          <a:prstGeom prst="rect">
            <a:avLst/>
          </a:prstGeom>
        </p:spPr>
      </p:pic>
      <p:pic>
        <p:nvPicPr>
          <p:cNvPr id="9" name="Platshållare för innehåll 4"/>
          <p:cNvPicPr>
            <a:picLocks noChangeAspect="1"/>
          </p:cNvPicPr>
          <p:nvPr/>
        </p:nvPicPr>
        <p:blipFill rotWithShape="1">
          <a:blip r:embed="rId3">
            <a:extLst>
              <a:ext uri="{28A0092B-C50C-407E-A947-70E740481C1C}">
                <a14:useLocalDpi xmlns:a14="http://schemas.microsoft.com/office/drawing/2010/main" val="0"/>
              </a:ext>
            </a:extLst>
          </a:blip>
          <a:srcRect l="-730" t="85777" r="45500" b="6743"/>
          <a:stretch/>
        </p:blipFill>
        <p:spPr>
          <a:xfrm>
            <a:off x="1261211" y="4601433"/>
            <a:ext cx="3510081" cy="251921"/>
          </a:xfrm>
          <a:prstGeom prst="rect">
            <a:avLst/>
          </a:prstGeom>
        </p:spPr>
      </p:pic>
      <p:sp>
        <p:nvSpPr>
          <p:cNvPr id="3" name="Platshållare för bildnummer 2"/>
          <p:cNvSpPr>
            <a:spLocks noGrp="1"/>
          </p:cNvSpPr>
          <p:nvPr>
            <p:ph type="sldNum" sz="quarter" idx="12"/>
          </p:nvPr>
        </p:nvSpPr>
        <p:spPr/>
        <p:txBody>
          <a:bodyPr/>
          <a:lstStyle/>
          <a:p>
            <a:fld id="{21492B96-D037-419E-8DD4-8BFC3818614F}" type="slidenum">
              <a:rPr lang="sv-SE" smtClean="0"/>
              <a:t>9</a:t>
            </a:fld>
            <a:endParaRPr lang="sv-SE"/>
          </a:p>
        </p:txBody>
      </p:sp>
      <p:pic>
        <p:nvPicPr>
          <p:cNvPr id="12" name="Platshållare för innehåll 4"/>
          <p:cNvPicPr>
            <a:picLocks noChangeAspect="1"/>
          </p:cNvPicPr>
          <p:nvPr/>
        </p:nvPicPr>
        <p:blipFill rotWithShape="1">
          <a:blip r:embed="rId3">
            <a:extLst>
              <a:ext uri="{28A0092B-C50C-407E-A947-70E740481C1C}">
                <a14:useLocalDpi xmlns:a14="http://schemas.microsoft.com/office/drawing/2010/main" val="0"/>
              </a:ext>
            </a:extLst>
          </a:blip>
          <a:srcRect l="74790" t="86426" r="14695" b="5568"/>
          <a:stretch/>
        </p:blipFill>
        <p:spPr>
          <a:xfrm>
            <a:off x="4720593" y="4625804"/>
            <a:ext cx="668215" cy="269630"/>
          </a:xfrm>
          <a:prstGeom prst="rect">
            <a:avLst/>
          </a:prstGeom>
        </p:spPr>
      </p:pic>
      <p:pic>
        <p:nvPicPr>
          <p:cNvPr id="13" name="Platshållare för innehåll 4"/>
          <p:cNvPicPr>
            <a:picLocks noChangeAspect="1"/>
          </p:cNvPicPr>
          <p:nvPr/>
        </p:nvPicPr>
        <p:blipFill rotWithShape="1">
          <a:blip r:embed="rId3">
            <a:extLst>
              <a:ext uri="{28A0092B-C50C-407E-A947-70E740481C1C}">
                <a14:useLocalDpi xmlns:a14="http://schemas.microsoft.com/office/drawing/2010/main" val="0"/>
              </a:ext>
            </a:extLst>
          </a:blip>
          <a:srcRect l="53670" t="87530" r="29175" b="6552"/>
          <a:stretch/>
        </p:blipFill>
        <p:spPr>
          <a:xfrm>
            <a:off x="5406394" y="4660973"/>
            <a:ext cx="1090246" cy="199292"/>
          </a:xfrm>
          <a:prstGeom prst="rect">
            <a:avLst/>
          </a:prstGeom>
        </p:spPr>
      </p:pic>
    </p:spTree>
    <p:extLst>
      <p:ext uri="{BB962C8B-B14F-4D97-AF65-F5344CB8AC3E}">
        <p14:creationId xmlns:p14="http://schemas.microsoft.com/office/powerpoint/2010/main" val="3016195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TotalTime>
  <Words>2126</Words>
  <Application>Microsoft Office PowerPoint</Application>
  <PresentationFormat>Bredbild</PresentationFormat>
  <Paragraphs>211</Paragraphs>
  <Slides>28</Slides>
  <Notes>26</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28</vt:i4>
      </vt:variant>
    </vt:vector>
  </HeadingPairs>
  <TitlesOfParts>
    <vt:vector size="36" baseType="lpstr">
      <vt:lpstr>Arial</vt:lpstr>
      <vt:lpstr>Calibri</vt:lpstr>
      <vt:lpstr>Calibri Light</vt:lpstr>
      <vt:lpstr>Whitney Bold</vt:lpstr>
      <vt:lpstr>Whitney Book</vt:lpstr>
      <vt:lpstr>Wingdings</vt:lpstr>
      <vt:lpstr>Ziggurat Black</vt:lpstr>
      <vt:lpstr>Office-tema</vt:lpstr>
      <vt:lpstr>PowerPoint-presentation</vt:lpstr>
      <vt:lpstr>PowerPoint-presentation</vt:lpstr>
      <vt:lpstr>Om studien</vt:lpstr>
      <vt:lpstr>PowerPoint-presentation</vt:lpstr>
      <vt:lpstr>PowerPoint-presentation</vt:lpstr>
      <vt:lpstr>PowerPoint-presentation</vt:lpstr>
      <vt:lpstr>Attraktiv arbetsgivare i fyra punkter </vt:lpstr>
      <vt:lpstr>Attraktiv arbetsgivare i fyra punkter </vt:lpstr>
      <vt:lpstr>Andel som tycker det är viktigt att… </vt:lpstr>
      <vt:lpstr>PowerPoint-presentation</vt:lpstr>
      <vt:lpstr>PowerPoint-presentation</vt:lpstr>
      <vt:lpstr>PowerPoint-presentation</vt:lpstr>
      <vt:lpstr>PowerPoint-presentation</vt:lpstr>
      <vt:lpstr>Det är inte bara missnöjda personer som funderar på att byta yrke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Öqvist Johanna</dc:creator>
  <cp:lastModifiedBy>Öqvist Johanna</cp:lastModifiedBy>
  <cp:revision>54</cp:revision>
  <dcterms:created xsi:type="dcterms:W3CDTF">2019-12-02T16:03:59Z</dcterms:created>
  <dcterms:modified xsi:type="dcterms:W3CDTF">2019-12-10T16:10:47Z</dcterms:modified>
</cp:coreProperties>
</file>