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</p:sldMasterIdLst>
  <p:notesMasterIdLst>
    <p:notesMasterId r:id="rId37"/>
  </p:notesMasterIdLst>
  <p:sldIdLst>
    <p:sldId id="347" r:id="rId5"/>
    <p:sldId id="291" r:id="rId6"/>
    <p:sldId id="337" r:id="rId7"/>
    <p:sldId id="351" r:id="rId8"/>
    <p:sldId id="338" r:id="rId9"/>
    <p:sldId id="294" r:id="rId10"/>
    <p:sldId id="295" r:id="rId11"/>
    <p:sldId id="300" r:id="rId12"/>
    <p:sldId id="339" r:id="rId13"/>
    <p:sldId id="297" r:id="rId14"/>
    <p:sldId id="299" r:id="rId15"/>
    <p:sldId id="317" r:id="rId16"/>
    <p:sldId id="343" r:id="rId17"/>
    <p:sldId id="319" r:id="rId18"/>
    <p:sldId id="324" r:id="rId19"/>
    <p:sldId id="301" r:id="rId20"/>
    <p:sldId id="325" r:id="rId21"/>
    <p:sldId id="326" r:id="rId22"/>
    <p:sldId id="307" r:id="rId23"/>
    <p:sldId id="344" r:id="rId24"/>
    <p:sldId id="311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23" r:id="rId33"/>
    <p:sldId id="334" r:id="rId34"/>
    <p:sldId id="335" r:id="rId35"/>
    <p:sldId id="336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C3078E-37D8-1B88-71AD-BED814C59AB2}" name="Sofia Hellman" initials="SH" userId="S::sofia.i.jonsson@regionjh.se::e0d91a5d-2a07-4a97-8436-fdfab21686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7D7"/>
    <a:srgbClr val="377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8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C201F-D196-394B-8810-0D166B886F8E}" type="datetimeFigureOut">
              <a:rPr lang="sv-SE" smtClean="0"/>
              <a:t>2023-05-09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7C891-329D-1846-A7CA-4DF996A168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1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Ställa frågor i chatten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C891-329D-1846-A7CA-4DF996A168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11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Ställa frågor i chatten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C891-329D-1846-A7CA-4DF996A168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59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Kapitel 11.3.1</a:t>
            </a:r>
          </a:p>
          <a:p>
            <a:r>
              <a:rPr lang="sv-SE"/>
              <a:t>Sista punkten – ledtider – Kapitel 5.5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C891-329D-1846-A7CA-4DF996A1685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4029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Kapitel 11.3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C891-329D-1846-A7CA-4DF996A1685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96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Kapitel 11.3.2.1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7C891-329D-1846-A7CA-4DF996A1685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37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5349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8328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53483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086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878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62109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Nationellt system </a:t>
              </a:r>
              <a:endParaRPr lang="sv-SE"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för kunskapsstyrning </a:t>
              </a:r>
              <a:endParaRPr lang="sv-SE"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>
                <a:lnSpc>
                  <a:spcPts val="1480"/>
                </a:lnSpc>
              </a:pPr>
              <a:r>
                <a:rPr lang="sv-SE" sz="140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Hälso- och sjukvård</a:t>
              </a:r>
              <a:endParaRPr lang="sv-SE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820" b="1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SVERIGES REGIONER I SAMVERKAN</a:t>
              </a:r>
              <a:endParaRPr lang="sv-SE" sz="82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DE71F4BA-49A5-FA4C-BCD8-FB37FD586FF7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079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AEF6196-002C-3D06-0118-BD1BEA7FB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854608"/>
            <a:ext cx="9144000" cy="5148784"/>
          </a:xfrm>
        </p:spPr>
        <p:txBody>
          <a:bodyPr anchor="ctr"/>
          <a:lstStyle/>
          <a:p>
            <a:pPr algn="ctr"/>
            <a:r>
              <a:rPr lang="sv-SE" sz="4800" dirty="0"/>
              <a:t>Fördjupningsseminarium </a:t>
            </a:r>
          </a:p>
          <a:p>
            <a:pPr algn="ctr"/>
            <a:r>
              <a:rPr lang="sv-SE" dirty="0"/>
              <a:t>Behandling med radioaktivt jod</a:t>
            </a:r>
          </a:p>
          <a:p>
            <a:pPr algn="ctr"/>
            <a:endParaRPr lang="sv-SE" sz="4800" dirty="0"/>
          </a:p>
          <a:p>
            <a:pPr algn="ctr"/>
            <a:r>
              <a:rPr lang="sv-SE" sz="2000" dirty="0"/>
              <a:t>Nationell arbetsgrupp för hypertyreos</a:t>
            </a:r>
          </a:p>
        </p:txBody>
      </p:sp>
    </p:spTree>
    <p:extLst>
      <p:ext uri="{BB962C8B-B14F-4D97-AF65-F5344CB8AC3E}">
        <p14:creationId xmlns:p14="http://schemas.microsoft.com/office/powerpoint/2010/main" val="282420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6761B8-B09F-DE96-3830-081EE0DE6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cs typeface="Calibri"/>
              </a:rPr>
              <a:t>Graves sjukdom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D46343-13C0-A542-EE18-697FA56B50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6115172" cy="4186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Målsättning hypotyreodism 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Individuell anpassning av stråldosen 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Eventuellt ombehandling efter 6 månader (utan effekt 3 månader)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120</a:t>
            </a:r>
            <a:r>
              <a:rPr lang="sv-SE" dirty="0"/>
              <a:t>–</a:t>
            </a:r>
            <a:r>
              <a:rPr lang="sv-SE" dirty="0">
                <a:cs typeface="Calibri"/>
              </a:rPr>
              <a:t>200 Gy (vid ombehandling upp till 300 Gy)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8AE670B-7952-E116-3300-EC102D383A0D}"/>
              </a:ext>
            </a:extLst>
          </p:cNvPr>
          <p:cNvSpPr txBox="1"/>
          <p:nvPr/>
        </p:nvSpPr>
        <p:spPr>
          <a:xfrm>
            <a:off x="0" y="6250075"/>
            <a:ext cx="18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Kapitel 11.3.2.1.1</a:t>
            </a:r>
          </a:p>
        </p:txBody>
      </p:sp>
      <p:pic>
        <p:nvPicPr>
          <p:cNvPr id="3074" name="Picture 1026" descr="Bild av tyreoidea">
            <a:extLst>
              <a:ext uri="{FF2B5EF4-FFF2-40B4-BE49-F238E27FC236}">
                <a16:creationId xmlns:a16="http://schemas.microsoft.com/office/drawing/2014/main" id="{0BAD28EA-E5C2-6B17-C0D3-89CD54B3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577" y="813915"/>
            <a:ext cx="4321593" cy="338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65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40F6F9-F514-52C5-744E-7DC345BA0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Knölstruma och toxiskt adenom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88C81A6-A1EF-AF83-EABB-E236DBB4A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6378941" cy="28242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sv-SE" dirty="0">
                <a:ea typeface="+mn-lt"/>
                <a:cs typeface="+mn-lt"/>
              </a:rPr>
              <a:t>Målsättning att reglera patientens hypertyreos</a:t>
            </a:r>
          </a:p>
          <a:p>
            <a:pPr marL="342900" indent="-342900">
              <a:buFont typeface="Arial,Sans-Serif"/>
              <a:buChar char="•"/>
            </a:pPr>
            <a:r>
              <a:rPr lang="sv-SE" dirty="0">
                <a:ea typeface="+mn-lt"/>
                <a:cs typeface="+mn-lt"/>
              </a:rPr>
              <a:t>Individuell anpassning av stråldosen 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sv-SE" dirty="0">
                <a:ea typeface="+mn-lt"/>
                <a:cs typeface="+mn-lt"/>
              </a:rPr>
              <a:t>Eventuellt ombehandling efter 6 månader </a:t>
            </a:r>
            <a:r>
              <a:rPr lang="en-US" dirty="0">
                <a:ea typeface="+mn-lt"/>
                <a:cs typeface="+mn-lt"/>
              </a:rPr>
              <a:t>(u</a:t>
            </a:r>
            <a:r>
              <a:rPr lang="sv-SE" dirty="0" err="1">
                <a:ea typeface="+mn-lt"/>
                <a:cs typeface="+mn-lt"/>
              </a:rPr>
              <a:t>tan</a:t>
            </a:r>
            <a:r>
              <a:rPr lang="sv-SE" dirty="0">
                <a:ea typeface="+mn-lt"/>
                <a:cs typeface="+mn-lt"/>
              </a:rPr>
              <a:t> effekt 3 månader)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sv-SE" dirty="0">
                <a:ea typeface="+mn-lt"/>
                <a:cs typeface="+mn-lt"/>
              </a:rPr>
              <a:t>Knölstruma: 150</a:t>
            </a:r>
            <a:r>
              <a:rPr lang="sv-SE" dirty="0"/>
              <a:t>–</a:t>
            </a:r>
            <a:r>
              <a:rPr lang="sv-SE" dirty="0">
                <a:ea typeface="+mn-lt"/>
                <a:cs typeface="+mn-lt"/>
              </a:rPr>
              <a:t>200 Gy 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sv-SE" dirty="0">
                <a:ea typeface="+mn-lt"/>
                <a:cs typeface="+mn-lt"/>
              </a:rPr>
              <a:t>Toxiskt adenom: 300 Gy</a:t>
            </a:r>
          </a:p>
        </p:txBody>
      </p:sp>
      <p:pic>
        <p:nvPicPr>
          <p:cNvPr id="2050" name="Bildobjekt 3" descr="Bild av tyreoidea">
            <a:extLst>
              <a:ext uri="{FF2B5EF4-FFF2-40B4-BE49-F238E27FC236}">
                <a16:creationId xmlns:a16="http://schemas.microsoft.com/office/drawing/2014/main" id="{DE33E61D-5155-F79F-B8E9-1F318868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53" y="3607358"/>
            <a:ext cx="2940846" cy="27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objekt 4" descr="Bild av tyreoidea">
            <a:extLst>
              <a:ext uri="{FF2B5EF4-FFF2-40B4-BE49-F238E27FC236}">
                <a16:creationId xmlns:a16="http://schemas.microsoft.com/office/drawing/2014/main" id="{151755BB-E6ED-892C-48D2-097020C0F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2" y="323332"/>
            <a:ext cx="3662885" cy="29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A22F8F5-0B2A-6EF6-B07F-1282DA6AAFEC}"/>
              </a:ext>
            </a:extLst>
          </p:cNvPr>
          <p:cNvSpPr txBox="1"/>
          <p:nvPr/>
        </p:nvSpPr>
        <p:spPr>
          <a:xfrm>
            <a:off x="0" y="6250075"/>
            <a:ext cx="18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Kapitel 11.3.2.1.3</a:t>
            </a:r>
          </a:p>
        </p:txBody>
      </p:sp>
    </p:spTree>
    <p:extLst>
      <p:ext uri="{BB962C8B-B14F-4D97-AF65-F5344CB8AC3E}">
        <p14:creationId xmlns:p14="http://schemas.microsoft.com/office/powerpoint/2010/main" val="349456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8902FC-6574-BF41-2B9D-796151FA76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Dosplanering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23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53B34B-B593-DAB0-D6B2-BB5E300B5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16289CC-B5DC-C183-21B0-066EE0FAB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" t="55385" r="2830" b="15311"/>
          <a:stretch/>
        </p:blipFill>
        <p:spPr>
          <a:xfrm>
            <a:off x="1167052" y="2221731"/>
            <a:ext cx="9525837" cy="162788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41E54F2-B0CA-64F3-93AE-836A9D1AC3DC}"/>
              </a:ext>
            </a:extLst>
          </p:cNvPr>
          <p:cNvSpPr txBox="1"/>
          <p:nvPr/>
        </p:nvSpPr>
        <p:spPr>
          <a:xfrm>
            <a:off x="0" y="6250075"/>
            <a:ext cx="150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SSMFS 2018:5</a:t>
            </a:r>
          </a:p>
        </p:txBody>
      </p:sp>
    </p:spTree>
    <p:extLst>
      <p:ext uri="{BB962C8B-B14F-4D97-AF65-F5344CB8AC3E}">
        <p14:creationId xmlns:p14="http://schemas.microsoft.com/office/powerpoint/2010/main" val="136698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ADB0EA-6A12-A40A-8011-1DD22407C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Individuell dosplanering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B14B9A-B8E1-285D-1F84-FB76ECD9EB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340" y="1538133"/>
            <a:ext cx="9119017" cy="26872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ALARA-principen: tillräcklig stråldos i förhållande till onödig stråldos</a:t>
            </a:r>
          </a:p>
          <a:p>
            <a:pPr marL="342900" indent="-342900">
              <a:buFont typeface="Arial"/>
              <a:buChar char="•"/>
            </a:pPr>
            <a:endParaRPr lang="sv-SE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Stråldos till tyreoidea – Gy</a:t>
            </a:r>
            <a:endParaRPr lang="sv-SE" dirty="0"/>
          </a:p>
          <a:p>
            <a:pPr marL="342900" indent="-34290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Tyreoideas storlek – ml </a:t>
            </a:r>
            <a:endParaRPr lang="sv-SE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Upptag av jod – %</a:t>
            </a:r>
            <a:endParaRPr lang="sv-SE" dirty="0"/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Effektiv halveringstid – dagar</a:t>
            </a:r>
          </a:p>
          <a:p>
            <a:pPr marL="342900" indent="-342900">
              <a:buFont typeface="Arial"/>
              <a:buChar char="•"/>
            </a:pPr>
            <a:endParaRPr lang="sv-SE" dirty="0">
              <a:cs typeface="Calibri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0C43B8A-62F4-0ADF-9EAB-58D94DFDF1DB}"/>
              </a:ext>
            </a:extLst>
          </p:cNvPr>
          <p:cNvSpPr txBox="1"/>
          <p:nvPr/>
        </p:nvSpPr>
        <p:spPr>
          <a:xfrm>
            <a:off x="0" y="6250075"/>
            <a:ext cx="9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Bilaga 8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140A916-27AA-7372-431C-1167921D5B0F}"/>
              </a:ext>
            </a:extLst>
          </p:cNvPr>
          <p:cNvSpPr txBox="1"/>
          <p:nvPr/>
        </p:nvSpPr>
        <p:spPr>
          <a:xfrm>
            <a:off x="0" y="5938576"/>
            <a:ext cx="169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Kapitel 11.3.2.1</a:t>
            </a:r>
          </a:p>
        </p:txBody>
      </p:sp>
    </p:spTree>
    <p:extLst>
      <p:ext uri="{BB962C8B-B14F-4D97-AF65-F5344CB8AC3E}">
        <p14:creationId xmlns:p14="http://schemas.microsoft.com/office/powerpoint/2010/main" val="3223843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57F575-E5D5-84F4-0AD4-33C7FFDA6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Strålskyddsrestriktioner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0661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7DA8A0-3BF5-332A-0395-A44C91FA13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Strålskyddsrestriktioner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CC8FAD2-BD84-2C6F-CB4D-C35D7C220C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Muntlig och skriftlig information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Reducera dosen till anhöriga och allmänhet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7DE52EB-E6B0-B97D-C3ED-284A0BEACE74}"/>
              </a:ext>
            </a:extLst>
          </p:cNvPr>
          <p:cNvSpPr txBox="1"/>
          <p:nvPr/>
        </p:nvSpPr>
        <p:spPr>
          <a:xfrm>
            <a:off x="0" y="6250075"/>
            <a:ext cx="146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Kapitel 11.3.2</a:t>
            </a:r>
          </a:p>
        </p:txBody>
      </p:sp>
    </p:spTree>
    <p:extLst>
      <p:ext uri="{BB962C8B-B14F-4D97-AF65-F5344CB8AC3E}">
        <p14:creationId xmlns:p14="http://schemas.microsoft.com/office/powerpoint/2010/main" val="3426006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67D23E-5925-8790-1EE7-C62154C60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cs typeface="Calibri"/>
              </a:rPr>
              <a:t>Uppehållstider</a:t>
            </a:r>
            <a:endParaRPr lang="sv-SE" dirty="0"/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B2DA5771-DA25-1776-0440-B90C43142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776898"/>
              </p:ext>
            </p:extLst>
          </p:nvPr>
        </p:nvGraphicFramePr>
        <p:xfrm>
          <a:off x="988742" y="1943027"/>
          <a:ext cx="9141046" cy="268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89">
                  <a:extLst>
                    <a:ext uri="{9D8B030D-6E8A-4147-A177-3AD203B41FA5}">
                      <a16:colId xmlns:a16="http://schemas.microsoft.com/office/drawing/2014/main" val="117303120"/>
                    </a:ext>
                  </a:extLst>
                </a:gridCol>
                <a:gridCol w="1678019">
                  <a:extLst>
                    <a:ext uri="{9D8B030D-6E8A-4147-A177-3AD203B41FA5}">
                      <a16:colId xmlns:a16="http://schemas.microsoft.com/office/drawing/2014/main" val="1868218074"/>
                    </a:ext>
                  </a:extLst>
                </a:gridCol>
                <a:gridCol w="1678019">
                  <a:extLst>
                    <a:ext uri="{9D8B030D-6E8A-4147-A177-3AD203B41FA5}">
                      <a16:colId xmlns:a16="http://schemas.microsoft.com/office/drawing/2014/main" val="3641481775"/>
                    </a:ext>
                  </a:extLst>
                </a:gridCol>
                <a:gridCol w="1678019">
                  <a:extLst>
                    <a:ext uri="{9D8B030D-6E8A-4147-A177-3AD203B41FA5}">
                      <a16:colId xmlns:a16="http://schemas.microsoft.com/office/drawing/2014/main" val="2788765951"/>
                    </a:ext>
                  </a:extLst>
                </a:gridCol>
              </a:tblGrid>
              <a:tr h="516238">
                <a:tc>
                  <a:txBody>
                    <a:bodyPr/>
                    <a:lstStyle/>
                    <a:p>
                      <a:r>
                        <a:rPr lang="sv-SE" sz="1800" dirty="0"/>
                        <a:t>Avstånd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/>
                        <a:t>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/>
                        <a:t>1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/>
                        <a:t>2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9307786"/>
                  </a:ext>
                </a:extLst>
              </a:tr>
              <a:tr h="722733">
                <a:tc>
                  <a:txBody>
                    <a:bodyPr/>
                    <a:lstStyle/>
                    <a:p>
                      <a:r>
                        <a:rPr lang="sv-SE" sz="1800" dirty="0"/>
                        <a:t>Nära vuxna </a:t>
                      </a:r>
                    </a:p>
                    <a:p>
                      <a:pPr lvl="0">
                        <a:buNone/>
                      </a:pPr>
                      <a:r>
                        <a:rPr lang="sv-SE" sz="1800" dirty="0"/>
                        <a:t>(antal timmar per dygn)</a:t>
                      </a:r>
                    </a:p>
                  </a:txBody>
                  <a:tcPr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8238518"/>
                  </a:ext>
                </a:extLst>
              </a:tr>
              <a:tr h="722733">
                <a:tc>
                  <a:txBody>
                    <a:bodyPr/>
                    <a:lstStyle/>
                    <a:p>
                      <a:r>
                        <a:rPr lang="sv-SE" sz="1800" dirty="0"/>
                        <a:t>Nära barn</a:t>
                      </a:r>
                    </a:p>
                    <a:p>
                      <a:pPr lvl="0">
                        <a:buNone/>
                      </a:pPr>
                      <a:r>
                        <a:rPr lang="sv-SE" sz="1800" b="0" i="0" u="none" strike="noStrike" noProof="0" dirty="0">
                          <a:latin typeface="Calibri"/>
                        </a:rPr>
                        <a:t>(antal timmar per dygn)</a:t>
                      </a:r>
                      <a:endParaRPr lang="sv-S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3836993"/>
                  </a:ext>
                </a:extLst>
              </a:tr>
              <a:tr h="722733">
                <a:tc>
                  <a:txBody>
                    <a:bodyPr/>
                    <a:lstStyle/>
                    <a:p>
                      <a:r>
                        <a:rPr lang="sv-SE" sz="1800" dirty="0"/>
                        <a:t>Nära kollegor</a:t>
                      </a:r>
                    </a:p>
                    <a:p>
                      <a:pPr lvl="0">
                        <a:buNone/>
                      </a:pPr>
                      <a:r>
                        <a:rPr lang="sv-SE" sz="1800" b="0" i="0" u="none" strike="noStrike" noProof="0" dirty="0">
                          <a:latin typeface="Calibri"/>
                        </a:rPr>
                        <a:t>(antal timmar per dygn)</a:t>
                      </a:r>
                      <a:endParaRPr lang="sv-S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833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082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5B6FC2-2FDC-9270-56C2-097F61BBD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Restriktionstider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5FD135-F252-CC1B-93A7-DAF6D2E45A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Upptag – aktivitet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Stråldos </a:t>
            </a:r>
            <a:r>
              <a:rPr lang="sv-SE" dirty="0">
                <a:ea typeface="+mn-lt"/>
                <a:cs typeface="+mn-lt"/>
              </a:rPr>
              <a:t>–</a:t>
            </a:r>
            <a:r>
              <a:rPr lang="sv-SE" dirty="0">
                <a:cs typeface="Calibri"/>
              </a:rPr>
              <a:t> volym 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3BA0EFD-1A57-CA01-934B-E5074FD5C792}"/>
              </a:ext>
            </a:extLst>
          </p:cNvPr>
          <p:cNvSpPr txBox="1"/>
          <p:nvPr/>
        </p:nvSpPr>
        <p:spPr>
          <a:xfrm>
            <a:off x="0" y="6250075"/>
            <a:ext cx="9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Bilaga 9</a:t>
            </a:r>
          </a:p>
        </p:txBody>
      </p:sp>
    </p:spTree>
    <p:extLst>
      <p:ext uri="{BB962C8B-B14F-4D97-AF65-F5344CB8AC3E}">
        <p14:creationId xmlns:p14="http://schemas.microsoft.com/office/powerpoint/2010/main" val="2758539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296E0127-4667-83F6-FF69-0D656195BBFE}"/>
              </a:ext>
            </a:extLst>
          </p:cNvPr>
          <p:cNvSpPr txBox="1"/>
          <p:nvPr/>
        </p:nvSpPr>
        <p:spPr>
          <a:xfrm>
            <a:off x="0" y="6250075"/>
            <a:ext cx="9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Bilaga 9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30D6718B-F37C-F96F-07A9-B4EF07ED7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66473"/>
              </p:ext>
            </p:extLst>
          </p:nvPr>
        </p:nvGraphicFramePr>
        <p:xfrm>
          <a:off x="933389" y="1818211"/>
          <a:ext cx="10325222" cy="2866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850">
                  <a:extLst>
                    <a:ext uri="{9D8B030D-6E8A-4147-A177-3AD203B41FA5}">
                      <a16:colId xmlns:a16="http://schemas.microsoft.com/office/drawing/2014/main" val="766270464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20489691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1567071580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1295326428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99664841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886122461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1985190586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943453149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1356029530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3880041073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2697836646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1921504849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690487810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430995297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2726180516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2941492982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1964728834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2063097777"/>
                    </a:ext>
                  </a:extLst>
                </a:gridCol>
                <a:gridCol w="533854">
                  <a:extLst>
                    <a:ext uri="{9D8B030D-6E8A-4147-A177-3AD203B41FA5}">
                      <a16:colId xmlns:a16="http://schemas.microsoft.com/office/drawing/2014/main" val="984106015"/>
                    </a:ext>
                  </a:extLst>
                </a:gridCol>
              </a:tblGrid>
              <a:tr h="360795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sv-S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Undvik nära kontakt (inom 2 m) [antal dygn]</a:t>
                      </a:r>
                      <a:endParaRPr lang="sv-S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4437980"/>
                  </a:ext>
                </a:extLst>
              </a:tr>
              <a:tr h="26730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v-SE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Adm. Akt. (MBq)</a:t>
                      </a:r>
                      <a:endParaRPr lang="sv-SE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77D7A"/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Upptag [%]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818631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586636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Vuxna 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Barn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Kollegor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Vuxna 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Barn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Kollegor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Vuxna 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Barn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Kollegor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Vuxna 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Barn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Kollegor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Vuxna 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Barn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Kollegor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Vuxna 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Barn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Kollegor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D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2507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306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300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7692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400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255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500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1263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600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21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46218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700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22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29355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800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7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23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02242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900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18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21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24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7584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1000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11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22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17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 dirty="0">
                          <a:effectLst/>
                        </a:rPr>
                        <a:t>28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523640"/>
                  </a:ext>
                </a:extLst>
              </a:tr>
            </a:tbl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474C7246-3E63-6A28-0E82-20C50072EFEF}"/>
              </a:ext>
            </a:extLst>
          </p:cNvPr>
          <p:cNvSpPr/>
          <p:nvPr/>
        </p:nvSpPr>
        <p:spPr>
          <a:xfrm>
            <a:off x="3240712" y="3251447"/>
            <a:ext cx="1608224" cy="2059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11D8E704-F1CE-B753-46F7-4EE995FD10C9}"/>
              </a:ext>
            </a:extLst>
          </p:cNvPr>
          <p:cNvSpPr txBox="1">
            <a:spLocks/>
          </p:cNvSpPr>
          <p:nvPr/>
        </p:nvSpPr>
        <p:spPr>
          <a:xfrm>
            <a:off x="988742" y="616841"/>
            <a:ext cx="9144000" cy="6097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dirty="0">
                <a:cs typeface="Calibri"/>
              </a:rPr>
              <a:t>Upptag och aktivitet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9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49A5BA4F-89B5-463D-BE16-37496FA0287B}"/>
              </a:ext>
            </a:extLst>
          </p:cNvPr>
          <p:cNvSpPr txBox="1">
            <a:spLocks/>
          </p:cNvSpPr>
          <p:nvPr/>
        </p:nvSpPr>
        <p:spPr>
          <a:xfrm>
            <a:off x="3471655" y="1457244"/>
            <a:ext cx="9995819" cy="2504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3600" b="1">
                <a:solidFill>
                  <a:schemeClr val="bg1"/>
                </a:solidFill>
                <a:cs typeface="Calibri"/>
              </a:rPr>
              <a:t>Ola Lindgren</a:t>
            </a:r>
          </a:p>
          <a:p>
            <a:pPr algn="ctr"/>
            <a:r>
              <a:rPr lang="sv-SE" sz="2800">
                <a:solidFill>
                  <a:schemeClr val="bg1"/>
                </a:solidFill>
              </a:rPr>
              <a:t>Endokrinolog</a:t>
            </a:r>
            <a:endParaRPr lang="sv-SE" sz="280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Platshållare för text 11">
            <a:extLst>
              <a:ext uri="{FF2B5EF4-FFF2-40B4-BE49-F238E27FC236}">
                <a16:creationId xmlns:a16="http://schemas.microsoft.com/office/drawing/2014/main" id="{1DDACEA4-1208-C88A-31C5-738BECE27DC1}"/>
              </a:ext>
            </a:extLst>
          </p:cNvPr>
          <p:cNvSpPr txBox="1">
            <a:spLocks/>
          </p:cNvSpPr>
          <p:nvPr/>
        </p:nvSpPr>
        <p:spPr>
          <a:xfrm>
            <a:off x="-1601395" y="1457243"/>
            <a:ext cx="9995819" cy="2504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3600" b="1" dirty="0">
                <a:solidFill>
                  <a:schemeClr val="bg1"/>
                </a:solidFill>
                <a:cs typeface="Calibri"/>
              </a:rPr>
              <a:t>Viveka Bergman</a:t>
            </a:r>
          </a:p>
          <a:p>
            <a:pPr algn="ctr"/>
            <a:r>
              <a:rPr lang="sv-SE" sz="2800" dirty="0">
                <a:solidFill>
                  <a:schemeClr val="bg1"/>
                </a:solidFill>
              </a:rPr>
              <a:t>Onkolog</a:t>
            </a:r>
            <a:endParaRPr lang="sv-SE" sz="2800" dirty="0">
              <a:solidFill>
                <a:schemeClr val="bg1"/>
              </a:solidFill>
              <a:cs typeface="Calibri"/>
            </a:endParaRPr>
          </a:p>
          <a:p>
            <a:pPr algn="ctr"/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3" name="Platshållare för text 11">
            <a:extLst>
              <a:ext uri="{FF2B5EF4-FFF2-40B4-BE49-F238E27FC236}">
                <a16:creationId xmlns:a16="http://schemas.microsoft.com/office/drawing/2014/main" id="{CA418E2D-8C7A-2EF7-82A8-280DE4A38C38}"/>
              </a:ext>
            </a:extLst>
          </p:cNvPr>
          <p:cNvSpPr txBox="1">
            <a:spLocks/>
          </p:cNvSpPr>
          <p:nvPr/>
        </p:nvSpPr>
        <p:spPr>
          <a:xfrm>
            <a:off x="3485785" y="3744323"/>
            <a:ext cx="9995819" cy="2504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3600" b="1" dirty="0">
                <a:solidFill>
                  <a:schemeClr val="bg1"/>
                </a:solidFill>
              </a:rPr>
              <a:t>Helena </a:t>
            </a:r>
            <a:r>
              <a:rPr lang="sv-SE" sz="3600" b="1" dirty="0" err="1">
                <a:solidFill>
                  <a:schemeClr val="bg1"/>
                </a:solidFill>
              </a:rPr>
              <a:t>Lizana</a:t>
            </a:r>
            <a:endParaRPr lang="sv-SE" dirty="0">
              <a:solidFill>
                <a:schemeClr val="bg1"/>
              </a:solidFill>
            </a:endParaRPr>
          </a:p>
          <a:p>
            <a:pPr algn="ctr"/>
            <a:r>
              <a:rPr lang="sv-SE" sz="2800" dirty="0">
                <a:solidFill>
                  <a:schemeClr val="bg1"/>
                </a:solidFill>
                <a:cs typeface="Calibri"/>
              </a:rPr>
              <a:t>Sjukhusfysiker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1C314874-FBE8-6B2E-B3FD-5C4FEE2E5745}"/>
              </a:ext>
            </a:extLst>
          </p:cNvPr>
          <p:cNvSpPr txBox="1">
            <a:spLocks/>
          </p:cNvSpPr>
          <p:nvPr/>
        </p:nvSpPr>
        <p:spPr>
          <a:xfrm>
            <a:off x="-1680986" y="3730512"/>
            <a:ext cx="9995819" cy="2504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3600" b="1" dirty="0">
                <a:solidFill>
                  <a:schemeClr val="bg1"/>
                </a:solidFill>
              </a:rPr>
              <a:t>Sofia Hellman</a:t>
            </a:r>
            <a:endParaRPr lang="sv-SE" dirty="0">
              <a:solidFill>
                <a:schemeClr val="bg1"/>
              </a:solidFill>
            </a:endParaRPr>
          </a:p>
          <a:p>
            <a:pPr algn="ctr"/>
            <a:r>
              <a:rPr lang="sv-SE" sz="2800" dirty="0">
                <a:solidFill>
                  <a:schemeClr val="bg1"/>
                </a:solidFill>
              </a:rPr>
              <a:t>Sjukhusfysiker</a:t>
            </a:r>
            <a:endParaRPr lang="sv-SE" sz="2800" dirty="0">
              <a:solidFill>
                <a:schemeClr val="bg1"/>
              </a:solidFill>
              <a:cs typeface="Calibri"/>
            </a:endParaRPr>
          </a:p>
          <a:p>
            <a:pPr algn="ctr"/>
            <a:endParaRPr lang="sv-S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07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F628A259-C2BE-C0FF-4C3A-FCF62490E341}"/>
              </a:ext>
            </a:extLst>
          </p:cNvPr>
          <p:cNvSpPr txBox="1"/>
          <p:nvPr/>
        </p:nvSpPr>
        <p:spPr>
          <a:xfrm>
            <a:off x="0" y="6250075"/>
            <a:ext cx="9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Bilaga 9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4E7101D3-61A8-7C32-119C-25AF883DDF94}"/>
              </a:ext>
            </a:extLst>
          </p:cNvPr>
          <p:cNvSpPr txBox="1">
            <a:spLocks/>
          </p:cNvSpPr>
          <p:nvPr/>
        </p:nvSpPr>
        <p:spPr>
          <a:xfrm>
            <a:off x="988742" y="616841"/>
            <a:ext cx="9144000" cy="6097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dirty="0"/>
              <a:t>Stråldos och volym/massa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B4811E33-207C-8851-834F-6490AE40B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91017"/>
              </p:ext>
            </p:extLst>
          </p:nvPr>
        </p:nvGraphicFramePr>
        <p:xfrm>
          <a:off x="988742" y="1719876"/>
          <a:ext cx="6778634" cy="2599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0147">
                  <a:extLst>
                    <a:ext uri="{9D8B030D-6E8A-4147-A177-3AD203B41FA5}">
                      <a16:colId xmlns:a16="http://schemas.microsoft.com/office/drawing/2014/main" val="766270464"/>
                    </a:ext>
                  </a:extLst>
                </a:gridCol>
                <a:gridCol w="640943">
                  <a:extLst>
                    <a:ext uri="{9D8B030D-6E8A-4147-A177-3AD203B41FA5}">
                      <a16:colId xmlns:a16="http://schemas.microsoft.com/office/drawing/2014/main" val="20489691"/>
                    </a:ext>
                  </a:extLst>
                </a:gridCol>
                <a:gridCol w="640943">
                  <a:extLst>
                    <a:ext uri="{9D8B030D-6E8A-4147-A177-3AD203B41FA5}">
                      <a16:colId xmlns:a16="http://schemas.microsoft.com/office/drawing/2014/main" val="1567071580"/>
                    </a:ext>
                  </a:extLst>
                </a:gridCol>
                <a:gridCol w="640943">
                  <a:extLst>
                    <a:ext uri="{9D8B030D-6E8A-4147-A177-3AD203B41FA5}">
                      <a16:colId xmlns:a16="http://schemas.microsoft.com/office/drawing/2014/main" val="1295326428"/>
                    </a:ext>
                  </a:extLst>
                </a:gridCol>
                <a:gridCol w="640943">
                  <a:extLst>
                    <a:ext uri="{9D8B030D-6E8A-4147-A177-3AD203B41FA5}">
                      <a16:colId xmlns:a16="http://schemas.microsoft.com/office/drawing/2014/main" val="99664841"/>
                    </a:ext>
                  </a:extLst>
                </a:gridCol>
                <a:gridCol w="640943">
                  <a:extLst>
                    <a:ext uri="{9D8B030D-6E8A-4147-A177-3AD203B41FA5}">
                      <a16:colId xmlns:a16="http://schemas.microsoft.com/office/drawing/2014/main" val="886122461"/>
                    </a:ext>
                  </a:extLst>
                </a:gridCol>
                <a:gridCol w="640943">
                  <a:extLst>
                    <a:ext uri="{9D8B030D-6E8A-4147-A177-3AD203B41FA5}">
                      <a16:colId xmlns:a16="http://schemas.microsoft.com/office/drawing/2014/main" val="1985190586"/>
                    </a:ext>
                  </a:extLst>
                </a:gridCol>
                <a:gridCol w="640943">
                  <a:extLst>
                    <a:ext uri="{9D8B030D-6E8A-4147-A177-3AD203B41FA5}">
                      <a16:colId xmlns:a16="http://schemas.microsoft.com/office/drawing/2014/main" val="943453149"/>
                    </a:ext>
                  </a:extLst>
                </a:gridCol>
                <a:gridCol w="640943">
                  <a:extLst>
                    <a:ext uri="{9D8B030D-6E8A-4147-A177-3AD203B41FA5}">
                      <a16:colId xmlns:a16="http://schemas.microsoft.com/office/drawing/2014/main" val="1356029530"/>
                    </a:ext>
                  </a:extLst>
                </a:gridCol>
                <a:gridCol w="640943">
                  <a:extLst>
                    <a:ext uri="{9D8B030D-6E8A-4147-A177-3AD203B41FA5}">
                      <a16:colId xmlns:a16="http://schemas.microsoft.com/office/drawing/2014/main" val="3880041073"/>
                    </a:ext>
                  </a:extLst>
                </a:gridCol>
              </a:tblGrid>
              <a:tr h="36079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sv-S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Undvik nära kontakt (inom 2 m) [antal dygn]</a:t>
                      </a:r>
                      <a:endParaRPr lang="sv-S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437980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v-SE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Massa [g]</a:t>
                      </a:r>
                    </a:p>
                  </a:txBody>
                  <a:tcPr anchor="ctr">
                    <a:solidFill>
                      <a:srgbClr val="377D7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120 Gy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 Gy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S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300 Gy</a:t>
                      </a:r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586636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v-SE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Vuxna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v-SE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Barn</a:t>
                      </a:r>
                    </a:p>
                  </a:txBody>
                  <a:tcPr marL="9525" marR="9525" marT="9525" marB="0" anchor="ctr"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Kollegor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Vuxna 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Barn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Kollegor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Vuxna 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Barn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Kollegor</a:t>
                      </a:r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D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2507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306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7692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255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1263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46218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29355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02242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7584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523640"/>
                  </a:ext>
                </a:extLst>
              </a:tr>
            </a:tbl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91B8B8C0-A6EB-DD51-A719-08E2954D4676}"/>
              </a:ext>
            </a:extLst>
          </p:cNvPr>
          <p:cNvSpPr/>
          <p:nvPr/>
        </p:nvSpPr>
        <p:spPr>
          <a:xfrm>
            <a:off x="3910663" y="2895028"/>
            <a:ext cx="1939722" cy="17664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38E20943-607E-04B9-E123-3BA026C38C2F}"/>
              </a:ext>
            </a:extLst>
          </p:cNvPr>
          <p:cNvSpPr txBox="1"/>
          <p:nvPr/>
        </p:nvSpPr>
        <p:spPr>
          <a:xfrm>
            <a:off x="0" y="6250075"/>
            <a:ext cx="9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Bilaga 9</a:t>
            </a:r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52A2737E-3650-0E6E-7248-56832A263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338786"/>
              </p:ext>
            </p:extLst>
          </p:nvPr>
        </p:nvGraphicFramePr>
        <p:xfrm>
          <a:off x="988743" y="1840316"/>
          <a:ext cx="6360850" cy="3053080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4923170">
                  <a:extLst>
                    <a:ext uri="{9D8B030D-6E8A-4147-A177-3AD203B41FA5}">
                      <a16:colId xmlns:a16="http://schemas.microsoft.com/office/drawing/2014/main" val="2102327017"/>
                    </a:ext>
                  </a:extLst>
                </a:gridCol>
                <a:gridCol w="851026">
                  <a:extLst>
                    <a:ext uri="{9D8B030D-6E8A-4147-A177-3AD203B41FA5}">
                      <a16:colId xmlns:a16="http://schemas.microsoft.com/office/drawing/2014/main" val="651471581"/>
                    </a:ext>
                  </a:extLst>
                </a:gridCol>
                <a:gridCol w="586654">
                  <a:extLst>
                    <a:ext uri="{9D8B030D-6E8A-4147-A177-3AD203B41FA5}">
                      <a16:colId xmlns:a16="http://schemas.microsoft.com/office/drawing/2014/main" val="2925143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Undvik nära kontakt (inom 2 m) med barn 0</a:t>
                      </a:r>
                      <a:r>
                        <a:rPr lang="sv-SE" sz="1200" dirty="0"/>
                        <a:t>–</a:t>
                      </a:r>
                      <a:r>
                        <a:rPr lang="sv-S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år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v-S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v-SE" sz="1200" dirty="0"/>
                        <a:t>dygn</a:t>
                      </a:r>
                      <a:endParaRPr lang="sv-S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65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Undvik att sova i samma säng som barn 0–18 år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dygn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419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Undvik nära kontakt (inom 2 meter) med vuxna anhöriga*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dygn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5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Stanna hemma från arbete om du jobbar inom 2 meter från andra</a:t>
                      </a:r>
                    </a:p>
                    <a:p>
                      <a:r>
                        <a:rPr lang="sv-SE" sz="1200" dirty="0"/>
                        <a:t>större delen av dagen**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dygn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54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Tid att vara noga med toaletthygien. Helst ha egen toalett.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dygn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5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Undvik utbyte av saliv (till exempel kyssar, använda samma bestick)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dygn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96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Undvik långa resor (över 3 timmar) med tåg, buss, flyg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dygn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74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200" dirty="0"/>
                        <a:t>Undvik bio- och teaterbesök, samt nära kontakt med bekanta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dygn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376092"/>
                  </a:ext>
                </a:extLst>
              </a:tr>
            </a:tbl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AB211D4A-0E2B-DEAA-C15D-7C361B23B45E}"/>
              </a:ext>
            </a:extLst>
          </p:cNvPr>
          <p:cNvSpPr txBox="1"/>
          <p:nvPr/>
        </p:nvSpPr>
        <p:spPr>
          <a:xfrm>
            <a:off x="988742" y="4946192"/>
            <a:ext cx="6360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200" b="0" i="0" u="none" strike="noStrike" baseline="0" dirty="0">
                <a:latin typeface="Calibri" panose="020F0502020204030204" pitchFamily="34" charset="0"/>
              </a:rPr>
              <a:t>*Du behöver inte undvika nära kontakt med anhöriga som är äldre än 70 år.</a:t>
            </a:r>
          </a:p>
          <a:p>
            <a:pPr algn="l"/>
            <a:r>
              <a:rPr lang="sv-SE" sz="1200" b="0" i="0" u="none" strike="noStrike" baseline="0" dirty="0">
                <a:latin typeface="Calibri" panose="020F0502020204030204" pitchFamily="34" charset="0"/>
              </a:rPr>
              <a:t>**Om du jobbar med små barn, t</a:t>
            </a:r>
            <a:r>
              <a:rPr lang="sv-SE" sz="1200" dirty="0">
                <a:latin typeface="Calibri" panose="020F0502020204030204" pitchFamily="34" charset="0"/>
              </a:rPr>
              <a:t>ill exempel</a:t>
            </a:r>
            <a:r>
              <a:rPr lang="sv-SE" sz="1200" b="0" i="0" u="none" strike="noStrike" baseline="0" dirty="0">
                <a:latin typeface="Calibri" panose="020F0502020204030204" pitchFamily="34" charset="0"/>
              </a:rPr>
              <a:t> på förskola, bör du stanna hemma från jobbet</a:t>
            </a:r>
          </a:p>
          <a:p>
            <a:pPr algn="l"/>
            <a:r>
              <a:rPr lang="sv-SE" sz="1200" b="0" i="0" u="none" strike="noStrike" baseline="0" dirty="0">
                <a:latin typeface="Calibri" panose="020F0502020204030204" pitchFamily="34" charset="0"/>
              </a:rPr>
              <a:t>lika länge som du bör undvika kontakt med barn under 18 år.</a:t>
            </a:r>
            <a:endParaRPr lang="sv-SE" sz="1200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1B640088-58AF-0239-D877-DA9CB2EBEB75}"/>
              </a:ext>
            </a:extLst>
          </p:cNvPr>
          <p:cNvSpPr txBox="1">
            <a:spLocks/>
          </p:cNvSpPr>
          <p:nvPr/>
        </p:nvSpPr>
        <p:spPr>
          <a:xfrm>
            <a:off x="988742" y="616841"/>
            <a:ext cx="9144000" cy="6097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dirty="0">
                <a:cs typeface="Calibri"/>
              </a:rPr>
              <a:t>Individuella restriktionstider</a:t>
            </a: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8B8F60B-3DC6-B904-B84C-8559547854C9}"/>
              </a:ext>
            </a:extLst>
          </p:cNvPr>
          <p:cNvSpPr txBox="1"/>
          <p:nvPr/>
        </p:nvSpPr>
        <p:spPr>
          <a:xfrm>
            <a:off x="988742" y="1088134"/>
            <a:ext cx="6360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200" b="0" i="0" u="none" strike="noStrike" baseline="0" dirty="0">
                <a:latin typeface="Calibri" panose="020F0502020204030204" pitchFamily="34" charset="0"/>
              </a:rPr>
              <a:t>Exempel på ifyllbar tabell för individuella patienter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946175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240C24-A3B3-983E-FC00-8D8C0C86B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Patientinformation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791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1A812B-82F6-0923-4DD1-0360F4D8D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Viktigt att tänka på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C4CA553-A24E-BF4B-D168-8E2EA8BE3F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708220"/>
            <a:ext cx="9144000" cy="39004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sv-SE">
                <a:cs typeface="Calibri"/>
              </a:rPr>
              <a:t>Hålla avstånd</a:t>
            </a:r>
          </a:p>
          <a:p>
            <a:pPr marL="342900" indent="-342900">
              <a:buFont typeface="Arial"/>
              <a:buChar char="•"/>
            </a:pPr>
            <a:r>
              <a:rPr lang="sv-SE">
                <a:cs typeface="Calibri"/>
              </a:rPr>
              <a:t>Undvika att bära barn i famnen</a:t>
            </a:r>
            <a:endParaRPr lang="sv-SE"/>
          </a:p>
          <a:p>
            <a:pPr marL="342900" indent="-342900">
              <a:buFont typeface="Arial"/>
              <a:buChar char="•"/>
            </a:pPr>
            <a:r>
              <a:rPr lang="sv-SE">
                <a:cs typeface="Calibri"/>
              </a:rPr>
              <a:t>Sova minst 2 meter från barn</a:t>
            </a:r>
          </a:p>
          <a:p>
            <a:pPr marL="342900" indent="-342900">
              <a:buFont typeface="Arial"/>
              <a:buChar char="•"/>
            </a:pPr>
            <a:r>
              <a:rPr lang="sv-SE">
                <a:cs typeface="Calibri"/>
              </a:rPr>
              <a:t>Urin radioaktiv 2 dygn</a:t>
            </a:r>
          </a:p>
          <a:p>
            <a:pPr marL="342900" indent="-342900">
              <a:buFont typeface="Arial"/>
              <a:buChar char="•"/>
            </a:pPr>
            <a:endParaRPr lang="sv-SE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sv-SE">
              <a:cs typeface="Calibri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92E211F-079B-86BE-CFB5-67827588C7C1}"/>
              </a:ext>
            </a:extLst>
          </p:cNvPr>
          <p:cNvSpPr txBox="1"/>
          <p:nvPr/>
        </p:nvSpPr>
        <p:spPr>
          <a:xfrm>
            <a:off x="0" y="6250075"/>
            <a:ext cx="10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Bilaga 13</a:t>
            </a:r>
          </a:p>
        </p:txBody>
      </p:sp>
    </p:spTree>
    <p:extLst>
      <p:ext uri="{BB962C8B-B14F-4D97-AF65-F5344CB8AC3E}">
        <p14:creationId xmlns:p14="http://schemas.microsoft.com/office/powerpoint/2010/main" val="2707714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F4ACC2-0C7A-9FCF-8FCA-875EDD641D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Hemresa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24A034-931D-22D3-187A-C8D59C43CE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sv-SE">
                <a:cs typeface="Calibri"/>
              </a:rPr>
              <a:t>Helst egen bil</a:t>
            </a:r>
          </a:p>
          <a:p>
            <a:pPr marL="342900" indent="-342900">
              <a:buFont typeface="Arial"/>
              <a:buChar char="•"/>
            </a:pPr>
            <a:r>
              <a:rPr lang="sv-SE">
                <a:cs typeface="Calibri"/>
              </a:rPr>
              <a:t>Egen skjuts</a:t>
            </a:r>
          </a:p>
          <a:p>
            <a:pPr marL="342900" indent="-342900">
              <a:buFont typeface="Arial"/>
              <a:buChar char="•"/>
            </a:pPr>
            <a:r>
              <a:rPr lang="sv-SE">
                <a:cs typeface="Calibri"/>
              </a:rPr>
              <a:t>Kollektivt max 2 timmar</a:t>
            </a:r>
          </a:p>
          <a:p>
            <a:pPr marL="342900" indent="-342900">
              <a:buFont typeface="Arial"/>
              <a:buChar char="•"/>
            </a:pPr>
            <a:r>
              <a:rPr lang="sv-SE">
                <a:cs typeface="Calibri"/>
              </a:rPr>
              <a:t>Taxi</a:t>
            </a:r>
          </a:p>
          <a:p>
            <a:pPr marL="342900" indent="-342900">
              <a:buFont typeface="Arial"/>
              <a:buChar char="•"/>
            </a:pPr>
            <a:endParaRPr lang="sv-SE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sv-SE">
              <a:cs typeface="Calibri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4440E01-EE4C-17C2-C711-9245088FC314}"/>
              </a:ext>
            </a:extLst>
          </p:cNvPr>
          <p:cNvSpPr txBox="1"/>
          <p:nvPr/>
        </p:nvSpPr>
        <p:spPr>
          <a:xfrm>
            <a:off x="1044677" y="3994354"/>
            <a:ext cx="42180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v-SE" sz="2400" dirty="0">
                <a:cs typeface="Calibri"/>
              </a:rPr>
              <a:t>Undvik nöjesresor i 14 dagar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B17DA94-F823-33AA-BFDA-ABBECD328826}"/>
              </a:ext>
            </a:extLst>
          </p:cNvPr>
          <p:cNvSpPr txBox="1"/>
          <p:nvPr/>
        </p:nvSpPr>
        <p:spPr>
          <a:xfrm>
            <a:off x="0" y="6250075"/>
            <a:ext cx="10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Bilaga 13</a:t>
            </a:r>
          </a:p>
        </p:txBody>
      </p:sp>
    </p:spTree>
    <p:extLst>
      <p:ext uri="{BB962C8B-B14F-4D97-AF65-F5344CB8AC3E}">
        <p14:creationId xmlns:p14="http://schemas.microsoft.com/office/powerpoint/2010/main" val="12426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29D88D-BC82-1A4D-A17C-88D0F56C5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Sjukskrivning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529F9D-4DB5-FE82-CAEB-1AC7F3F5F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Eventuellt två dygn på grund av urin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Främst för arbete med barn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Nära samma kollega hela dagen</a:t>
            </a:r>
          </a:p>
          <a:p>
            <a:pPr marL="342900" indent="-342900">
              <a:buFont typeface="Arial"/>
              <a:buChar char="•"/>
            </a:pPr>
            <a:endParaRPr lang="sv-SE" dirty="0">
              <a:cs typeface="Calibri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CC93981-82BC-92EC-13F6-6013884B303D}"/>
              </a:ext>
            </a:extLst>
          </p:cNvPr>
          <p:cNvSpPr txBox="1"/>
          <p:nvPr/>
        </p:nvSpPr>
        <p:spPr>
          <a:xfrm>
            <a:off x="0" y="6250075"/>
            <a:ext cx="10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Bilaga 13</a:t>
            </a:r>
          </a:p>
        </p:txBody>
      </p:sp>
    </p:spTree>
    <p:extLst>
      <p:ext uri="{BB962C8B-B14F-4D97-AF65-F5344CB8AC3E}">
        <p14:creationId xmlns:p14="http://schemas.microsoft.com/office/powerpoint/2010/main" val="2794626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0813C2-0BFE-FD35-46EF-DDB627AF7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Toaletthygien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8019F6E-01DC-294F-F14C-FB4FF798E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Två dygn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Om möjligt egen toalett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Sitta ned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Spola två gånger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Tvätta händer noga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Inte dela handduk</a:t>
            </a:r>
          </a:p>
          <a:p>
            <a:pPr marL="342900" indent="-342900">
              <a:buFont typeface="Arial"/>
              <a:buChar char="•"/>
            </a:pPr>
            <a:endParaRPr lang="sv-SE" sz="8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Undvik mulltoa i samma hus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Hellre kissa i naturen</a:t>
            </a:r>
          </a:p>
          <a:p>
            <a:pPr marL="342900" indent="-342900">
              <a:buFont typeface="Arial"/>
              <a:buChar char="•"/>
            </a:pPr>
            <a:endParaRPr lang="sv-SE" sz="8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Inkontinensskydd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828BF0C-D98D-652F-459A-07DD6BBBBDEC}"/>
              </a:ext>
            </a:extLst>
          </p:cNvPr>
          <p:cNvSpPr txBox="1"/>
          <p:nvPr/>
        </p:nvSpPr>
        <p:spPr>
          <a:xfrm>
            <a:off x="0" y="6250075"/>
            <a:ext cx="10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Bilaga 13</a:t>
            </a:r>
          </a:p>
        </p:txBody>
      </p:sp>
    </p:spTree>
    <p:extLst>
      <p:ext uri="{BB962C8B-B14F-4D97-AF65-F5344CB8AC3E}">
        <p14:creationId xmlns:p14="http://schemas.microsoft.com/office/powerpoint/2010/main" val="2819530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149E46-6988-C424-1336-A5262B027F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Tvätt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A7A51C-6FE8-2221-E442-003E18933A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Tvätta separat första två dygnen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Vid urinspill: tvätta omedelbart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76562CF-2521-04F9-6C57-BB78E4A8CA5F}"/>
              </a:ext>
            </a:extLst>
          </p:cNvPr>
          <p:cNvSpPr txBox="1"/>
          <p:nvPr/>
        </p:nvSpPr>
        <p:spPr>
          <a:xfrm>
            <a:off x="0" y="6250075"/>
            <a:ext cx="10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Bilaga 13</a:t>
            </a:r>
          </a:p>
        </p:txBody>
      </p:sp>
    </p:spTree>
    <p:extLst>
      <p:ext uri="{BB962C8B-B14F-4D97-AF65-F5344CB8AC3E}">
        <p14:creationId xmlns:p14="http://schemas.microsoft.com/office/powerpoint/2010/main" val="4193524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39E2BF-4EC5-E769-8C62-236D87F017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Kräkning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293B68-61AA-E1DA-2F2F-DA070015FE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Illamående inte biverkning av behandling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Kräkning inom 4 timmar</a:t>
            </a:r>
          </a:p>
          <a:p>
            <a:pPr marL="1028700" lvl="1" indent="-342900">
              <a:buFont typeface="Arial"/>
              <a:buChar char="•"/>
            </a:pPr>
            <a:r>
              <a:rPr lang="sv-SE" dirty="0">
                <a:cs typeface="Calibri"/>
              </a:rPr>
              <a:t>Kräks om möjligt i toalett</a:t>
            </a:r>
          </a:p>
          <a:p>
            <a:pPr marL="1028700" lvl="1" indent="-342900">
              <a:buFont typeface="Arial"/>
              <a:buChar char="•"/>
            </a:pPr>
            <a:r>
              <a:rPr lang="sv-SE" dirty="0">
                <a:cs typeface="Calibri"/>
              </a:rPr>
              <a:t>Torka med engångsartiklar</a:t>
            </a:r>
          </a:p>
          <a:p>
            <a:pPr marL="1028700" lvl="1" indent="-342900">
              <a:buFont typeface="Arial"/>
              <a:buChar char="•"/>
            </a:pPr>
            <a:r>
              <a:rPr lang="sv-SE" dirty="0">
                <a:cs typeface="Calibri"/>
              </a:rPr>
              <a:t>Informera behandlande läkare</a:t>
            </a:r>
          </a:p>
          <a:p>
            <a:pPr marL="1028700" lvl="1">
              <a:buFont typeface="Arial"/>
              <a:buChar char="•"/>
            </a:pPr>
            <a:endParaRPr lang="sv-SE" dirty="0">
              <a:cs typeface="Calibri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02CD654-62A6-9C64-72B0-F87CE8D90ACC}"/>
              </a:ext>
            </a:extLst>
          </p:cNvPr>
          <p:cNvSpPr txBox="1"/>
          <p:nvPr/>
        </p:nvSpPr>
        <p:spPr>
          <a:xfrm>
            <a:off x="0" y="6250075"/>
            <a:ext cx="10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Bilaga 13</a:t>
            </a:r>
          </a:p>
        </p:txBody>
      </p:sp>
    </p:spTree>
    <p:extLst>
      <p:ext uri="{BB962C8B-B14F-4D97-AF65-F5344CB8AC3E}">
        <p14:creationId xmlns:p14="http://schemas.microsoft.com/office/powerpoint/2010/main" val="3719869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7B7C03-9AA6-AA80-F930-6F421441C1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Uppföljning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590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EB61D1-A8DF-92BE-B33E-FA382583FE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Innehåll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949119C-BB14-7E83-80E1-F59A949B8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Inledning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Inför behandling/kontraindikationer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Mål med behandling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Dosplanering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Strålskyddsrestriktioner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Patientinformation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Uppföljning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Diskussion och frågor</a:t>
            </a:r>
          </a:p>
          <a:p>
            <a:pPr marL="342900" indent="-342900">
              <a:buFont typeface="Arial"/>
              <a:buChar char="•"/>
            </a:pPr>
            <a:endParaRPr lang="sv-SE" dirty="0">
              <a:cs typeface="Calibri"/>
            </a:endParaRPr>
          </a:p>
          <a:p>
            <a:r>
              <a:rPr lang="sv-SE" i="1" dirty="0">
                <a:cs typeface="Calibri"/>
              </a:rPr>
              <a:t>På respektive bild finns hänvisning till Nationellt vårdprogram för hypertyreos</a:t>
            </a:r>
          </a:p>
          <a:p>
            <a:endParaRPr lang="sv-S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626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941B28-827F-B2B5-4573-18143C9D4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Graves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632644-731A-80AE-08D0-2367F1CB9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Endokrinologisk enhet </a:t>
            </a:r>
            <a:r>
              <a:rPr lang="sv-SE" sz="2400" dirty="0"/>
              <a:t>–</a:t>
            </a:r>
            <a:r>
              <a:rPr lang="sv-SE" dirty="0">
                <a:cs typeface="Calibri"/>
              </a:rPr>
              <a:t> första året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TSH, FT3 och FT4 efter 3 veckor</a:t>
            </a:r>
            <a:endParaRPr lang="sv-SE" dirty="0"/>
          </a:p>
          <a:p>
            <a:pPr marL="1028700" lvl="1" indent="-342900">
              <a:buFont typeface="Arial"/>
              <a:buChar char="•"/>
            </a:pPr>
            <a:r>
              <a:rPr lang="sv-SE" dirty="0">
                <a:cs typeface="Calibri"/>
              </a:rPr>
              <a:t>Var 4</a:t>
            </a:r>
            <a:r>
              <a:rPr lang="sv-SE" sz="2400" dirty="0"/>
              <a:t>–</a:t>
            </a:r>
            <a:r>
              <a:rPr lang="sv-SE" dirty="0">
                <a:cs typeface="Calibri"/>
              </a:rPr>
              <a:t>6:e vecka första 6 månaderna (+ TRak)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Undvik hypotyreos – substitution</a:t>
            </a:r>
          </a:p>
          <a:p>
            <a:pPr marL="342900" indent="-342900">
              <a:buFont typeface="Arial,Sans-Serif"/>
              <a:buChar char="•"/>
            </a:pPr>
            <a:r>
              <a:rPr lang="sv-SE" dirty="0">
                <a:ea typeface="+mn-lt"/>
                <a:cs typeface="+mn-lt"/>
              </a:rPr>
              <a:t>Utremittering</a:t>
            </a:r>
          </a:p>
          <a:p>
            <a:pPr marL="1028700" lvl="1" indent="-342900">
              <a:buFont typeface="Arial,Sans-Serif"/>
              <a:buChar char="•"/>
            </a:pPr>
            <a:r>
              <a:rPr lang="sv-SE" dirty="0">
                <a:ea typeface="+mn-lt"/>
                <a:cs typeface="+mn-lt"/>
              </a:rPr>
              <a:t>Information om risker för recidiv, ögon och hypotyreos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Normala värden/stabil substitution </a:t>
            </a:r>
            <a:r>
              <a:rPr lang="sv-SE" sz="2400" dirty="0"/>
              <a:t>–</a:t>
            </a:r>
            <a:r>
              <a:rPr lang="sv-SE" dirty="0">
                <a:cs typeface="Calibri"/>
              </a:rPr>
              <a:t> primärvården</a:t>
            </a:r>
            <a:endParaRPr lang="sv-SE" dirty="0"/>
          </a:p>
          <a:p>
            <a:endParaRPr lang="sv-SE" dirty="0">
              <a:cs typeface="Calibri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5B3805A-BDE0-2336-7B9A-B42685600F01}"/>
              </a:ext>
            </a:extLst>
          </p:cNvPr>
          <p:cNvSpPr txBox="1"/>
          <p:nvPr/>
        </p:nvSpPr>
        <p:spPr>
          <a:xfrm>
            <a:off x="0" y="6250075"/>
            <a:ext cx="146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Kapitel 12.1.3</a:t>
            </a:r>
          </a:p>
        </p:txBody>
      </p:sp>
    </p:spTree>
    <p:extLst>
      <p:ext uri="{BB962C8B-B14F-4D97-AF65-F5344CB8AC3E}">
        <p14:creationId xmlns:p14="http://schemas.microsoft.com/office/powerpoint/2010/main" val="1558682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DA82F9-E88E-C12E-C056-E2B6DAA17C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Knölstruma och toxiskt adenom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CCFE0D8-BE63-1961-571D-7B03BAB08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sv-SE" dirty="0">
                <a:ea typeface="+mn-lt"/>
                <a:cs typeface="+mn-lt"/>
              </a:rPr>
              <a:t>Endokrinologisk enhet </a:t>
            </a:r>
            <a:r>
              <a:rPr lang="sv-SE" sz="2400" dirty="0"/>
              <a:t>–</a:t>
            </a:r>
            <a:r>
              <a:rPr lang="sv-SE" dirty="0">
                <a:ea typeface="+mn-lt"/>
                <a:cs typeface="+mn-lt"/>
              </a:rPr>
              <a:t> första 6 månaderna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TSH och FT4 efter 4</a:t>
            </a:r>
            <a:r>
              <a:rPr lang="sv-SE" sz="2400" dirty="0"/>
              <a:t>–</a:t>
            </a:r>
            <a:r>
              <a:rPr lang="sv-SE" dirty="0">
                <a:cs typeface="Calibri"/>
              </a:rPr>
              <a:t>6 veckor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Efter 6 månader </a:t>
            </a:r>
            <a:r>
              <a:rPr lang="sv-SE" sz="2400" dirty="0"/>
              <a:t>–</a:t>
            </a:r>
            <a:r>
              <a:rPr lang="sv-SE" dirty="0">
                <a:cs typeface="Calibri"/>
              </a:rPr>
              <a:t> följs upp i primärvården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Information om symptom på hyper- eller hypotyreos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A6278DD-90DB-B52F-5E01-AC08F1F57959}"/>
              </a:ext>
            </a:extLst>
          </p:cNvPr>
          <p:cNvSpPr txBox="1"/>
          <p:nvPr/>
        </p:nvSpPr>
        <p:spPr>
          <a:xfrm>
            <a:off x="0" y="6250075"/>
            <a:ext cx="146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Kapitel 12.1.3</a:t>
            </a:r>
          </a:p>
        </p:txBody>
      </p:sp>
    </p:spTree>
    <p:extLst>
      <p:ext uri="{BB962C8B-B14F-4D97-AF65-F5344CB8AC3E}">
        <p14:creationId xmlns:p14="http://schemas.microsoft.com/office/powerpoint/2010/main" val="1732613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62DB0A-5008-4C02-3ADD-520FE6BBD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1362684"/>
          </a:xfrm>
        </p:spPr>
        <p:txBody>
          <a:bodyPr>
            <a:normAutofit/>
          </a:bodyPr>
          <a:lstStyle/>
          <a:p>
            <a:pPr algn="l"/>
            <a:r>
              <a:rPr lang="sv-SE" sz="3200" dirty="0">
                <a:cs typeface="Calibri"/>
              </a:rPr>
              <a:t>Information efter behandling med</a:t>
            </a:r>
            <a:br>
              <a:rPr lang="sv-SE" sz="3200" dirty="0">
                <a:cs typeface="Calibri"/>
              </a:rPr>
            </a:br>
            <a:r>
              <a:rPr lang="sv-SE" sz="3200" dirty="0">
                <a:cs typeface="Calibri"/>
              </a:rPr>
              <a:t>radioaktivt jod (specialiserad enhet)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F11A90-C815-4317-1489-A4BF7438CD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2270926"/>
            <a:ext cx="9144000" cy="33377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Oftast bättre inom 4 veckor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Ökat hormonpåslag under en period – övergående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Uppföljning med blodprover</a:t>
            </a:r>
            <a:endParaRPr lang="sv-SE" dirty="0"/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Oftast räcker en behandling – ibland krävs fler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Graves – läkemedel resten av livet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Kontakta sjukvården vid symptom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Strålskyddsrestriktioner</a:t>
            </a:r>
          </a:p>
          <a:p>
            <a:pPr marL="342900" indent="-342900">
              <a:buFont typeface="Arial"/>
              <a:buChar char="•"/>
            </a:pPr>
            <a:endParaRPr lang="sv-SE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sv-SE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sv-SE" dirty="0">
              <a:cs typeface="Calibri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2A7AE30-6214-7BD3-474C-EB4C4E059563}"/>
              </a:ext>
            </a:extLst>
          </p:cNvPr>
          <p:cNvSpPr txBox="1"/>
          <p:nvPr/>
        </p:nvSpPr>
        <p:spPr>
          <a:xfrm>
            <a:off x="0" y="6250075"/>
            <a:ext cx="1081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Bilaga 13 </a:t>
            </a:r>
          </a:p>
        </p:txBody>
      </p:sp>
    </p:spTree>
    <p:extLst>
      <p:ext uri="{BB962C8B-B14F-4D97-AF65-F5344CB8AC3E}">
        <p14:creationId xmlns:p14="http://schemas.microsoft.com/office/powerpoint/2010/main" val="257853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EB61D1-A8DF-92BE-B33E-FA382583FE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cs typeface="Calibri"/>
              </a:rPr>
              <a:t>Inledning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949119C-BB14-7E83-80E1-F59A949B8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593170" cy="41862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>
                <a:cs typeface="Calibri"/>
              </a:rPr>
              <a:t>Se kapitel 2 i Nationellt vårdprogram för hypertyreos: </a:t>
            </a:r>
            <a:br>
              <a:rPr lang="sv-SE" sz="2000" dirty="0">
                <a:cs typeface="Calibri"/>
              </a:rPr>
            </a:br>
            <a:r>
              <a:rPr lang="sv-SE" sz="2000" b="1" dirty="0">
                <a:cs typeface="Calibri"/>
              </a:rPr>
              <a:t>2.4 lagstöd Hälso- och sjukvårdslagen (HSL) + SSM Strålskyddsmyndigheten (SSM)</a:t>
            </a:r>
          </a:p>
          <a:p>
            <a:endParaRPr lang="sv-SE" sz="800" dirty="0">
              <a:cs typeface="Calibri"/>
            </a:endParaRPr>
          </a:p>
          <a:p>
            <a:r>
              <a:rPr lang="sv-SE" sz="2000" b="1" dirty="0">
                <a:cs typeface="Calibri"/>
              </a:rPr>
              <a:t>Strålskyddsmyndighetens författningssamling (SSMFS) 2018:5 9 kap. </a:t>
            </a:r>
            <a:br>
              <a:rPr lang="sv-SE" sz="2000" b="1" dirty="0">
                <a:cs typeface="Calibri"/>
              </a:rPr>
            </a:br>
            <a:r>
              <a:rPr lang="sv-SE" sz="2000" b="1" dirty="0">
                <a:cs typeface="Calibri"/>
              </a:rPr>
              <a:t>Särskilda krav för nuklearmedicin</a:t>
            </a:r>
          </a:p>
          <a:p>
            <a:endParaRPr lang="sv-SE" sz="800" dirty="0">
              <a:cs typeface="Calibri"/>
            </a:endParaRPr>
          </a:p>
          <a:p>
            <a:r>
              <a:rPr lang="sv-SE" sz="2000" b="1" dirty="0">
                <a:cs typeface="Calibri"/>
              </a:rPr>
              <a:t>Kompetenskrav för radiologisk ledningsfunktion</a:t>
            </a:r>
          </a:p>
          <a:p>
            <a:r>
              <a:rPr lang="sv-SE" sz="2000" dirty="0">
                <a:cs typeface="Calibri"/>
              </a:rPr>
              <a:t>3§ För verksamhet med nuklearmedicinska behandlingar ska den radiologiska ledningsfunktionen innehas av läkare med specialistkompetens i onkologi.</a:t>
            </a:r>
          </a:p>
          <a:p>
            <a:endParaRPr lang="sv-SE" sz="800" dirty="0">
              <a:cs typeface="Calibri"/>
            </a:endParaRPr>
          </a:p>
          <a:p>
            <a:r>
              <a:rPr lang="sv-SE" sz="2000" b="1" dirty="0">
                <a:cs typeface="Calibri"/>
              </a:rPr>
              <a:t>Kompetenskrav för strålningsfysikalisk ledningsfunktion</a:t>
            </a:r>
          </a:p>
          <a:p>
            <a:r>
              <a:rPr lang="sv-SE" sz="2000" dirty="0">
                <a:cs typeface="Calibri"/>
              </a:rPr>
              <a:t>4§ För verksamhet med nuklearmedicin ska den strålningsfysikaliska ledningsfunktionen innehas av sjukhusfysiker med minst fem års relevant klinisk erfarenhet av nuklearmedicin.</a:t>
            </a:r>
          </a:p>
        </p:txBody>
      </p:sp>
    </p:spTree>
    <p:extLst>
      <p:ext uri="{BB962C8B-B14F-4D97-AF65-F5344CB8AC3E}">
        <p14:creationId xmlns:p14="http://schemas.microsoft.com/office/powerpoint/2010/main" val="194098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7BA7BD-39CD-3F46-78E7-3F59B1F40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Inför behandling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132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CB82424-E82E-479B-89F8-46C39F199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Inför behandling med radioaktivt jod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141E98-C2CE-41F8-A1FE-765F31CBA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648176"/>
            <a:ext cx="9144000" cy="3561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Malignitet bör uteslutas </a:t>
            </a:r>
            <a:endParaRPr lang="sv-SE" dirty="0"/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Förbehandling med tyreostatika 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Utsättning av tyreostatika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Återinsättning av tyreostatika 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Tid från remiss till behandling: 6 veckor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60C323C-6123-DBDD-56F6-959DD3D7EF50}"/>
              </a:ext>
            </a:extLst>
          </p:cNvPr>
          <p:cNvSpPr txBox="1"/>
          <p:nvPr/>
        </p:nvSpPr>
        <p:spPr>
          <a:xfrm>
            <a:off x="0" y="6250075"/>
            <a:ext cx="117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Kapitel 5.5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5B054D4-A45A-8CB9-8F17-8965809DF398}"/>
              </a:ext>
            </a:extLst>
          </p:cNvPr>
          <p:cNvSpPr txBox="1"/>
          <p:nvPr/>
        </p:nvSpPr>
        <p:spPr>
          <a:xfrm>
            <a:off x="0" y="5910106"/>
            <a:ext cx="629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Kapitel 11.3.1</a:t>
            </a:r>
          </a:p>
        </p:txBody>
      </p:sp>
    </p:spTree>
    <p:extLst>
      <p:ext uri="{BB962C8B-B14F-4D97-AF65-F5344CB8AC3E}">
        <p14:creationId xmlns:p14="http://schemas.microsoft.com/office/powerpoint/2010/main" val="400869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CB82424-E82E-479B-89F8-46C39F199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>
                <a:cs typeface="Calibri"/>
              </a:rPr>
              <a:t>Kontraindikationer radioaktivt jod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141E98-C2CE-41F8-A1FE-765F31CBA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7204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Endokrin oftalmopati av måttlig till allvarlig grad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Graviditet och amning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Oförmåga att följa strålskyddsrekommendationer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Jodinnehållande kontrast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/>
              </a:rPr>
              <a:t>Läkemedel innehållande jod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EB50149-261B-A69A-7028-D08EC1738D16}"/>
              </a:ext>
            </a:extLst>
          </p:cNvPr>
          <p:cNvSpPr txBox="1"/>
          <p:nvPr/>
        </p:nvSpPr>
        <p:spPr>
          <a:xfrm>
            <a:off x="0" y="6250075"/>
            <a:ext cx="12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Kapitel 11.3</a:t>
            </a:r>
          </a:p>
        </p:txBody>
      </p:sp>
    </p:spTree>
    <p:extLst>
      <p:ext uri="{BB962C8B-B14F-4D97-AF65-F5344CB8AC3E}">
        <p14:creationId xmlns:p14="http://schemas.microsoft.com/office/powerpoint/2010/main" val="171951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48D073-8CD9-5A15-1D1A-2CF7313A02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cs typeface="Calibri"/>
              </a:rPr>
              <a:t>Graviditet och amning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E045C1-4F22-682A-339F-CFED0516F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sv-SE" dirty="0">
                <a:cs typeface="Calibri" panose="020F0502020204030204"/>
              </a:rPr>
              <a:t>Graviditetstest inom 72 timmar innan spårjod och behandling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 panose="020F0502020204030204"/>
              </a:rPr>
              <a:t>Personer i fertil ålder ska undvika graviditet i 6 månader</a:t>
            </a:r>
          </a:p>
          <a:p>
            <a:pPr marL="342900" indent="-342900">
              <a:buFont typeface="Arial"/>
              <a:buChar char="•"/>
            </a:pPr>
            <a:endParaRPr lang="sv-SE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 panose="020F0502020204030204"/>
              </a:rPr>
              <a:t>Amning avslutas minst 6 veckor innan behandling (helst 3 månader)</a:t>
            </a:r>
          </a:p>
          <a:p>
            <a:pPr marL="342900" indent="-342900">
              <a:buFont typeface="Arial"/>
              <a:buChar char="•"/>
            </a:pPr>
            <a:r>
              <a:rPr lang="sv-SE" dirty="0">
                <a:cs typeface="Calibri" panose="020F0502020204030204"/>
              </a:rPr>
              <a:t>Amning får ej återupptas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87D9389-3BEF-980F-63D0-62C48BA432C3}"/>
              </a:ext>
            </a:extLst>
          </p:cNvPr>
          <p:cNvSpPr txBox="1"/>
          <p:nvPr/>
        </p:nvSpPr>
        <p:spPr>
          <a:xfrm>
            <a:off x="0" y="6250075"/>
            <a:ext cx="12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Kapitel 11.3</a:t>
            </a:r>
          </a:p>
        </p:txBody>
      </p:sp>
    </p:spTree>
    <p:extLst>
      <p:ext uri="{BB962C8B-B14F-4D97-AF65-F5344CB8AC3E}">
        <p14:creationId xmlns:p14="http://schemas.microsoft.com/office/powerpoint/2010/main" val="25158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73469B-4780-370A-9484-626D1C221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cs typeface="Calibri"/>
              </a:rPr>
              <a:t>Mål med behandling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94526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mall" id="{C0197AE7-D54F-5043-BB08-EE43D68BCDE4}" vid="{1FF52E99-8E52-0F49-960F-93856A592B9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41E4831871334283A93FE2E057C098" ma:contentTypeVersion="2" ma:contentTypeDescription="Skapa ett nytt dokument." ma:contentTypeScope="" ma:versionID="7c345cff5b0f7bc0df762244860b1392">
  <xsd:schema xmlns:xsd="http://www.w3.org/2001/XMLSchema" xmlns:xs="http://www.w3.org/2001/XMLSchema" xmlns:p="http://schemas.microsoft.com/office/2006/metadata/properties" xmlns:ns2="e264f32b-7a00-4ef7-97e9-0e61637dee75" targetNamespace="http://schemas.microsoft.com/office/2006/metadata/properties" ma:root="true" ma:fieldsID="198148525584d5cc24ecc96a23fbe4ba" ns2:_="">
    <xsd:import namespace="e264f32b-7a00-4ef7-97e9-0e61637dee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4f32b-7a00-4ef7-97e9-0e61637dee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9A49DF-FC11-48A0-A3EE-01B36D4283A3}">
  <ds:schemaRefs>
    <ds:schemaRef ds:uri="e264f32b-7a00-4ef7-97e9-0e61637dee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45B2398-3A3E-4519-9886-B3DCC2BBDCB9}">
  <ds:schemaRefs>
    <ds:schemaRef ds:uri="e264f32b-7a00-4ef7-97e9-0e61637dee7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1863ED-FB52-4EDE-AEE9-7DA1C94424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Tema_sveriges_regioner_i_samverkan</Template>
  <TotalTime>187</TotalTime>
  <Words>1204</Words>
  <Application>Microsoft Office PowerPoint</Application>
  <PresentationFormat>Bredbild</PresentationFormat>
  <Paragraphs>523</Paragraphs>
  <Slides>32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6" baseType="lpstr">
      <vt:lpstr>Arial</vt:lpstr>
      <vt:lpstr>Arial,Sans-Serif</vt:lpstr>
      <vt:lpstr>Calibri</vt:lpstr>
      <vt:lpstr>Tema_sveriges_regioner_i_samverkan</vt:lpstr>
      <vt:lpstr>PowerPoint-presentation</vt:lpstr>
      <vt:lpstr>PowerPoint-presentation</vt:lpstr>
      <vt:lpstr>Innehåll</vt:lpstr>
      <vt:lpstr>Inledning</vt:lpstr>
      <vt:lpstr>Inför behandling</vt:lpstr>
      <vt:lpstr>Inför behandling med radioaktivt jod</vt:lpstr>
      <vt:lpstr>Kontraindikationer radioaktivt jod</vt:lpstr>
      <vt:lpstr>Graviditet och amning</vt:lpstr>
      <vt:lpstr>Mål med behandling</vt:lpstr>
      <vt:lpstr>Graves sjukdom</vt:lpstr>
      <vt:lpstr>Knölstruma och toxiskt adenom</vt:lpstr>
      <vt:lpstr>Dosplanering</vt:lpstr>
      <vt:lpstr>PowerPoint-presentation</vt:lpstr>
      <vt:lpstr>Individuell dosplanering</vt:lpstr>
      <vt:lpstr>Strålskyddsrestriktioner</vt:lpstr>
      <vt:lpstr>Strålskyddsrestriktioner</vt:lpstr>
      <vt:lpstr>Uppehållstider</vt:lpstr>
      <vt:lpstr>Restriktionstider</vt:lpstr>
      <vt:lpstr>PowerPoint-presentation</vt:lpstr>
      <vt:lpstr>PowerPoint-presentation</vt:lpstr>
      <vt:lpstr>PowerPoint-presentation</vt:lpstr>
      <vt:lpstr>Patientinformation</vt:lpstr>
      <vt:lpstr>Viktigt att tänka på</vt:lpstr>
      <vt:lpstr>Hemresa</vt:lpstr>
      <vt:lpstr>Sjukskrivning</vt:lpstr>
      <vt:lpstr>Toaletthygien</vt:lpstr>
      <vt:lpstr>Tvätt</vt:lpstr>
      <vt:lpstr>Kräkning</vt:lpstr>
      <vt:lpstr>Uppföljning</vt:lpstr>
      <vt:lpstr>Graves</vt:lpstr>
      <vt:lpstr>Knölstruma och toxiskt adenom</vt:lpstr>
      <vt:lpstr>Information efter behandling med radioaktivt jod (specialiserad enhet)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Samverkan för en mer  kunskapsbaserad, jämlik och resurseffektiv vård</dc:title>
  <dc:creator>Praktikant Advant</dc:creator>
  <cp:lastModifiedBy>Alvarado Lönberg Karin</cp:lastModifiedBy>
  <cp:revision>11</cp:revision>
  <dcterms:created xsi:type="dcterms:W3CDTF">2020-02-27T12:57:31Z</dcterms:created>
  <dcterms:modified xsi:type="dcterms:W3CDTF">2023-05-09T07:50:05Z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0x0101005B41E4831871334283A93FE2E057C098</vt:lpwstr>
  </property>
</Properties>
</file>